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av" ContentType="audio/x-wav"/>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Lst>
  <p:notesMasterIdLst>
    <p:notesMasterId r:id="rId180"/>
  </p:notesMasterIdLst>
  <p:sldIdLst>
    <p:sldId id="385" r:id="rId3"/>
    <p:sldId id="417" r:id="rId4"/>
    <p:sldId id="441" r:id="rId5"/>
    <p:sldId id="449" r:id="rId6"/>
    <p:sldId id="450" r:id="rId7"/>
    <p:sldId id="451" r:id="rId8"/>
    <p:sldId id="521" r:id="rId9"/>
    <p:sldId id="452" r:id="rId10"/>
    <p:sldId id="453" r:id="rId11"/>
    <p:sldId id="454" r:id="rId12"/>
    <p:sldId id="522" r:id="rId13"/>
    <p:sldId id="519" r:id="rId14"/>
    <p:sldId id="520" r:id="rId15"/>
    <p:sldId id="455" r:id="rId16"/>
    <p:sldId id="457" r:id="rId17"/>
    <p:sldId id="458" r:id="rId18"/>
    <p:sldId id="459" r:id="rId19"/>
    <p:sldId id="460" r:id="rId20"/>
    <p:sldId id="461" r:id="rId21"/>
    <p:sldId id="462" r:id="rId22"/>
    <p:sldId id="463" r:id="rId23"/>
    <p:sldId id="464" r:id="rId24"/>
    <p:sldId id="465" r:id="rId25"/>
    <p:sldId id="466" r:id="rId26"/>
    <p:sldId id="467" r:id="rId27"/>
    <p:sldId id="468" r:id="rId28"/>
    <p:sldId id="469" r:id="rId29"/>
    <p:sldId id="470" r:id="rId30"/>
    <p:sldId id="471" r:id="rId31"/>
    <p:sldId id="472" r:id="rId32"/>
    <p:sldId id="473" r:id="rId33"/>
    <p:sldId id="474" r:id="rId34"/>
    <p:sldId id="475" r:id="rId35"/>
    <p:sldId id="476" r:id="rId36"/>
    <p:sldId id="477" r:id="rId37"/>
    <p:sldId id="478" r:id="rId38"/>
    <p:sldId id="479" r:id="rId39"/>
    <p:sldId id="480" r:id="rId40"/>
    <p:sldId id="481" r:id="rId41"/>
    <p:sldId id="482" r:id="rId42"/>
    <p:sldId id="483" r:id="rId43"/>
    <p:sldId id="484" r:id="rId44"/>
    <p:sldId id="485" r:id="rId45"/>
    <p:sldId id="486" r:id="rId46"/>
    <p:sldId id="487" r:id="rId47"/>
    <p:sldId id="488" r:id="rId48"/>
    <p:sldId id="489" r:id="rId49"/>
    <p:sldId id="490" r:id="rId50"/>
    <p:sldId id="491" r:id="rId51"/>
    <p:sldId id="492" r:id="rId52"/>
    <p:sldId id="493" r:id="rId53"/>
    <p:sldId id="494" r:id="rId54"/>
    <p:sldId id="495" r:id="rId55"/>
    <p:sldId id="496" r:id="rId56"/>
    <p:sldId id="497" r:id="rId57"/>
    <p:sldId id="498" r:id="rId58"/>
    <p:sldId id="499" r:id="rId59"/>
    <p:sldId id="500" r:id="rId60"/>
    <p:sldId id="501" r:id="rId61"/>
    <p:sldId id="502" r:id="rId62"/>
    <p:sldId id="503" r:id="rId63"/>
    <p:sldId id="504" r:id="rId64"/>
    <p:sldId id="505" r:id="rId65"/>
    <p:sldId id="506" r:id="rId66"/>
    <p:sldId id="507" r:id="rId67"/>
    <p:sldId id="508" r:id="rId68"/>
    <p:sldId id="509" r:id="rId69"/>
    <p:sldId id="510" r:id="rId70"/>
    <p:sldId id="511" r:id="rId71"/>
    <p:sldId id="512" r:id="rId72"/>
    <p:sldId id="513" r:id="rId73"/>
    <p:sldId id="514" r:id="rId74"/>
    <p:sldId id="515" r:id="rId75"/>
    <p:sldId id="516" r:id="rId76"/>
    <p:sldId id="517" r:id="rId77"/>
    <p:sldId id="523" r:id="rId78"/>
    <p:sldId id="524" r:id="rId79"/>
    <p:sldId id="525" r:id="rId80"/>
    <p:sldId id="526" r:id="rId81"/>
    <p:sldId id="527" r:id="rId82"/>
    <p:sldId id="528" r:id="rId83"/>
    <p:sldId id="529" r:id="rId84"/>
    <p:sldId id="530" r:id="rId85"/>
    <p:sldId id="531" r:id="rId86"/>
    <p:sldId id="532" r:id="rId87"/>
    <p:sldId id="533" r:id="rId88"/>
    <p:sldId id="534" r:id="rId89"/>
    <p:sldId id="535" r:id="rId90"/>
    <p:sldId id="536" r:id="rId91"/>
    <p:sldId id="537" r:id="rId92"/>
    <p:sldId id="538" r:id="rId93"/>
    <p:sldId id="539" r:id="rId94"/>
    <p:sldId id="540" r:id="rId95"/>
    <p:sldId id="541" r:id="rId96"/>
    <p:sldId id="542" r:id="rId97"/>
    <p:sldId id="543" r:id="rId98"/>
    <p:sldId id="544" r:id="rId99"/>
    <p:sldId id="545" r:id="rId100"/>
    <p:sldId id="546" r:id="rId101"/>
    <p:sldId id="547" r:id="rId102"/>
    <p:sldId id="548" r:id="rId103"/>
    <p:sldId id="549" r:id="rId104"/>
    <p:sldId id="550" r:id="rId105"/>
    <p:sldId id="551" r:id="rId106"/>
    <p:sldId id="552" r:id="rId107"/>
    <p:sldId id="553" r:id="rId108"/>
    <p:sldId id="554" r:id="rId109"/>
    <p:sldId id="555" r:id="rId110"/>
    <p:sldId id="556" r:id="rId111"/>
    <p:sldId id="557" r:id="rId112"/>
    <p:sldId id="558" r:id="rId113"/>
    <p:sldId id="559" r:id="rId114"/>
    <p:sldId id="560" r:id="rId115"/>
    <p:sldId id="561" r:id="rId116"/>
    <p:sldId id="562" r:id="rId117"/>
    <p:sldId id="563" r:id="rId118"/>
    <p:sldId id="564" r:id="rId119"/>
    <p:sldId id="565" r:id="rId120"/>
    <p:sldId id="566" r:id="rId121"/>
    <p:sldId id="567" r:id="rId122"/>
    <p:sldId id="568" r:id="rId123"/>
    <p:sldId id="569" r:id="rId124"/>
    <p:sldId id="570" r:id="rId125"/>
    <p:sldId id="571" r:id="rId126"/>
    <p:sldId id="572" r:id="rId127"/>
    <p:sldId id="573" r:id="rId128"/>
    <p:sldId id="574" r:id="rId129"/>
    <p:sldId id="575" r:id="rId130"/>
    <p:sldId id="576" r:id="rId131"/>
    <p:sldId id="577" r:id="rId132"/>
    <p:sldId id="578" r:id="rId133"/>
    <p:sldId id="579" r:id="rId134"/>
    <p:sldId id="580" r:id="rId135"/>
    <p:sldId id="581" r:id="rId136"/>
    <p:sldId id="582" r:id="rId137"/>
    <p:sldId id="583" r:id="rId138"/>
    <p:sldId id="584" r:id="rId139"/>
    <p:sldId id="585" r:id="rId140"/>
    <p:sldId id="586" r:id="rId141"/>
    <p:sldId id="587" r:id="rId142"/>
    <p:sldId id="588" r:id="rId143"/>
    <p:sldId id="590" r:id="rId144"/>
    <p:sldId id="591" r:id="rId145"/>
    <p:sldId id="592" r:id="rId146"/>
    <p:sldId id="593" r:id="rId147"/>
    <p:sldId id="594" r:id="rId148"/>
    <p:sldId id="595" r:id="rId149"/>
    <p:sldId id="597" r:id="rId150"/>
    <p:sldId id="598" r:id="rId151"/>
    <p:sldId id="599" r:id="rId152"/>
    <p:sldId id="600" r:id="rId153"/>
    <p:sldId id="601" r:id="rId154"/>
    <p:sldId id="603" r:id="rId155"/>
    <p:sldId id="604" r:id="rId156"/>
    <p:sldId id="605" r:id="rId157"/>
    <p:sldId id="606" r:id="rId158"/>
    <p:sldId id="607" r:id="rId159"/>
    <p:sldId id="608" r:id="rId160"/>
    <p:sldId id="609" r:id="rId161"/>
    <p:sldId id="610" r:id="rId162"/>
    <p:sldId id="611" r:id="rId163"/>
    <p:sldId id="612" r:id="rId164"/>
    <p:sldId id="613" r:id="rId165"/>
    <p:sldId id="614" r:id="rId166"/>
    <p:sldId id="615" r:id="rId167"/>
    <p:sldId id="616" r:id="rId168"/>
    <p:sldId id="617" r:id="rId169"/>
    <p:sldId id="618" r:id="rId170"/>
    <p:sldId id="619" r:id="rId171"/>
    <p:sldId id="620" r:id="rId172"/>
    <p:sldId id="621" r:id="rId173"/>
    <p:sldId id="622" r:id="rId174"/>
    <p:sldId id="623" r:id="rId175"/>
    <p:sldId id="624" r:id="rId176"/>
    <p:sldId id="625" r:id="rId177"/>
    <p:sldId id="626" r:id="rId178"/>
    <p:sldId id="589" r:id="rId1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ECFF"/>
    <a:srgbClr val="33CCFF"/>
    <a:srgbClr val="CCFFFF"/>
    <a:srgbClr val="FFFFCC"/>
    <a:srgbClr val="66FFCC"/>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06" autoAdjust="0"/>
    <p:restoredTop sz="94767" autoAdjust="0"/>
  </p:normalViewPr>
  <p:slideViewPr>
    <p:cSldViewPr snapToGrid="0">
      <p:cViewPr varScale="1">
        <p:scale>
          <a:sx n="70" d="100"/>
          <a:sy n="70" d="100"/>
        </p:scale>
        <p:origin x="648" y="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66" d="100"/>
        <a:sy n="166" d="100"/>
      </p:scale>
      <p:origin x="0" y="-2314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presProps" Target="presProp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viewProps" Target="viewProps.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72" Type="http://schemas.openxmlformats.org/officeDocument/2006/relationships/slide" Target="slides/slide170.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tableStyles" Target="tableStyle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notesMaster" Target="notesMasters/notesMaster1.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12C666-3C14-4154-8F4C-1BE592D2077E}" type="datetimeFigureOut">
              <a:rPr lang="en-IN" smtClean="0"/>
              <a:t>26-08-2021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3BE2D-DDD7-4DB0-9D6D-2B573F3C6BBD}" type="slidenum">
              <a:rPr lang="en-IN" smtClean="0"/>
              <a:t>‹#›</a:t>
            </a:fld>
            <a:endParaRPr lang="en-IN"/>
          </a:p>
        </p:txBody>
      </p:sp>
    </p:spTree>
    <p:extLst>
      <p:ext uri="{BB962C8B-B14F-4D97-AF65-F5344CB8AC3E}">
        <p14:creationId xmlns:p14="http://schemas.microsoft.com/office/powerpoint/2010/main" val="367987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Sourceforget.net -&gt; search -&gt; Linux Distribution</a:t>
            </a:r>
            <a:endParaRPr lang="en-US" dirty="0"/>
          </a:p>
        </p:txBody>
      </p:sp>
      <p:sp>
        <p:nvSpPr>
          <p:cNvPr id="4" name="Slide Number Placeholder 3"/>
          <p:cNvSpPr>
            <a:spLocks noGrp="1"/>
          </p:cNvSpPr>
          <p:nvPr>
            <p:ph type="sldNum" sz="quarter" idx="10"/>
          </p:nvPr>
        </p:nvSpPr>
        <p:spPr/>
        <p:txBody>
          <a:bodyPr/>
          <a:lstStyle/>
          <a:p>
            <a:fld id="{6923BE2D-DDD7-4DB0-9D6D-2B573F3C6BBD}" type="slidenum">
              <a:rPr lang="en-IN" smtClean="0"/>
              <a:t>11</a:t>
            </a:fld>
            <a:endParaRPr lang="en-IN"/>
          </a:p>
        </p:txBody>
      </p:sp>
    </p:spTree>
    <p:extLst>
      <p:ext uri="{BB962C8B-B14F-4D97-AF65-F5344CB8AC3E}">
        <p14:creationId xmlns:p14="http://schemas.microsoft.com/office/powerpoint/2010/main" val="3837443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ABF345-AEDA-4163-844C-6C79A51333E8}" type="slidenum">
              <a:rPr lang="en-US" altLang="en-US"/>
              <a:pPr/>
              <a:t>12</a:t>
            </a:fld>
            <a:endParaRPr lang="en-US" altLang="en-US"/>
          </a:p>
        </p:txBody>
      </p:sp>
      <p:sp>
        <p:nvSpPr>
          <p:cNvPr id="52226" name="Rectangle 2"/>
          <p:cNvSpPr>
            <a:spLocks noGrp="1" noRot="1" noChangeAspect="1" noChangeArrowheads="1" noTextEdit="1"/>
          </p:cNvSpPr>
          <p:nvPr>
            <p:ph type="sldImg"/>
          </p:nvPr>
        </p:nvSpPr>
        <p:spPr>
          <a:xfrm>
            <a:off x="28575" y="744538"/>
            <a:ext cx="6615113" cy="3722687"/>
          </a:xfrm>
          <a:ln/>
        </p:spPr>
      </p:sp>
      <p:sp>
        <p:nvSpPr>
          <p:cNvPr id="52227" name="Rectangle 3"/>
          <p:cNvSpPr>
            <a:spLocks noGrp="1" noChangeArrowheads="1"/>
          </p:cNvSpPr>
          <p:nvPr>
            <p:ph type="body" idx="1"/>
          </p:nvPr>
        </p:nvSpPr>
        <p:spPr>
          <a:xfrm>
            <a:off x="4478338" y="4794250"/>
            <a:ext cx="1362075" cy="295275"/>
          </a:xfrm>
        </p:spPr>
        <p:txBody>
          <a:bodyPr/>
          <a:lstStyle/>
          <a:p>
            <a:endParaRPr lang="en-US" altLang="en-US"/>
          </a:p>
        </p:txBody>
      </p:sp>
    </p:spTree>
    <p:extLst>
      <p:ext uri="{BB962C8B-B14F-4D97-AF65-F5344CB8AC3E}">
        <p14:creationId xmlns:p14="http://schemas.microsoft.com/office/powerpoint/2010/main" val="2612096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8BBE08-AD22-4797-9837-4FD53F6F57D0}" type="slidenum">
              <a:rPr lang="en-US" altLang="en-US"/>
              <a:pPr/>
              <a:t>13</a:t>
            </a:fld>
            <a:endParaRPr lang="en-US" altLang="en-US"/>
          </a:p>
        </p:txBody>
      </p:sp>
      <p:sp>
        <p:nvSpPr>
          <p:cNvPr id="58370" name="Rectangle 2"/>
          <p:cNvSpPr>
            <a:spLocks noGrp="1" noRot="1" noChangeAspect="1" noChangeArrowheads="1" noTextEdit="1"/>
          </p:cNvSpPr>
          <p:nvPr>
            <p:ph type="sldImg"/>
          </p:nvPr>
        </p:nvSpPr>
        <p:spPr>
          <a:xfrm>
            <a:off x="28575" y="744538"/>
            <a:ext cx="6615113" cy="3722687"/>
          </a:xfrm>
          <a:ln/>
        </p:spPr>
      </p:sp>
      <p:sp>
        <p:nvSpPr>
          <p:cNvPr id="58371" name="Rectangle 3"/>
          <p:cNvSpPr>
            <a:spLocks noGrp="1" noChangeArrowheads="1"/>
          </p:cNvSpPr>
          <p:nvPr>
            <p:ph type="body" idx="1"/>
          </p:nvPr>
        </p:nvSpPr>
        <p:spPr>
          <a:xfrm>
            <a:off x="4478338" y="4794250"/>
            <a:ext cx="1362075" cy="295275"/>
          </a:xfrm>
        </p:spPr>
        <p:txBody>
          <a:bodyPr/>
          <a:lstStyle/>
          <a:p>
            <a:endParaRPr lang="en-US" altLang="en-US"/>
          </a:p>
        </p:txBody>
      </p:sp>
    </p:spTree>
    <p:extLst>
      <p:ext uri="{BB962C8B-B14F-4D97-AF65-F5344CB8AC3E}">
        <p14:creationId xmlns:p14="http://schemas.microsoft.com/office/powerpoint/2010/main" val="1466183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23BE2D-DDD7-4DB0-9D6D-2B573F3C6BBD}" type="slidenum">
              <a:rPr lang="en-IN" smtClean="0"/>
              <a:t>35</a:t>
            </a:fld>
            <a:endParaRPr lang="en-IN"/>
          </a:p>
        </p:txBody>
      </p:sp>
    </p:spTree>
    <p:extLst>
      <p:ext uri="{BB962C8B-B14F-4D97-AF65-F5344CB8AC3E}">
        <p14:creationId xmlns:p14="http://schemas.microsoft.com/office/powerpoint/2010/main" val="733163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23BE2D-DDD7-4DB0-9D6D-2B573F3C6BBD}" type="slidenum">
              <a:rPr lang="en-IN" smtClean="0"/>
              <a:t>103</a:t>
            </a:fld>
            <a:endParaRPr lang="en-IN"/>
          </a:p>
        </p:txBody>
      </p:sp>
      <p:pic>
        <p:nvPicPr>
          <p:cNvPr id="5" name="Picture 2" descr="7 Layers of the OSI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9844" y="4800304"/>
            <a:ext cx="2432775" cy="2800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1031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23BE2D-DDD7-4DB0-9D6D-2B573F3C6BBD}" type="slidenum">
              <a:rPr lang="en-IN" smtClean="0"/>
              <a:t>140</a:t>
            </a:fld>
            <a:endParaRPr lang="en-IN"/>
          </a:p>
        </p:txBody>
      </p:sp>
    </p:spTree>
    <p:extLst>
      <p:ext uri="{BB962C8B-B14F-4D97-AF65-F5344CB8AC3E}">
        <p14:creationId xmlns:p14="http://schemas.microsoft.com/office/powerpoint/2010/main" val="30781202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1DEFBDA0-AD74-41D1-B067-250B5C005FA0}" type="slidenum">
              <a:rPr lang="en-IN" smtClean="0"/>
              <a:t>‹#›</a:t>
            </a:fld>
            <a:endParaRPr lang="en-IN"/>
          </a:p>
        </p:txBody>
      </p:sp>
      <p:sp>
        <p:nvSpPr>
          <p:cNvPr id="7" name="Title 1"/>
          <p:cNvSpPr>
            <a:spLocks noGrp="1"/>
          </p:cNvSpPr>
          <p:nvPr>
            <p:ph type="ctrTitle" hasCustomPrompt="1"/>
          </p:nvPr>
        </p:nvSpPr>
        <p:spPr>
          <a:xfrm>
            <a:off x="6112559" y="1545997"/>
            <a:ext cx="4775400" cy="1905826"/>
          </a:xfrm>
          <a:noFill/>
        </p:spPr>
        <p:txBody>
          <a:bodyPr wrap="square" rtlCol="0" anchor="ctr">
            <a:normAutofit/>
          </a:bodyPr>
          <a:lstStyle>
            <a:lvl1pPr marL="0" algn="l">
              <a:defRPr lang="en-US" sz="3400" b="1" dirty="0">
                <a:solidFill>
                  <a:schemeClr val="tx1"/>
                </a:solidFill>
                <a:latin typeface="Arial"/>
                <a:ea typeface="+mn-ea"/>
                <a:cs typeface="Arial"/>
              </a:defRPr>
            </a:lvl1pPr>
          </a:lstStyle>
          <a:p>
            <a:pPr marL="0" lvl="0" algn="l"/>
            <a:r>
              <a:rPr lang="en-US" dirty="0"/>
              <a:t>Insert Title</a:t>
            </a:r>
            <a:br>
              <a:rPr lang="en-US" dirty="0"/>
            </a:br>
            <a:r>
              <a:rPr lang="en-US" dirty="0"/>
              <a:t>Here</a:t>
            </a:r>
          </a:p>
        </p:txBody>
      </p:sp>
      <p:sp>
        <p:nvSpPr>
          <p:cNvPr id="8" name="Subtitle 2"/>
          <p:cNvSpPr>
            <a:spLocks noGrp="1"/>
          </p:cNvSpPr>
          <p:nvPr>
            <p:ph type="subTitle" idx="1" hasCustomPrompt="1"/>
          </p:nvPr>
        </p:nvSpPr>
        <p:spPr>
          <a:xfrm>
            <a:off x="6112559" y="3742863"/>
            <a:ext cx="4142266" cy="338554"/>
          </a:xfrm>
          <a:noFill/>
        </p:spPr>
        <p:txBody>
          <a:bodyPr wrap="square" rtlCol="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600" b="1" dirty="0">
                <a:solidFill>
                  <a:schemeClr val="tx1"/>
                </a:solidFill>
                <a:latin typeface="Arial"/>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Your Name</a:t>
            </a:r>
          </a:p>
        </p:txBody>
      </p:sp>
      <p:sp>
        <p:nvSpPr>
          <p:cNvPr id="9" name="Text Placeholder 16"/>
          <p:cNvSpPr>
            <a:spLocks noGrp="1"/>
          </p:cNvSpPr>
          <p:nvPr>
            <p:ph type="body" sz="quarter" idx="13" hasCustomPrompt="1"/>
          </p:nvPr>
        </p:nvSpPr>
        <p:spPr>
          <a:xfrm>
            <a:off x="6114624" y="4191115"/>
            <a:ext cx="4148138" cy="347889"/>
          </a:xfrm>
        </p:spPr>
        <p:txBody>
          <a:bodyPr>
            <a:normAutofit/>
          </a:bodyPr>
          <a:lstStyle>
            <a:lvl1pPr>
              <a:buNone/>
              <a:defRPr kumimoji="0" lang="en-US" sz="1600" b="1" i="0" u="none" strike="noStrike" kern="1200" cap="none" spc="0" normalizeH="0" baseline="0" noProof="0" dirty="0" smtClean="0">
                <a:ln>
                  <a:noFill/>
                </a:ln>
                <a:solidFill>
                  <a:schemeClr val="tx1"/>
                </a:solidFill>
                <a:effectLst/>
                <a:uLnTx/>
                <a:uFillTx/>
                <a:latin typeface="Arial"/>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Designation</a:t>
            </a:r>
          </a:p>
        </p:txBody>
      </p:sp>
      <p:cxnSp>
        <p:nvCxnSpPr>
          <p:cNvPr id="10" name="Straight Connector 9"/>
          <p:cNvCxnSpPr/>
          <p:nvPr userDrawn="1"/>
        </p:nvCxnSpPr>
        <p:spPr>
          <a:xfrm flipH="1">
            <a:off x="5755055" y="1828798"/>
            <a:ext cx="18854" cy="2710206"/>
          </a:xfrm>
          <a:prstGeom prst="line">
            <a:avLst/>
          </a:prstGeom>
          <a:ln w="38100">
            <a:solidFill>
              <a:srgbClr val="FFC000"/>
            </a:solidFill>
          </a:ln>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userDrawn="1"/>
        </p:nvPicPr>
        <p:blipFill>
          <a:blip r:embed="rId2"/>
          <a:stretch>
            <a:fillRect/>
          </a:stretch>
        </p:blipFill>
        <p:spPr>
          <a:xfrm>
            <a:off x="3292928" y="2341679"/>
            <a:ext cx="2121412" cy="1978156"/>
          </a:xfrm>
          <a:prstGeom prst="rect">
            <a:avLst/>
          </a:prstGeom>
        </p:spPr>
      </p:pic>
      <p:sp>
        <p:nvSpPr>
          <p:cNvPr id="12" name="Footer Placeholder 4"/>
          <p:cNvSpPr txBox="1">
            <a:spLocks/>
          </p:cNvSpPr>
          <p:nvPr userDrawn="1"/>
        </p:nvSpPr>
        <p:spPr>
          <a:xfrm>
            <a:off x="4384410" y="6608190"/>
            <a:ext cx="3402130" cy="235196"/>
          </a:xfrm>
          <a:prstGeom prst="rect">
            <a:avLst/>
          </a:prstGeom>
          <a:noFill/>
        </p:spPr>
        <p:txBody>
          <a:bodyPr vert="horz" lIns="91440" tIns="45720" rIns="9144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b="0" u="none" dirty="0">
                <a:solidFill>
                  <a:schemeClr val="tx1"/>
                </a:solidFill>
              </a:rPr>
              <a:t>© 2016 Open Source Technology Learning Center  |  www.ostlc.com</a:t>
            </a:r>
          </a:p>
        </p:txBody>
      </p:sp>
    </p:spTree>
    <p:extLst>
      <p:ext uri="{BB962C8B-B14F-4D97-AF65-F5344CB8AC3E}">
        <p14:creationId xmlns:p14="http://schemas.microsoft.com/office/powerpoint/2010/main" val="2303042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EFBDA0-AD74-41D1-B067-250B5C005FA0}" type="slidenum">
              <a:rPr lang="en-IN" smtClean="0"/>
              <a:t>‹#›</a:t>
            </a:fld>
            <a:endParaRPr lang="en-IN"/>
          </a:p>
        </p:txBody>
      </p:sp>
    </p:spTree>
    <p:extLst>
      <p:ext uri="{BB962C8B-B14F-4D97-AF65-F5344CB8AC3E}">
        <p14:creationId xmlns:p14="http://schemas.microsoft.com/office/powerpoint/2010/main" val="2866919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EFBDA0-AD74-41D1-B067-250B5C005FA0}" type="slidenum">
              <a:rPr lang="en-IN" smtClean="0"/>
              <a:t>‹#›</a:t>
            </a:fld>
            <a:endParaRPr lang="en-IN"/>
          </a:p>
        </p:txBody>
      </p:sp>
    </p:spTree>
    <p:extLst>
      <p:ext uri="{BB962C8B-B14F-4D97-AF65-F5344CB8AC3E}">
        <p14:creationId xmlns:p14="http://schemas.microsoft.com/office/powerpoint/2010/main" val="30608902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ADE116F6-A23A-4FA2-B1DF-A40746B945F7}" type="datetime1">
              <a:rPr lang="en-IN" smtClean="0"/>
              <a:t>26-08-2021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697418-2680-4675-A031-3AD2D776BCB0}" type="slidenum">
              <a:rPr lang="en-IN" smtClean="0"/>
              <a:t>‹#›</a:t>
            </a:fld>
            <a:endParaRPr lang="en-IN"/>
          </a:p>
        </p:txBody>
      </p:sp>
    </p:spTree>
    <p:extLst>
      <p:ext uri="{BB962C8B-B14F-4D97-AF65-F5344CB8AC3E}">
        <p14:creationId xmlns:p14="http://schemas.microsoft.com/office/powerpoint/2010/main" val="28785934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1403" y="44615"/>
            <a:ext cx="11783504" cy="756664"/>
          </a:xfrm>
        </p:spPr>
        <p:txBody>
          <a:bodyPr/>
          <a:lstStyle>
            <a:lvl1pPr>
              <a:defRPr b="1">
                <a:latin typeface="+mn-lt"/>
              </a:defRPr>
            </a:lvl1pPr>
          </a:lstStyle>
          <a:p>
            <a:r>
              <a:rPr lang="en-US"/>
              <a:t>Click to edit Master title style</a:t>
            </a:r>
            <a:endParaRPr lang="en-IN"/>
          </a:p>
        </p:txBody>
      </p:sp>
      <p:sp>
        <p:nvSpPr>
          <p:cNvPr id="6" name="Slide Number Placeholder 5"/>
          <p:cNvSpPr>
            <a:spLocks noGrp="1"/>
          </p:cNvSpPr>
          <p:nvPr>
            <p:ph type="sldNum" sz="quarter" idx="12"/>
          </p:nvPr>
        </p:nvSpPr>
        <p:spPr>
          <a:xfrm>
            <a:off x="9340065" y="6428263"/>
            <a:ext cx="2743200" cy="365125"/>
          </a:xfrm>
        </p:spPr>
        <p:txBody>
          <a:bodyPr/>
          <a:lstStyle/>
          <a:p>
            <a:fld id="{1DEFBDA0-AD74-41D1-B067-250B5C005FA0}" type="slidenum">
              <a:rPr lang="en-IN" smtClean="0"/>
              <a:t>‹#›</a:t>
            </a:fld>
            <a:endParaRPr lang="en-IN"/>
          </a:p>
        </p:txBody>
      </p:sp>
      <p:cxnSp>
        <p:nvCxnSpPr>
          <p:cNvPr id="8" name="Straight Connector 7"/>
          <p:cNvCxnSpPr/>
          <p:nvPr userDrawn="1"/>
        </p:nvCxnSpPr>
        <p:spPr>
          <a:xfrm flipV="1">
            <a:off x="0" y="933254"/>
            <a:ext cx="12192000" cy="47134"/>
          </a:xfrm>
          <a:prstGeom prst="line">
            <a:avLst/>
          </a:prstGeom>
          <a:ln w="19050">
            <a:solidFill>
              <a:schemeClr val="accent1"/>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pic>
        <p:nvPicPr>
          <p:cNvPr id="10" name="Picture 2" descr="Image result for iiitb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201385" y="53190"/>
            <a:ext cx="881880" cy="739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7584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1403" y="44615"/>
            <a:ext cx="11783504" cy="756664"/>
          </a:xfrm>
        </p:spPr>
        <p:txBody>
          <a:bodyPr/>
          <a:lstStyle>
            <a:lvl1pPr>
              <a:defRPr b="1">
                <a:latin typeface="+mn-lt"/>
              </a:defRPr>
            </a:lvl1pPr>
          </a:lstStyle>
          <a:p>
            <a:r>
              <a:rPr lang="en-US"/>
              <a:t>Click to edit Master title style</a:t>
            </a:r>
            <a:endParaRPr lang="en-IN"/>
          </a:p>
        </p:txBody>
      </p:sp>
      <p:sp>
        <p:nvSpPr>
          <p:cNvPr id="6" name="Slide Number Placeholder 5"/>
          <p:cNvSpPr>
            <a:spLocks noGrp="1"/>
          </p:cNvSpPr>
          <p:nvPr>
            <p:ph type="sldNum" sz="quarter" idx="12"/>
          </p:nvPr>
        </p:nvSpPr>
        <p:spPr>
          <a:xfrm>
            <a:off x="9340065" y="6428263"/>
            <a:ext cx="2743200" cy="365125"/>
          </a:xfrm>
        </p:spPr>
        <p:txBody>
          <a:bodyPr/>
          <a:lstStyle/>
          <a:p>
            <a:fld id="{1DEFBDA0-AD74-41D1-B067-250B5C005FA0}" type="slidenum">
              <a:rPr lang="en-IN" smtClean="0"/>
              <a:t>‹#›</a:t>
            </a:fld>
            <a:endParaRPr lang="en-IN"/>
          </a:p>
        </p:txBody>
      </p:sp>
      <p:cxnSp>
        <p:nvCxnSpPr>
          <p:cNvPr id="8" name="Straight Connector 7"/>
          <p:cNvCxnSpPr/>
          <p:nvPr userDrawn="1"/>
        </p:nvCxnSpPr>
        <p:spPr>
          <a:xfrm flipV="1">
            <a:off x="0" y="933254"/>
            <a:ext cx="12192000" cy="47134"/>
          </a:xfrm>
          <a:prstGeom prst="line">
            <a:avLst/>
          </a:prstGeom>
          <a:ln w="19050">
            <a:solidFill>
              <a:schemeClr val="accent1"/>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pic>
        <p:nvPicPr>
          <p:cNvPr id="10" name="Picture 2" descr="Image result for iiitb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201385" y="53190"/>
            <a:ext cx="881880" cy="739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8707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1403" y="44615"/>
            <a:ext cx="11783504" cy="756664"/>
          </a:xfrm>
        </p:spPr>
        <p:txBody>
          <a:bodyPr/>
          <a:lstStyle>
            <a:lvl1pPr>
              <a:defRPr b="1">
                <a:latin typeface="+mn-lt"/>
              </a:defRPr>
            </a:lvl1pPr>
          </a:lstStyle>
          <a:p>
            <a:r>
              <a:rPr lang="en-US"/>
              <a:t>Click to edit Master title style</a:t>
            </a:r>
            <a:endParaRPr lang="en-IN"/>
          </a:p>
        </p:txBody>
      </p:sp>
      <p:sp>
        <p:nvSpPr>
          <p:cNvPr id="6" name="Slide Number Placeholder 5"/>
          <p:cNvSpPr>
            <a:spLocks noGrp="1"/>
          </p:cNvSpPr>
          <p:nvPr>
            <p:ph type="sldNum" sz="quarter" idx="12"/>
          </p:nvPr>
        </p:nvSpPr>
        <p:spPr>
          <a:xfrm>
            <a:off x="9340065" y="6428263"/>
            <a:ext cx="2743200" cy="365125"/>
          </a:xfrm>
        </p:spPr>
        <p:txBody>
          <a:bodyPr/>
          <a:lstStyle/>
          <a:p>
            <a:fld id="{1DEFBDA0-AD74-41D1-B067-250B5C005FA0}" type="slidenum">
              <a:rPr lang="en-IN" smtClean="0"/>
              <a:t>‹#›</a:t>
            </a:fld>
            <a:endParaRPr lang="en-IN"/>
          </a:p>
        </p:txBody>
      </p:sp>
      <p:cxnSp>
        <p:nvCxnSpPr>
          <p:cNvPr id="8" name="Straight Connector 7"/>
          <p:cNvCxnSpPr/>
          <p:nvPr userDrawn="1"/>
        </p:nvCxnSpPr>
        <p:spPr>
          <a:xfrm flipV="1">
            <a:off x="0" y="933254"/>
            <a:ext cx="12192000" cy="47134"/>
          </a:xfrm>
          <a:prstGeom prst="line">
            <a:avLst/>
          </a:prstGeom>
          <a:ln w="19050">
            <a:solidFill>
              <a:schemeClr val="accent1"/>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pic>
        <p:nvPicPr>
          <p:cNvPr id="10" name="Picture 2" descr="Image result for iiitb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201385" y="53190"/>
            <a:ext cx="881880" cy="739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63521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1403" y="44615"/>
            <a:ext cx="11783504" cy="756664"/>
          </a:xfrm>
        </p:spPr>
        <p:txBody>
          <a:bodyPr/>
          <a:lstStyle>
            <a:lvl1pPr>
              <a:defRPr b="1">
                <a:latin typeface="+mn-lt"/>
              </a:defRPr>
            </a:lvl1pPr>
          </a:lstStyle>
          <a:p>
            <a:r>
              <a:rPr lang="en-US"/>
              <a:t>Click to edit Master title style</a:t>
            </a:r>
            <a:endParaRPr lang="en-IN"/>
          </a:p>
        </p:txBody>
      </p:sp>
      <p:sp>
        <p:nvSpPr>
          <p:cNvPr id="6" name="Slide Number Placeholder 5"/>
          <p:cNvSpPr>
            <a:spLocks noGrp="1"/>
          </p:cNvSpPr>
          <p:nvPr>
            <p:ph type="sldNum" sz="quarter" idx="12"/>
          </p:nvPr>
        </p:nvSpPr>
        <p:spPr>
          <a:xfrm>
            <a:off x="9340065" y="6428263"/>
            <a:ext cx="2743200" cy="365125"/>
          </a:xfrm>
        </p:spPr>
        <p:txBody>
          <a:bodyPr/>
          <a:lstStyle/>
          <a:p>
            <a:fld id="{1DEFBDA0-AD74-41D1-B067-250B5C005FA0}" type="slidenum">
              <a:rPr lang="en-IN" smtClean="0"/>
              <a:t>‹#›</a:t>
            </a:fld>
            <a:endParaRPr lang="en-IN"/>
          </a:p>
        </p:txBody>
      </p:sp>
      <p:cxnSp>
        <p:nvCxnSpPr>
          <p:cNvPr id="8" name="Straight Connector 7"/>
          <p:cNvCxnSpPr/>
          <p:nvPr userDrawn="1"/>
        </p:nvCxnSpPr>
        <p:spPr>
          <a:xfrm flipV="1">
            <a:off x="0" y="933254"/>
            <a:ext cx="12192000" cy="47134"/>
          </a:xfrm>
          <a:prstGeom prst="line">
            <a:avLst/>
          </a:prstGeom>
          <a:ln w="19050">
            <a:solidFill>
              <a:schemeClr val="accent1"/>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pic>
        <p:nvPicPr>
          <p:cNvPr id="10" name="Picture 2" descr="Image result for iiitb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201385" y="53190"/>
            <a:ext cx="881880" cy="739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51709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reaker slide">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a:off x="0" y="647700"/>
            <a:ext cx="12192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800"/>
          </a:p>
        </p:txBody>
      </p:sp>
      <p:sp>
        <p:nvSpPr>
          <p:cNvPr id="6" name="Text Placeholder 3"/>
          <p:cNvSpPr>
            <a:spLocks noGrp="1"/>
          </p:cNvSpPr>
          <p:nvPr>
            <p:ph type="body" sz="quarter" idx="11" hasCustomPrompt="1"/>
          </p:nvPr>
        </p:nvSpPr>
        <p:spPr>
          <a:xfrm>
            <a:off x="626535" y="2612800"/>
            <a:ext cx="10960099" cy="623887"/>
          </a:xfrm>
        </p:spPr>
        <p:txBody>
          <a:bodyPr>
            <a:normAutofit/>
          </a:bodyPr>
          <a:lstStyle>
            <a:lvl1pPr algn="ctr">
              <a:buNone/>
              <a:defRPr kumimoji="0" lang="en-US" sz="3400" b="1" i="0" u="none" strike="noStrike" kern="1200" cap="none" spc="0" normalizeH="0" baseline="0" noProof="0" dirty="0" smtClean="0">
                <a:ln>
                  <a:noFill/>
                </a:ln>
                <a:solidFill>
                  <a:schemeClr val="tx1">
                    <a:lumMod val="65000"/>
                    <a:lumOff val="35000"/>
                  </a:schemeClr>
                </a:solidFill>
                <a:effectLst/>
                <a:uLnTx/>
                <a:uFillTx/>
                <a:latin typeface="+mn-lt"/>
                <a:ea typeface="+mn-ea"/>
                <a:cs typeface="Arial"/>
              </a:defRPr>
            </a:lvl1pPr>
          </a:lstStyle>
          <a:p>
            <a:pPr lvl="0"/>
            <a:r>
              <a:rPr lang="en-US" dirty="0"/>
              <a:t>Section Name Here</a:t>
            </a:r>
          </a:p>
        </p:txBody>
      </p:sp>
      <p:sp>
        <p:nvSpPr>
          <p:cNvPr id="8" name="Text Placeholder 3"/>
          <p:cNvSpPr>
            <a:spLocks noGrp="1"/>
          </p:cNvSpPr>
          <p:nvPr>
            <p:ph type="body" sz="quarter" idx="12" hasCustomPrompt="1"/>
          </p:nvPr>
        </p:nvSpPr>
        <p:spPr>
          <a:xfrm>
            <a:off x="626535" y="3290677"/>
            <a:ext cx="10960099" cy="439496"/>
          </a:xfrm>
        </p:spPr>
        <p:txBody>
          <a:bodyPr>
            <a:normAutofit/>
          </a:bodyPr>
          <a:lstStyle>
            <a:lvl1pPr algn="ctr">
              <a:buNone/>
              <a:defRPr kumimoji="0" lang="en-US" sz="2000" b="0" i="0" u="none" strike="noStrike" kern="1200" cap="none" spc="0" normalizeH="0" baseline="0" noProof="0" dirty="0" smtClean="0">
                <a:ln>
                  <a:noFill/>
                </a:ln>
                <a:solidFill>
                  <a:schemeClr val="tx1">
                    <a:lumMod val="65000"/>
                    <a:lumOff val="35000"/>
                  </a:schemeClr>
                </a:solidFill>
                <a:effectLst/>
                <a:uLnTx/>
                <a:uFillTx/>
                <a:latin typeface="+mn-lt"/>
                <a:ea typeface="+mn-ea"/>
                <a:cs typeface="Arial"/>
              </a:defRPr>
            </a:lvl1pPr>
          </a:lstStyle>
          <a:p>
            <a:pPr lvl="0"/>
            <a:r>
              <a:rPr lang="en-US" dirty="0"/>
              <a:t>Who what when where</a:t>
            </a:r>
          </a:p>
        </p:txBody>
      </p:sp>
      <p:pic>
        <p:nvPicPr>
          <p:cNvPr id="2" name="Picture 1"/>
          <p:cNvPicPr>
            <a:picLocks noChangeAspect="1"/>
          </p:cNvPicPr>
          <p:nvPr userDrawn="1"/>
        </p:nvPicPr>
        <p:blipFill>
          <a:blip r:embed="rId2"/>
          <a:stretch>
            <a:fillRect/>
          </a:stretch>
        </p:blipFill>
        <p:spPr>
          <a:xfrm>
            <a:off x="10594932" y="36639"/>
            <a:ext cx="1590241" cy="1112141"/>
          </a:xfrm>
          <a:prstGeom prst="rect">
            <a:avLst/>
          </a:prstGeom>
        </p:spPr>
      </p:pic>
    </p:spTree>
    <p:extLst>
      <p:ext uri="{BB962C8B-B14F-4D97-AF65-F5344CB8AC3E}">
        <p14:creationId xmlns:p14="http://schemas.microsoft.com/office/powerpoint/2010/main" val="4910860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5" name="Text Placeholder 14"/>
          <p:cNvSpPr>
            <a:spLocks noGrp="1"/>
          </p:cNvSpPr>
          <p:nvPr>
            <p:ph type="body" sz="quarter" idx="11" hasCustomPrompt="1"/>
          </p:nvPr>
        </p:nvSpPr>
        <p:spPr>
          <a:xfrm>
            <a:off x="613835" y="145140"/>
            <a:ext cx="10972800" cy="553998"/>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l" defTabSz="457200" rtl="0" eaLnBrk="1" latinLnBrk="0" hangingPunct="1">
              <a:spcBef>
                <a:spcPct val="0"/>
              </a:spcBef>
              <a:buNone/>
              <a:defRPr lang="en-US" sz="3000" b="1" kern="1200" baseline="0" dirty="0" smtClean="0">
                <a:solidFill>
                  <a:schemeClr val="tx1">
                    <a:lumMod val="65000"/>
                    <a:lumOff val="35000"/>
                  </a:schemeClr>
                </a:solidFill>
                <a:latin typeface="+mj-lt"/>
                <a:ea typeface="+mn-ea"/>
                <a:cs typeface="Arial"/>
              </a:defRPr>
            </a:lvl1pPr>
          </a:lstStyle>
          <a:p>
            <a:pPr lvl="0"/>
            <a:r>
              <a:rPr lang="en-US" dirty="0"/>
              <a:t>Insert Title Here</a:t>
            </a:r>
          </a:p>
        </p:txBody>
      </p:sp>
      <p:sp>
        <p:nvSpPr>
          <p:cNvPr id="7" name="Text Placeholder 5"/>
          <p:cNvSpPr>
            <a:spLocks noGrp="1"/>
          </p:cNvSpPr>
          <p:nvPr>
            <p:ph type="body" sz="quarter" idx="16" hasCustomPrompt="1"/>
          </p:nvPr>
        </p:nvSpPr>
        <p:spPr>
          <a:xfrm>
            <a:off x="609601" y="1360489"/>
            <a:ext cx="10987617" cy="4473575"/>
          </a:xfrm>
        </p:spPr>
        <p:txBody>
          <a:bodyPr/>
          <a:lstStyle>
            <a:lvl1pPr>
              <a:buClr>
                <a:srgbClr val="0070C0"/>
              </a:buClr>
              <a:defRPr sz="2200">
                <a:solidFill>
                  <a:srgbClr val="595959"/>
                </a:solidFill>
              </a:defRPr>
            </a:lvl1pPr>
            <a:lvl2pPr>
              <a:buClr>
                <a:srgbClr val="0070C0"/>
              </a:buClr>
              <a:buFont typeface="Arial" pitchFamily="34" charset="0"/>
              <a:buChar char="•"/>
              <a:defRPr>
                <a:solidFill>
                  <a:srgbClr val="595959"/>
                </a:solidFill>
              </a:defRPr>
            </a:lvl2pPr>
            <a:lvl3pPr>
              <a:buClr>
                <a:srgbClr val="0070C0"/>
              </a:buClr>
              <a:buFont typeface="Arial" pitchFamily="34" charset="0"/>
              <a:buChar char="•"/>
              <a:defRPr>
                <a:solidFill>
                  <a:srgbClr val="595959"/>
                </a:solidFill>
              </a:defRPr>
            </a:lvl3pPr>
            <a:lvl4pPr>
              <a:buClr>
                <a:srgbClr val="0070C0"/>
              </a:buClr>
              <a:buFont typeface="Arial" pitchFamily="34" charset="0"/>
              <a:buChar char="•"/>
              <a:defRPr>
                <a:solidFill>
                  <a:srgbClr val="595959"/>
                </a:solidFill>
              </a:defRPr>
            </a:lvl4pPr>
            <a:lvl5pPr>
              <a:buClr>
                <a:srgbClr val="0070C0"/>
              </a:buClr>
              <a:buFont typeface="Arial" pitchFamily="34" charset="0"/>
              <a:buChar char="•"/>
              <a:defRPr>
                <a:solidFill>
                  <a:srgbClr val="595959"/>
                </a:solidFill>
              </a:defRPr>
            </a:lvl5pPr>
          </a:lstStyle>
          <a:p>
            <a:pPr lvl="0"/>
            <a:r>
              <a:rPr lang="en-IN" dirty="0"/>
              <a:t>Please use bullet points on this slide when the content is heavy break it up into highlights, don’t use paragraphs of text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1534909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or freeform slid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09600" y="153211"/>
            <a:ext cx="10972800" cy="553998"/>
          </a:xfrm>
        </p:spPr>
        <p:txBody>
          <a:bodyPr/>
          <a:lstStyle>
            <a:lvl1pPr marL="0" marR="0" indent="0" defTabSz="457200" rtl="0" eaLnBrk="1" fontAlgn="auto" latinLnBrk="0" hangingPunct="1">
              <a:lnSpc>
                <a:spcPct val="100000"/>
              </a:lnSpc>
              <a:spcBef>
                <a:spcPct val="0"/>
              </a:spcBef>
              <a:spcAft>
                <a:spcPts val="0"/>
              </a:spcAft>
              <a:tabLst/>
              <a:defRPr baseline="0"/>
            </a:lvl1pPr>
          </a:lstStyle>
          <a:p>
            <a:pPr lvl="0"/>
            <a:r>
              <a:rPr lang="en-US" dirty="0"/>
              <a:t>Insert Title Here</a:t>
            </a:r>
          </a:p>
        </p:txBody>
      </p:sp>
    </p:spTree>
    <p:extLst>
      <p:ext uri="{BB962C8B-B14F-4D97-AF65-F5344CB8AC3E}">
        <p14:creationId xmlns:p14="http://schemas.microsoft.com/office/powerpoint/2010/main" val="30231929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1403" y="44615"/>
            <a:ext cx="11783504" cy="756664"/>
          </a:xfrm>
        </p:spPr>
        <p:txBody>
          <a:bodyPr/>
          <a:lstStyle>
            <a:lvl1pPr>
              <a:defRPr b="1"/>
            </a:lvl1p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Slide Number Placeholder 5"/>
          <p:cNvSpPr>
            <a:spLocks noGrp="1"/>
          </p:cNvSpPr>
          <p:nvPr>
            <p:ph type="sldNum" sz="quarter" idx="12"/>
          </p:nvPr>
        </p:nvSpPr>
        <p:spPr>
          <a:xfrm>
            <a:off x="9340065" y="6428263"/>
            <a:ext cx="2743200" cy="365125"/>
          </a:xfrm>
        </p:spPr>
        <p:txBody>
          <a:bodyPr/>
          <a:lstStyle/>
          <a:p>
            <a:fld id="{1DEFBDA0-AD74-41D1-B067-250B5C005FA0}" type="slidenum">
              <a:rPr lang="en-IN" smtClean="0"/>
              <a:t>‹#›</a:t>
            </a:fld>
            <a:endParaRPr lang="en-IN"/>
          </a:p>
        </p:txBody>
      </p:sp>
      <p:cxnSp>
        <p:nvCxnSpPr>
          <p:cNvPr id="8" name="Straight Connector 7"/>
          <p:cNvCxnSpPr/>
          <p:nvPr userDrawn="1"/>
        </p:nvCxnSpPr>
        <p:spPr>
          <a:xfrm flipV="1">
            <a:off x="0" y="933254"/>
            <a:ext cx="12192000" cy="47134"/>
          </a:xfrm>
          <a:prstGeom prst="line">
            <a:avLst/>
          </a:prstGeom>
          <a:ln w="19050">
            <a:solidFill>
              <a:schemeClr val="accent1"/>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pic>
        <p:nvPicPr>
          <p:cNvPr id="10" name="Picture 2" descr="Image result for iiitb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201385" y="53190"/>
            <a:ext cx="881880" cy="739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4663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slide">
    <p:bg>
      <p:bgPr>
        <a:solidFill>
          <a:schemeClr val="bg1"/>
        </a:solidFill>
        <a:effectLst/>
      </p:bgPr>
    </p:bg>
    <p:spTree>
      <p:nvGrpSpPr>
        <p:cNvPr id="1" name=""/>
        <p:cNvGrpSpPr/>
        <p:nvPr/>
      </p:nvGrpSpPr>
      <p:grpSpPr>
        <a:xfrm>
          <a:off x="0" y="0"/>
          <a:ext cx="0" cy="0"/>
          <a:chOff x="0" y="0"/>
          <a:chExt cx="0" cy="0"/>
        </a:xfrm>
      </p:grpSpPr>
      <p:sp>
        <p:nvSpPr>
          <p:cNvPr id="5" name="Title 3"/>
          <p:cNvSpPr>
            <a:spLocks noGrp="1"/>
          </p:cNvSpPr>
          <p:nvPr userDrawn="1">
            <p:ph type="ctrTitle" hasCustomPrompt="1"/>
          </p:nvPr>
        </p:nvSpPr>
        <p:spPr>
          <a:xfrm>
            <a:off x="6063614" y="1767649"/>
            <a:ext cx="5604737" cy="553998"/>
          </a:xfrm>
        </p:spPr>
        <p:txBody>
          <a:bodyPr/>
          <a:lstStyle>
            <a:lvl1pPr>
              <a:defRPr/>
            </a:lvl1pPr>
          </a:lstStyle>
          <a:p>
            <a:r>
              <a:rPr lang="en-US" dirty="0"/>
              <a:t>Thank you</a:t>
            </a:r>
          </a:p>
        </p:txBody>
      </p:sp>
      <p:sp>
        <p:nvSpPr>
          <p:cNvPr id="10" name="Text Placeholder 56"/>
          <p:cNvSpPr>
            <a:spLocks noGrp="1"/>
          </p:cNvSpPr>
          <p:nvPr>
            <p:ph type="body" sz="quarter" idx="19" hasCustomPrompt="1"/>
          </p:nvPr>
        </p:nvSpPr>
        <p:spPr>
          <a:xfrm>
            <a:off x="6063614" y="2552751"/>
            <a:ext cx="5544589" cy="355042"/>
          </a:xfrm>
        </p:spPr>
        <p:txBody>
          <a:bodyPr>
            <a:noAutofit/>
          </a:bodyPr>
          <a:lstStyle>
            <a:lvl1pPr marL="0" indent="0"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Your Name</a:t>
            </a:r>
            <a:endParaRPr lang="en-IN" dirty="0"/>
          </a:p>
        </p:txBody>
      </p:sp>
      <p:sp>
        <p:nvSpPr>
          <p:cNvPr id="11" name="Text Placeholder 56"/>
          <p:cNvSpPr>
            <a:spLocks noGrp="1"/>
          </p:cNvSpPr>
          <p:nvPr>
            <p:ph type="body" sz="quarter" idx="20" hasCustomPrompt="1"/>
          </p:nvPr>
        </p:nvSpPr>
        <p:spPr>
          <a:xfrm>
            <a:off x="6063614" y="3537677"/>
            <a:ext cx="5544589" cy="314777"/>
          </a:xfrm>
        </p:spPr>
        <p:txBody>
          <a:bodyPr>
            <a:noAutofit/>
          </a:bodyPr>
          <a:lstStyle>
            <a:lvl1pPr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Email ID</a:t>
            </a:r>
            <a:endParaRPr lang="en-IN" dirty="0"/>
          </a:p>
        </p:txBody>
      </p:sp>
      <p:sp>
        <p:nvSpPr>
          <p:cNvPr id="8" name="Rectangle 7"/>
          <p:cNvSpPr/>
          <p:nvPr userDrawn="1"/>
        </p:nvSpPr>
        <p:spPr>
          <a:xfrm>
            <a:off x="0" y="647700"/>
            <a:ext cx="12192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800"/>
          </a:p>
        </p:txBody>
      </p:sp>
      <p:cxnSp>
        <p:nvCxnSpPr>
          <p:cNvPr id="12" name="Straight Connector 11"/>
          <p:cNvCxnSpPr/>
          <p:nvPr userDrawn="1"/>
        </p:nvCxnSpPr>
        <p:spPr>
          <a:xfrm rot="5400000">
            <a:off x="4211000" y="2780994"/>
            <a:ext cx="2754000" cy="2117"/>
          </a:xfrm>
          <a:prstGeom prst="line">
            <a:avLst/>
          </a:prstGeom>
          <a:ln w="19050">
            <a:solidFill>
              <a:srgbClr val="FFC000"/>
            </a:solidFill>
          </a:ln>
          <a:effectLst/>
        </p:spPr>
        <p:style>
          <a:lnRef idx="2">
            <a:schemeClr val="accent1"/>
          </a:lnRef>
          <a:fillRef idx="0">
            <a:schemeClr val="accent1"/>
          </a:fillRef>
          <a:effectRef idx="1">
            <a:schemeClr val="accent1"/>
          </a:effectRef>
          <a:fontRef idx="minor">
            <a:schemeClr val="tx1"/>
          </a:fontRef>
        </p:style>
      </p:cxnSp>
      <p:sp>
        <p:nvSpPr>
          <p:cNvPr id="14" name="Text Placeholder 56"/>
          <p:cNvSpPr>
            <a:spLocks noGrp="1"/>
          </p:cNvSpPr>
          <p:nvPr>
            <p:ph type="body" sz="quarter" idx="21" hasCustomPrompt="1"/>
          </p:nvPr>
        </p:nvSpPr>
        <p:spPr>
          <a:xfrm>
            <a:off x="6071742" y="3034335"/>
            <a:ext cx="5544589" cy="355042"/>
          </a:xfrm>
        </p:spPr>
        <p:txBody>
          <a:bodyPr>
            <a:noAutofit/>
          </a:bodyPr>
          <a:lstStyle>
            <a:lvl1pPr marL="0" indent="0"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Designation</a:t>
            </a:r>
            <a:endParaRPr lang="en-IN" dirty="0"/>
          </a:p>
        </p:txBody>
      </p:sp>
      <p:pic>
        <p:nvPicPr>
          <p:cNvPr id="9" name="Picture 8"/>
          <p:cNvPicPr>
            <a:picLocks noChangeAspect="1"/>
          </p:cNvPicPr>
          <p:nvPr userDrawn="1"/>
        </p:nvPicPr>
        <p:blipFill>
          <a:blip r:embed="rId2"/>
          <a:stretch>
            <a:fillRect/>
          </a:stretch>
        </p:blipFill>
        <p:spPr>
          <a:xfrm>
            <a:off x="3224188" y="1918715"/>
            <a:ext cx="2121412" cy="1978156"/>
          </a:xfrm>
          <a:prstGeom prst="rect">
            <a:avLst/>
          </a:prstGeom>
        </p:spPr>
      </p:pic>
    </p:spTree>
    <p:extLst>
      <p:ext uri="{BB962C8B-B14F-4D97-AF65-F5344CB8AC3E}">
        <p14:creationId xmlns:p14="http://schemas.microsoft.com/office/powerpoint/2010/main" val="2148909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EFBDA0-AD74-41D1-B067-250B5C005FA0}" type="slidenum">
              <a:rPr lang="en-IN" smtClean="0"/>
              <a:t>‹#›</a:t>
            </a:fld>
            <a:endParaRPr lang="en-IN"/>
          </a:p>
        </p:txBody>
      </p:sp>
    </p:spTree>
    <p:extLst>
      <p:ext uri="{BB962C8B-B14F-4D97-AF65-F5344CB8AC3E}">
        <p14:creationId xmlns:p14="http://schemas.microsoft.com/office/powerpoint/2010/main" val="3325276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EFBDA0-AD74-41D1-B067-250B5C005FA0}" type="slidenum">
              <a:rPr lang="en-IN" smtClean="0"/>
              <a:t>‹#›</a:t>
            </a:fld>
            <a:endParaRPr lang="en-IN"/>
          </a:p>
        </p:txBody>
      </p:sp>
    </p:spTree>
    <p:extLst>
      <p:ext uri="{BB962C8B-B14F-4D97-AF65-F5344CB8AC3E}">
        <p14:creationId xmlns:p14="http://schemas.microsoft.com/office/powerpoint/2010/main" val="2183715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DEFBDA0-AD74-41D1-B067-250B5C005FA0}" type="slidenum">
              <a:rPr lang="en-IN" smtClean="0"/>
              <a:t>‹#›</a:t>
            </a:fld>
            <a:endParaRPr lang="en-IN"/>
          </a:p>
        </p:txBody>
      </p:sp>
    </p:spTree>
    <p:extLst>
      <p:ext uri="{BB962C8B-B14F-4D97-AF65-F5344CB8AC3E}">
        <p14:creationId xmlns:p14="http://schemas.microsoft.com/office/powerpoint/2010/main" val="897326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DEFBDA0-AD74-41D1-B067-250B5C005FA0}" type="slidenum">
              <a:rPr lang="en-IN" smtClean="0"/>
              <a:t>‹#›</a:t>
            </a:fld>
            <a:endParaRPr lang="en-IN"/>
          </a:p>
        </p:txBody>
      </p:sp>
    </p:spTree>
    <p:extLst>
      <p:ext uri="{BB962C8B-B14F-4D97-AF65-F5344CB8AC3E}">
        <p14:creationId xmlns:p14="http://schemas.microsoft.com/office/powerpoint/2010/main" val="4263627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DEFBDA0-AD74-41D1-B067-250B5C005FA0}" type="slidenum">
              <a:rPr lang="en-IN" smtClean="0"/>
              <a:t>‹#›</a:t>
            </a:fld>
            <a:endParaRPr lang="en-IN"/>
          </a:p>
        </p:txBody>
      </p:sp>
    </p:spTree>
    <p:extLst>
      <p:ext uri="{BB962C8B-B14F-4D97-AF65-F5344CB8AC3E}">
        <p14:creationId xmlns:p14="http://schemas.microsoft.com/office/powerpoint/2010/main" val="2961411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EFBDA0-AD74-41D1-B067-250B5C005FA0}" type="slidenum">
              <a:rPr lang="en-IN" smtClean="0"/>
              <a:t>‹#›</a:t>
            </a:fld>
            <a:endParaRPr lang="en-IN"/>
          </a:p>
        </p:txBody>
      </p:sp>
    </p:spTree>
    <p:extLst>
      <p:ext uri="{BB962C8B-B14F-4D97-AF65-F5344CB8AC3E}">
        <p14:creationId xmlns:p14="http://schemas.microsoft.com/office/powerpoint/2010/main" val="364695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EFBDA0-AD74-41D1-B067-250B5C005FA0}" type="slidenum">
              <a:rPr lang="en-IN" smtClean="0"/>
              <a:t>‹#›</a:t>
            </a:fld>
            <a:endParaRPr lang="en-IN"/>
          </a:p>
        </p:txBody>
      </p:sp>
    </p:spTree>
    <p:extLst>
      <p:ext uri="{BB962C8B-B14F-4D97-AF65-F5344CB8AC3E}">
        <p14:creationId xmlns:p14="http://schemas.microsoft.com/office/powerpoint/2010/main" val="226832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5" Type="http://schemas.openxmlformats.org/officeDocument/2006/relationships/theme" Target="../theme/theme2.xml"/><Relationship Id="rId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EFBDA0-AD74-41D1-B067-250B5C005FA0}" type="slidenum">
              <a:rPr lang="en-IN" smtClean="0"/>
              <a:t>‹#›</a:t>
            </a:fld>
            <a:endParaRPr lang="en-IN"/>
          </a:p>
        </p:txBody>
      </p:sp>
    </p:spTree>
    <p:extLst>
      <p:ext uri="{BB962C8B-B14F-4D97-AF65-F5344CB8AC3E}">
        <p14:creationId xmlns:p14="http://schemas.microsoft.com/office/powerpoint/2010/main" val="704964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5" r:id="rId12"/>
    <p:sldLayoutId id="2147483666" r:id="rId13"/>
    <p:sldLayoutId id="2147483667" r:id="rId14"/>
    <p:sldLayoutId id="2147483668" r:id="rId15"/>
    <p:sldLayoutId id="2147483669" r:id="rId1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09154"/>
            <a:ext cx="10972800" cy="553998"/>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lvl="0" eaLnBrk="0" hangingPunct="0">
              <a:spcBef>
                <a:spcPct val="20000"/>
              </a:spcBef>
            </a:pPr>
            <a:r>
              <a:rPr lang="en-US"/>
              <a:t>Click to edit Master title style</a:t>
            </a:r>
            <a:endParaRPr lang="en-US" dirty="0"/>
          </a:p>
        </p:txBody>
      </p:sp>
      <p:sp>
        <p:nvSpPr>
          <p:cNvPr id="3" name="Text Placeholder 2"/>
          <p:cNvSpPr>
            <a:spLocks noGrp="1"/>
          </p:cNvSpPr>
          <p:nvPr>
            <p:ph type="body" idx="1"/>
          </p:nvPr>
        </p:nvSpPr>
        <p:spPr>
          <a:xfrm>
            <a:off x="609600" y="1144964"/>
            <a:ext cx="10972800" cy="5148260"/>
          </a:xfrm>
          <a:prstGeom prst="rect">
            <a:avLst/>
          </a:prstGeo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txBox="1">
            <a:spLocks/>
          </p:cNvSpPr>
          <p:nvPr/>
        </p:nvSpPr>
        <p:spPr>
          <a:xfrm>
            <a:off x="3048000" y="6673208"/>
            <a:ext cx="6096000" cy="148963"/>
          </a:xfrm>
          <a:prstGeom prst="rect">
            <a:avLst/>
          </a:prstGeom>
          <a:noFill/>
        </p:spPr>
        <p:txBody>
          <a:bodyPr vert="horz" lIns="91440" tIns="45720" rIns="9144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b="0" u="none" dirty="0">
                <a:solidFill>
                  <a:schemeClr val="tx1"/>
                </a:solidFill>
              </a:rPr>
              <a:t>© 2016 Open Source Technology Learning Center  |</a:t>
            </a:r>
            <a:r>
              <a:rPr lang="en-US" sz="800" b="0" u="none" baseline="0" dirty="0">
                <a:solidFill>
                  <a:schemeClr val="tx1"/>
                </a:solidFill>
              </a:rPr>
              <a:t> www.ostlc.com</a:t>
            </a:r>
            <a:r>
              <a:rPr lang="en-US" sz="800" b="0" u="none" dirty="0">
                <a:solidFill>
                  <a:schemeClr val="tx1"/>
                </a:solidFill>
              </a:rPr>
              <a:t>  </a:t>
            </a:r>
          </a:p>
        </p:txBody>
      </p:sp>
      <p:sp>
        <p:nvSpPr>
          <p:cNvPr id="6" name="Footer Placeholder 4"/>
          <p:cNvSpPr txBox="1">
            <a:spLocks/>
          </p:cNvSpPr>
          <p:nvPr/>
        </p:nvSpPr>
        <p:spPr>
          <a:xfrm>
            <a:off x="14512" y="6647352"/>
            <a:ext cx="480000" cy="148963"/>
          </a:xfrm>
          <a:prstGeom prst="rect">
            <a:avLst/>
          </a:prstGeom>
          <a:noFill/>
        </p:spPr>
        <p:txBody>
          <a:bodyPr vert="horz" lIns="91440" tIns="45720" rIns="9144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5D61087F-CA7B-4F6C-AD54-FCE24029CF22}" type="slidenum">
              <a:rPr lang="en-US" sz="1000" smtClean="0">
                <a:solidFill>
                  <a:schemeClr val="tx1">
                    <a:lumMod val="50000"/>
                    <a:lumOff val="50000"/>
                  </a:schemeClr>
                </a:solidFill>
              </a:rPr>
              <a:pPr algn="l"/>
              <a:t>‹#›</a:t>
            </a:fld>
            <a:endParaRPr lang="en-US" sz="1000" dirty="0">
              <a:solidFill>
                <a:schemeClr val="tx1">
                  <a:lumMod val="50000"/>
                  <a:lumOff val="50000"/>
                </a:schemeClr>
              </a:solidFill>
            </a:endParaRPr>
          </a:p>
        </p:txBody>
      </p:sp>
      <p:grpSp>
        <p:nvGrpSpPr>
          <p:cNvPr id="63" name="Group 62"/>
          <p:cNvGrpSpPr/>
          <p:nvPr/>
        </p:nvGrpSpPr>
        <p:grpSpPr>
          <a:xfrm>
            <a:off x="0" y="760413"/>
            <a:ext cx="12194117" cy="25200"/>
            <a:chOff x="0" y="3408363"/>
            <a:chExt cx="9145588" cy="41275"/>
          </a:xfrm>
        </p:grpSpPr>
        <p:sp>
          <p:nvSpPr>
            <p:cNvPr id="64" name="AutoShape 3"/>
            <p:cNvSpPr>
              <a:spLocks noChangeAspect="1" noChangeArrowheads="1" noTextEdit="1"/>
            </p:cNvSpPr>
            <p:nvPr userDrawn="1"/>
          </p:nvSpPr>
          <p:spPr bwMode="auto">
            <a:xfrm>
              <a:off x="0" y="3408363"/>
              <a:ext cx="9144000" cy="41275"/>
            </a:xfrm>
            <a:prstGeom prst="rect">
              <a:avLst/>
            </a:prstGeom>
            <a:no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65" name="Rectangle 5"/>
            <p:cNvSpPr>
              <a:spLocks noChangeArrowheads="1"/>
            </p:cNvSpPr>
            <p:nvPr userDrawn="1"/>
          </p:nvSpPr>
          <p:spPr bwMode="auto">
            <a:xfrm>
              <a:off x="0" y="3408363"/>
              <a:ext cx="182563" cy="41275"/>
            </a:xfrm>
            <a:prstGeom prst="rect">
              <a:avLst/>
            </a:prstGeom>
            <a:solidFill>
              <a:srgbClr val="E31E24"/>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66" name="Rectangle 6"/>
            <p:cNvSpPr>
              <a:spLocks noChangeArrowheads="1"/>
            </p:cNvSpPr>
            <p:nvPr userDrawn="1"/>
          </p:nvSpPr>
          <p:spPr bwMode="auto">
            <a:xfrm>
              <a:off x="0" y="3408363"/>
              <a:ext cx="365125" cy="41275"/>
            </a:xfrm>
            <a:prstGeom prst="rect">
              <a:avLst/>
            </a:prstGeom>
            <a:solidFill>
              <a:srgbClr val="E31E24"/>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67" name="Rectangle 7"/>
            <p:cNvSpPr>
              <a:spLocks noChangeArrowheads="1"/>
            </p:cNvSpPr>
            <p:nvPr userDrawn="1"/>
          </p:nvSpPr>
          <p:spPr bwMode="auto">
            <a:xfrm>
              <a:off x="182563" y="3408363"/>
              <a:ext cx="366713" cy="41275"/>
            </a:xfrm>
            <a:prstGeom prst="rect">
              <a:avLst/>
            </a:prstGeom>
            <a:solidFill>
              <a:srgbClr val="E42C24"/>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68" name="Rectangle 8"/>
            <p:cNvSpPr>
              <a:spLocks noChangeArrowheads="1"/>
            </p:cNvSpPr>
            <p:nvPr userDrawn="1"/>
          </p:nvSpPr>
          <p:spPr bwMode="auto">
            <a:xfrm>
              <a:off x="365125" y="3408363"/>
              <a:ext cx="366713" cy="41275"/>
            </a:xfrm>
            <a:prstGeom prst="rect">
              <a:avLst/>
            </a:prstGeom>
            <a:solidFill>
              <a:srgbClr val="E53A24"/>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69" name="Rectangle 9"/>
            <p:cNvSpPr>
              <a:spLocks noChangeArrowheads="1"/>
            </p:cNvSpPr>
            <p:nvPr userDrawn="1"/>
          </p:nvSpPr>
          <p:spPr bwMode="auto">
            <a:xfrm>
              <a:off x="549275" y="3408363"/>
              <a:ext cx="365125" cy="41275"/>
            </a:xfrm>
            <a:prstGeom prst="rect">
              <a:avLst/>
            </a:prstGeom>
            <a:solidFill>
              <a:srgbClr val="E74623"/>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70" name="Rectangle 10"/>
            <p:cNvSpPr>
              <a:spLocks noChangeArrowheads="1"/>
            </p:cNvSpPr>
            <p:nvPr userDrawn="1"/>
          </p:nvSpPr>
          <p:spPr bwMode="auto">
            <a:xfrm>
              <a:off x="731838" y="3408363"/>
              <a:ext cx="365125" cy="41275"/>
            </a:xfrm>
            <a:prstGeom prst="rect">
              <a:avLst/>
            </a:prstGeom>
            <a:solidFill>
              <a:srgbClr val="E85122"/>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71" name="Rectangle 11"/>
            <p:cNvSpPr>
              <a:spLocks noChangeArrowheads="1"/>
            </p:cNvSpPr>
            <p:nvPr userDrawn="1"/>
          </p:nvSpPr>
          <p:spPr bwMode="auto">
            <a:xfrm>
              <a:off x="914400" y="3408363"/>
              <a:ext cx="365125" cy="41275"/>
            </a:xfrm>
            <a:prstGeom prst="rect">
              <a:avLst/>
            </a:prstGeom>
            <a:solidFill>
              <a:srgbClr val="EA5D21"/>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72" name="Rectangle 12"/>
            <p:cNvSpPr>
              <a:spLocks noChangeArrowheads="1"/>
            </p:cNvSpPr>
            <p:nvPr userDrawn="1"/>
          </p:nvSpPr>
          <p:spPr bwMode="auto">
            <a:xfrm>
              <a:off x="1096963" y="3408363"/>
              <a:ext cx="366713" cy="41275"/>
            </a:xfrm>
            <a:prstGeom prst="rect">
              <a:avLst/>
            </a:prstGeom>
            <a:solidFill>
              <a:srgbClr val="EC691F"/>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73" name="Rectangle 13"/>
            <p:cNvSpPr>
              <a:spLocks noChangeArrowheads="1"/>
            </p:cNvSpPr>
            <p:nvPr userDrawn="1"/>
          </p:nvSpPr>
          <p:spPr bwMode="auto">
            <a:xfrm>
              <a:off x="1279525" y="3408363"/>
              <a:ext cx="366713" cy="41275"/>
            </a:xfrm>
            <a:prstGeom prst="rect">
              <a:avLst/>
            </a:prstGeom>
            <a:solidFill>
              <a:srgbClr val="EE741D"/>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74" name="Rectangle 14"/>
            <p:cNvSpPr>
              <a:spLocks noChangeArrowheads="1"/>
            </p:cNvSpPr>
            <p:nvPr userDrawn="1"/>
          </p:nvSpPr>
          <p:spPr bwMode="auto">
            <a:xfrm>
              <a:off x="1463675" y="3408363"/>
              <a:ext cx="365125" cy="41275"/>
            </a:xfrm>
            <a:prstGeom prst="rect">
              <a:avLst/>
            </a:prstGeom>
            <a:solidFill>
              <a:srgbClr val="EF7E1A"/>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75" name="Rectangle 15"/>
            <p:cNvSpPr>
              <a:spLocks noChangeArrowheads="1"/>
            </p:cNvSpPr>
            <p:nvPr userDrawn="1"/>
          </p:nvSpPr>
          <p:spPr bwMode="auto">
            <a:xfrm>
              <a:off x="1646238" y="3408363"/>
              <a:ext cx="365125" cy="41275"/>
            </a:xfrm>
            <a:prstGeom prst="rect">
              <a:avLst/>
            </a:prstGeom>
            <a:solidFill>
              <a:srgbClr val="F18817"/>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76" name="Rectangle 16"/>
            <p:cNvSpPr>
              <a:spLocks noChangeArrowheads="1"/>
            </p:cNvSpPr>
            <p:nvPr userDrawn="1"/>
          </p:nvSpPr>
          <p:spPr bwMode="auto">
            <a:xfrm>
              <a:off x="1828800" y="3408363"/>
              <a:ext cx="365125" cy="41275"/>
            </a:xfrm>
            <a:prstGeom prst="rect">
              <a:avLst/>
            </a:prstGeom>
            <a:solidFill>
              <a:srgbClr val="F39314"/>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77" name="Rectangle 17"/>
            <p:cNvSpPr>
              <a:spLocks noChangeArrowheads="1"/>
            </p:cNvSpPr>
            <p:nvPr userDrawn="1"/>
          </p:nvSpPr>
          <p:spPr bwMode="auto">
            <a:xfrm>
              <a:off x="2011363" y="3408363"/>
              <a:ext cx="366713" cy="41275"/>
            </a:xfrm>
            <a:prstGeom prst="rect">
              <a:avLst/>
            </a:prstGeom>
            <a:solidFill>
              <a:srgbClr val="F49C0F"/>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78" name="Rectangle 18"/>
            <p:cNvSpPr>
              <a:spLocks noChangeArrowheads="1"/>
            </p:cNvSpPr>
            <p:nvPr userDrawn="1"/>
          </p:nvSpPr>
          <p:spPr bwMode="auto">
            <a:xfrm>
              <a:off x="2193925" y="3408363"/>
              <a:ext cx="366713" cy="41275"/>
            </a:xfrm>
            <a:prstGeom prst="rect">
              <a:avLst/>
            </a:prstGeom>
            <a:solidFill>
              <a:srgbClr val="F6A607"/>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79" name="Rectangle 19"/>
            <p:cNvSpPr>
              <a:spLocks noChangeArrowheads="1"/>
            </p:cNvSpPr>
            <p:nvPr userDrawn="1"/>
          </p:nvSpPr>
          <p:spPr bwMode="auto">
            <a:xfrm>
              <a:off x="2378075" y="3408363"/>
              <a:ext cx="365125" cy="41275"/>
            </a:xfrm>
            <a:prstGeom prst="rect">
              <a:avLst/>
            </a:prstGeom>
            <a:solidFill>
              <a:srgbClr val="F8B002"/>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80" name="Rectangle 20"/>
            <p:cNvSpPr>
              <a:spLocks noChangeArrowheads="1"/>
            </p:cNvSpPr>
            <p:nvPr userDrawn="1"/>
          </p:nvSpPr>
          <p:spPr bwMode="auto">
            <a:xfrm>
              <a:off x="2560638" y="3408363"/>
              <a:ext cx="365125" cy="41275"/>
            </a:xfrm>
            <a:prstGeom prst="rect">
              <a:avLst/>
            </a:prstGeom>
            <a:solidFill>
              <a:srgbClr val="FBBA00"/>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81" name="Rectangle 21"/>
            <p:cNvSpPr>
              <a:spLocks noChangeArrowheads="1"/>
            </p:cNvSpPr>
            <p:nvPr userDrawn="1"/>
          </p:nvSpPr>
          <p:spPr bwMode="auto">
            <a:xfrm>
              <a:off x="2743200" y="3408363"/>
              <a:ext cx="365125" cy="41275"/>
            </a:xfrm>
            <a:prstGeom prst="rect">
              <a:avLst/>
            </a:prstGeom>
            <a:solidFill>
              <a:srgbClr val="FBBB00"/>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82" name="Rectangle 22"/>
            <p:cNvSpPr>
              <a:spLocks noChangeArrowheads="1"/>
            </p:cNvSpPr>
            <p:nvPr userDrawn="1"/>
          </p:nvSpPr>
          <p:spPr bwMode="auto">
            <a:xfrm>
              <a:off x="2925763" y="3408363"/>
              <a:ext cx="366713" cy="41275"/>
            </a:xfrm>
            <a:prstGeom prst="rect">
              <a:avLst/>
            </a:prstGeom>
            <a:solidFill>
              <a:srgbClr val="FBBD00"/>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83" name="Rectangle 23"/>
            <p:cNvSpPr>
              <a:spLocks noChangeArrowheads="1"/>
            </p:cNvSpPr>
            <p:nvPr userDrawn="1"/>
          </p:nvSpPr>
          <p:spPr bwMode="auto">
            <a:xfrm>
              <a:off x="3108325" y="3408363"/>
              <a:ext cx="366713" cy="41275"/>
            </a:xfrm>
            <a:prstGeom prst="rect">
              <a:avLst/>
            </a:prstGeom>
            <a:solidFill>
              <a:srgbClr val="FCBF00"/>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84" name="Rectangle 24"/>
            <p:cNvSpPr>
              <a:spLocks noChangeArrowheads="1"/>
            </p:cNvSpPr>
            <p:nvPr userDrawn="1"/>
          </p:nvSpPr>
          <p:spPr bwMode="auto">
            <a:xfrm>
              <a:off x="3292475" y="3408363"/>
              <a:ext cx="365125" cy="41275"/>
            </a:xfrm>
            <a:prstGeom prst="rect">
              <a:avLst/>
            </a:prstGeom>
            <a:solidFill>
              <a:srgbClr val="FCC000"/>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85" name="Rectangle 25"/>
            <p:cNvSpPr>
              <a:spLocks noChangeArrowheads="1"/>
            </p:cNvSpPr>
            <p:nvPr userDrawn="1"/>
          </p:nvSpPr>
          <p:spPr bwMode="auto">
            <a:xfrm>
              <a:off x="3475038" y="3408363"/>
              <a:ext cx="365125" cy="41275"/>
            </a:xfrm>
            <a:prstGeom prst="rect">
              <a:avLst/>
            </a:prstGeom>
            <a:solidFill>
              <a:srgbClr val="FCC200"/>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86" name="Rectangle 26"/>
            <p:cNvSpPr>
              <a:spLocks noChangeArrowheads="1"/>
            </p:cNvSpPr>
            <p:nvPr userDrawn="1"/>
          </p:nvSpPr>
          <p:spPr bwMode="auto">
            <a:xfrm>
              <a:off x="3657600" y="3408363"/>
              <a:ext cx="365125" cy="41275"/>
            </a:xfrm>
            <a:prstGeom prst="rect">
              <a:avLst/>
            </a:prstGeom>
            <a:solidFill>
              <a:srgbClr val="FDC400"/>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87" name="Rectangle 27"/>
            <p:cNvSpPr>
              <a:spLocks noChangeArrowheads="1"/>
            </p:cNvSpPr>
            <p:nvPr userDrawn="1"/>
          </p:nvSpPr>
          <p:spPr bwMode="auto">
            <a:xfrm>
              <a:off x="3840163" y="3408363"/>
              <a:ext cx="366713" cy="41275"/>
            </a:xfrm>
            <a:prstGeom prst="rect">
              <a:avLst/>
            </a:prstGeom>
            <a:solidFill>
              <a:srgbClr val="FDC600"/>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88" name="Rectangle 28"/>
            <p:cNvSpPr>
              <a:spLocks noChangeArrowheads="1"/>
            </p:cNvSpPr>
            <p:nvPr userDrawn="1"/>
          </p:nvSpPr>
          <p:spPr bwMode="auto">
            <a:xfrm>
              <a:off x="4022725" y="3408363"/>
              <a:ext cx="366713" cy="41275"/>
            </a:xfrm>
            <a:prstGeom prst="rect">
              <a:avLst/>
            </a:prstGeom>
            <a:solidFill>
              <a:srgbClr val="FDC700"/>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89" name="Rectangle 29"/>
            <p:cNvSpPr>
              <a:spLocks noChangeArrowheads="1"/>
            </p:cNvSpPr>
            <p:nvPr userDrawn="1"/>
          </p:nvSpPr>
          <p:spPr bwMode="auto">
            <a:xfrm>
              <a:off x="4206875" y="3408363"/>
              <a:ext cx="365125" cy="41275"/>
            </a:xfrm>
            <a:prstGeom prst="rect">
              <a:avLst/>
            </a:prstGeom>
            <a:solidFill>
              <a:srgbClr val="FEC900"/>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90" name="Rectangle 30"/>
            <p:cNvSpPr>
              <a:spLocks noChangeArrowheads="1"/>
            </p:cNvSpPr>
            <p:nvPr userDrawn="1"/>
          </p:nvSpPr>
          <p:spPr bwMode="auto">
            <a:xfrm>
              <a:off x="4389438" y="3408363"/>
              <a:ext cx="365125" cy="41275"/>
            </a:xfrm>
            <a:prstGeom prst="rect">
              <a:avLst/>
            </a:prstGeom>
            <a:solidFill>
              <a:srgbClr val="FECB00"/>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91" name="Rectangle 31"/>
            <p:cNvSpPr>
              <a:spLocks noChangeArrowheads="1"/>
            </p:cNvSpPr>
            <p:nvPr userDrawn="1"/>
          </p:nvSpPr>
          <p:spPr bwMode="auto">
            <a:xfrm>
              <a:off x="4572000" y="3408363"/>
              <a:ext cx="365125" cy="41275"/>
            </a:xfrm>
            <a:prstGeom prst="rect">
              <a:avLst/>
            </a:prstGeom>
            <a:solidFill>
              <a:srgbClr val="FBCB00"/>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92" name="Rectangle 32"/>
            <p:cNvSpPr>
              <a:spLocks noChangeArrowheads="1"/>
            </p:cNvSpPr>
            <p:nvPr userDrawn="1"/>
          </p:nvSpPr>
          <p:spPr bwMode="auto">
            <a:xfrm>
              <a:off x="4754563" y="3408363"/>
              <a:ext cx="366713" cy="41275"/>
            </a:xfrm>
            <a:prstGeom prst="rect">
              <a:avLst/>
            </a:prstGeom>
            <a:solidFill>
              <a:srgbClr val="F3CA00"/>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93" name="Rectangle 33"/>
            <p:cNvSpPr>
              <a:spLocks noChangeArrowheads="1"/>
            </p:cNvSpPr>
            <p:nvPr userDrawn="1"/>
          </p:nvSpPr>
          <p:spPr bwMode="auto">
            <a:xfrm>
              <a:off x="4937125" y="3408363"/>
              <a:ext cx="366713" cy="41275"/>
            </a:xfrm>
            <a:prstGeom prst="rect">
              <a:avLst/>
            </a:prstGeom>
            <a:solidFill>
              <a:srgbClr val="ECC800"/>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94" name="Rectangle 34"/>
            <p:cNvSpPr>
              <a:spLocks noChangeArrowheads="1"/>
            </p:cNvSpPr>
            <p:nvPr userDrawn="1"/>
          </p:nvSpPr>
          <p:spPr bwMode="auto">
            <a:xfrm>
              <a:off x="5121275" y="3408363"/>
              <a:ext cx="365125" cy="41275"/>
            </a:xfrm>
            <a:prstGeom prst="rect">
              <a:avLst/>
            </a:prstGeom>
            <a:solidFill>
              <a:srgbClr val="E4C602"/>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95" name="Rectangle 35"/>
            <p:cNvSpPr>
              <a:spLocks noChangeArrowheads="1"/>
            </p:cNvSpPr>
            <p:nvPr userDrawn="1"/>
          </p:nvSpPr>
          <p:spPr bwMode="auto">
            <a:xfrm>
              <a:off x="5303838" y="3408363"/>
              <a:ext cx="365125" cy="41275"/>
            </a:xfrm>
            <a:prstGeom prst="rect">
              <a:avLst/>
            </a:prstGeom>
            <a:solidFill>
              <a:srgbClr val="DCC50A"/>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96" name="Rectangle 36"/>
            <p:cNvSpPr>
              <a:spLocks noChangeArrowheads="1"/>
            </p:cNvSpPr>
            <p:nvPr userDrawn="1"/>
          </p:nvSpPr>
          <p:spPr bwMode="auto">
            <a:xfrm>
              <a:off x="5486400" y="3408363"/>
              <a:ext cx="365125" cy="41275"/>
            </a:xfrm>
            <a:prstGeom prst="rect">
              <a:avLst/>
            </a:prstGeom>
            <a:solidFill>
              <a:srgbClr val="D5C30E"/>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97" name="Rectangle 37"/>
            <p:cNvSpPr>
              <a:spLocks noChangeArrowheads="1"/>
            </p:cNvSpPr>
            <p:nvPr userDrawn="1"/>
          </p:nvSpPr>
          <p:spPr bwMode="auto">
            <a:xfrm>
              <a:off x="5668963" y="3408363"/>
              <a:ext cx="366713" cy="41275"/>
            </a:xfrm>
            <a:prstGeom prst="rect">
              <a:avLst/>
            </a:prstGeom>
            <a:solidFill>
              <a:srgbClr val="CCC117"/>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98" name="Rectangle 38"/>
            <p:cNvSpPr>
              <a:spLocks noChangeArrowheads="1"/>
            </p:cNvSpPr>
            <p:nvPr userDrawn="1"/>
          </p:nvSpPr>
          <p:spPr bwMode="auto">
            <a:xfrm>
              <a:off x="5851525" y="3408363"/>
              <a:ext cx="366713" cy="41275"/>
            </a:xfrm>
            <a:prstGeom prst="rect">
              <a:avLst/>
            </a:prstGeom>
            <a:solidFill>
              <a:srgbClr val="B8BC21"/>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99" name="Rectangle 39"/>
            <p:cNvSpPr>
              <a:spLocks noChangeArrowheads="1"/>
            </p:cNvSpPr>
            <p:nvPr userDrawn="1"/>
          </p:nvSpPr>
          <p:spPr bwMode="auto">
            <a:xfrm>
              <a:off x="6035675" y="3408363"/>
              <a:ext cx="365125" cy="41275"/>
            </a:xfrm>
            <a:prstGeom prst="rect">
              <a:avLst/>
            </a:prstGeom>
            <a:solidFill>
              <a:srgbClr val="A3B829"/>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00" name="Rectangle 40"/>
            <p:cNvSpPr>
              <a:spLocks noChangeArrowheads="1"/>
            </p:cNvSpPr>
            <p:nvPr userDrawn="1"/>
          </p:nvSpPr>
          <p:spPr bwMode="auto">
            <a:xfrm>
              <a:off x="6218238" y="3408363"/>
              <a:ext cx="365125" cy="41275"/>
            </a:xfrm>
            <a:prstGeom prst="rect">
              <a:avLst/>
            </a:prstGeom>
            <a:solidFill>
              <a:srgbClr val="8CB230"/>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01" name="Rectangle 41"/>
            <p:cNvSpPr>
              <a:spLocks noChangeArrowheads="1"/>
            </p:cNvSpPr>
            <p:nvPr userDrawn="1"/>
          </p:nvSpPr>
          <p:spPr bwMode="auto">
            <a:xfrm>
              <a:off x="6400800" y="3408363"/>
              <a:ext cx="365125" cy="41275"/>
            </a:xfrm>
            <a:prstGeom prst="rect">
              <a:avLst/>
            </a:prstGeom>
            <a:solidFill>
              <a:srgbClr val="71AD36"/>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02" name="Rectangle 42"/>
            <p:cNvSpPr>
              <a:spLocks noChangeArrowheads="1"/>
            </p:cNvSpPr>
            <p:nvPr userDrawn="1"/>
          </p:nvSpPr>
          <p:spPr bwMode="auto">
            <a:xfrm>
              <a:off x="6583363" y="3408363"/>
              <a:ext cx="366713" cy="41275"/>
            </a:xfrm>
            <a:prstGeom prst="rect">
              <a:avLst/>
            </a:prstGeom>
            <a:solidFill>
              <a:srgbClr val="51A73B"/>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03" name="Rectangle 43"/>
            <p:cNvSpPr>
              <a:spLocks noChangeArrowheads="1"/>
            </p:cNvSpPr>
            <p:nvPr userDrawn="1"/>
          </p:nvSpPr>
          <p:spPr bwMode="auto">
            <a:xfrm>
              <a:off x="6765925" y="3408363"/>
              <a:ext cx="366713" cy="41275"/>
            </a:xfrm>
            <a:prstGeom prst="rect">
              <a:avLst/>
            </a:prstGeom>
            <a:solidFill>
              <a:srgbClr val="1DA240"/>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04" name="Rectangle 44"/>
            <p:cNvSpPr>
              <a:spLocks noChangeArrowheads="1"/>
            </p:cNvSpPr>
            <p:nvPr userDrawn="1"/>
          </p:nvSpPr>
          <p:spPr bwMode="auto">
            <a:xfrm>
              <a:off x="6950075" y="3408363"/>
              <a:ext cx="365125" cy="41275"/>
            </a:xfrm>
            <a:prstGeom prst="rect">
              <a:avLst/>
            </a:prstGeom>
            <a:solidFill>
              <a:srgbClr val="009D43"/>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05" name="Rectangle 45"/>
            <p:cNvSpPr>
              <a:spLocks noChangeArrowheads="1"/>
            </p:cNvSpPr>
            <p:nvPr userDrawn="1"/>
          </p:nvSpPr>
          <p:spPr bwMode="auto">
            <a:xfrm>
              <a:off x="7132638" y="3408363"/>
              <a:ext cx="365125" cy="41275"/>
            </a:xfrm>
            <a:prstGeom prst="rect">
              <a:avLst/>
            </a:prstGeom>
            <a:solidFill>
              <a:srgbClr val="009846"/>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06" name="Rectangle 46"/>
            <p:cNvSpPr>
              <a:spLocks noChangeArrowheads="1"/>
            </p:cNvSpPr>
            <p:nvPr userDrawn="1"/>
          </p:nvSpPr>
          <p:spPr bwMode="auto">
            <a:xfrm>
              <a:off x="7315200" y="3408363"/>
              <a:ext cx="365125" cy="41275"/>
            </a:xfrm>
            <a:prstGeom prst="rect">
              <a:avLst/>
            </a:prstGeom>
            <a:solidFill>
              <a:srgbClr val="008C57"/>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07" name="Rectangle 47"/>
            <p:cNvSpPr>
              <a:spLocks noChangeArrowheads="1"/>
            </p:cNvSpPr>
            <p:nvPr userDrawn="1"/>
          </p:nvSpPr>
          <p:spPr bwMode="auto">
            <a:xfrm>
              <a:off x="7497763" y="3408363"/>
              <a:ext cx="366713" cy="41275"/>
            </a:xfrm>
            <a:prstGeom prst="rect">
              <a:avLst/>
            </a:prstGeom>
            <a:solidFill>
              <a:srgbClr val="008068"/>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08" name="Rectangle 48"/>
            <p:cNvSpPr>
              <a:spLocks noChangeArrowheads="1"/>
            </p:cNvSpPr>
            <p:nvPr userDrawn="1"/>
          </p:nvSpPr>
          <p:spPr bwMode="auto">
            <a:xfrm>
              <a:off x="7680325" y="3408363"/>
              <a:ext cx="366713" cy="41275"/>
            </a:xfrm>
            <a:prstGeom prst="rect">
              <a:avLst/>
            </a:prstGeom>
            <a:solidFill>
              <a:srgbClr val="007275"/>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09" name="Rectangle 49"/>
            <p:cNvSpPr>
              <a:spLocks noChangeArrowheads="1"/>
            </p:cNvSpPr>
            <p:nvPr userDrawn="1"/>
          </p:nvSpPr>
          <p:spPr bwMode="auto">
            <a:xfrm>
              <a:off x="7864475" y="3408363"/>
              <a:ext cx="365125" cy="41275"/>
            </a:xfrm>
            <a:prstGeom prst="rect">
              <a:avLst/>
            </a:prstGeom>
            <a:solidFill>
              <a:srgbClr val="00637F"/>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10" name="Rectangle 50"/>
            <p:cNvSpPr>
              <a:spLocks noChangeArrowheads="1"/>
            </p:cNvSpPr>
            <p:nvPr userDrawn="1"/>
          </p:nvSpPr>
          <p:spPr bwMode="auto">
            <a:xfrm>
              <a:off x="8047038" y="3408363"/>
              <a:ext cx="365125" cy="41275"/>
            </a:xfrm>
            <a:prstGeom prst="rect">
              <a:avLst/>
            </a:prstGeom>
            <a:solidFill>
              <a:srgbClr val="185384"/>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11" name="Rectangle 51"/>
            <p:cNvSpPr>
              <a:spLocks noChangeArrowheads="1"/>
            </p:cNvSpPr>
            <p:nvPr userDrawn="1"/>
          </p:nvSpPr>
          <p:spPr bwMode="auto">
            <a:xfrm>
              <a:off x="8229600" y="3408363"/>
              <a:ext cx="365125" cy="41275"/>
            </a:xfrm>
            <a:prstGeom prst="rect">
              <a:avLst/>
            </a:prstGeom>
            <a:solidFill>
              <a:srgbClr val="2E4285"/>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12" name="Rectangle 52"/>
            <p:cNvSpPr>
              <a:spLocks noChangeArrowheads="1"/>
            </p:cNvSpPr>
            <p:nvPr userDrawn="1"/>
          </p:nvSpPr>
          <p:spPr bwMode="auto">
            <a:xfrm>
              <a:off x="8412163" y="3408363"/>
              <a:ext cx="366713" cy="41275"/>
            </a:xfrm>
            <a:prstGeom prst="rect">
              <a:avLst/>
            </a:prstGeom>
            <a:solidFill>
              <a:srgbClr val="313E85"/>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13" name="Rectangle 53"/>
            <p:cNvSpPr>
              <a:spLocks noChangeArrowheads="1"/>
            </p:cNvSpPr>
            <p:nvPr userDrawn="1"/>
          </p:nvSpPr>
          <p:spPr bwMode="auto">
            <a:xfrm>
              <a:off x="8594725" y="3408363"/>
              <a:ext cx="366713" cy="41275"/>
            </a:xfrm>
            <a:prstGeom prst="rect">
              <a:avLst/>
            </a:prstGeom>
            <a:solidFill>
              <a:srgbClr val="333B85"/>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14" name="Rectangle 54"/>
            <p:cNvSpPr>
              <a:spLocks noChangeArrowheads="1"/>
            </p:cNvSpPr>
            <p:nvPr userDrawn="1"/>
          </p:nvSpPr>
          <p:spPr bwMode="auto">
            <a:xfrm>
              <a:off x="8778875" y="3408363"/>
              <a:ext cx="365125" cy="41275"/>
            </a:xfrm>
            <a:prstGeom prst="rect">
              <a:avLst/>
            </a:prstGeom>
            <a:solidFill>
              <a:srgbClr val="353885"/>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15" name="Rectangle 55"/>
            <p:cNvSpPr>
              <a:spLocks noChangeArrowheads="1"/>
            </p:cNvSpPr>
            <p:nvPr userDrawn="1"/>
          </p:nvSpPr>
          <p:spPr bwMode="auto">
            <a:xfrm>
              <a:off x="8961438" y="3408363"/>
              <a:ext cx="182563" cy="41275"/>
            </a:xfrm>
            <a:prstGeom prst="rect">
              <a:avLst/>
            </a:prstGeom>
            <a:solidFill>
              <a:srgbClr val="393185"/>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16" name="Freeform 56"/>
            <p:cNvSpPr>
              <a:spLocks/>
            </p:cNvSpPr>
            <p:nvPr userDrawn="1"/>
          </p:nvSpPr>
          <p:spPr bwMode="auto">
            <a:xfrm>
              <a:off x="9144000" y="3408363"/>
              <a:ext cx="1588" cy="41275"/>
            </a:xfrm>
            <a:custGeom>
              <a:avLst/>
              <a:gdLst/>
              <a:ahLst/>
              <a:cxnLst>
                <a:cxn ang="0">
                  <a:pos x="0" y="78"/>
                </a:cxn>
                <a:cxn ang="0">
                  <a:pos x="0" y="0"/>
                </a:cxn>
                <a:cxn ang="0">
                  <a:pos x="0" y="78"/>
                </a:cxn>
              </a:cxnLst>
              <a:rect l="0" t="0" r="r" b="b"/>
              <a:pathLst>
                <a:path h="78">
                  <a:moveTo>
                    <a:pt x="0" y="78"/>
                  </a:moveTo>
                  <a:lnTo>
                    <a:pt x="0" y="0"/>
                  </a:lnTo>
                  <a:lnTo>
                    <a:pt x="0" y="78"/>
                  </a:lnTo>
                  <a:close/>
                </a:path>
              </a:pathLst>
            </a:custGeom>
            <a:solidFill>
              <a:srgbClr val="393185"/>
            </a:solidFill>
            <a:ln w="9525">
              <a:solidFill>
                <a:srgbClr val="C00000"/>
              </a:solidFill>
              <a:round/>
              <a:headEnd/>
              <a:tailEnd/>
            </a:ln>
          </p:spPr>
          <p:txBody>
            <a:bodyPr vert="horz" wrap="square" lIns="91440" tIns="45720" rIns="91440" bIns="45720" numCol="1" anchor="t" anchorCtr="0" compatLnSpc="1">
              <a:prstTxWarp prst="textNoShape">
                <a:avLst/>
              </a:prstTxWarp>
            </a:bodyPr>
            <a:lstStyle/>
            <a:p>
              <a:endParaRPr lang="en-IN" sz="1800"/>
            </a:p>
          </p:txBody>
        </p:sp>
      </p:grpSp>
    </p:spTree>
    <p:extLst>
      <p:ext uri="{BB962C8B-B14F-4D97-AF65-F5344CB8AC3E}">
        <p14:creationId xmlns:p14="http://schemas.microsoft.com/office/powerpoint/2010/main" val="19967385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hf hdr="0" dt="0"/>
  <p:txStyles>
    <p:titleStyle>
      <a:lvl1pPr algn="l" defTabSz="457200" rtl="0" eaLnBrk="1" latinLnBrk="0" hangingPunct="1">
        <a:spcBef>
          <a:spcPct val="0"/>
        </a:spcBef>
        <a:buNone/>
        <a:defRPr lang="en-US" sz="3000" b="1" kern="1200" dirty="0">
          <a:solidFill>
            <a:srgbClr val="595959"/>
          </a:solidFill>
          <a:latin typeface="+mj-lt"/>
          <a:ea typeface="+mn-ea"/>
          <a:cs typeface="Arial"/>
        </a:defRPr>
      </a:lvl1pPr>
    </p:titleStyle>
    <p:body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rgbClr val="595959"/>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rgbClr val="595959"/>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rgbClr val="595959"/>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rgbClr val="595959"/>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rgbClr val="595959"/>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5.emf"/><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2.gif"/></Relationships>
</file>

<file path=ppt/slides/_rels/slide10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6" Type="http://schemas.openxmlformats.org/officeDocument/2006/relationships/image" Target="../media/image45.png"/><Relationship Id="rId21" Type="http://schemas.openxmlformats.org/officeDocument/2006/relationships/image" Target="../media/image40.png"/><Relationship Id="rId42" Type="http://schemas.openxmlformats.org/officeDocument/2006/relationships/image" Target="../media/image61.png"/><Relationship Id="rId47" Type="http://schemas.openxmlformats.org/officeDocument/2006/relationships/image" Target="../media/image66.png"/><Relationship Id="rId63" Type="http://schemas.openxmlformats.org/officeDocument/2006/relationships/image" Target="../media/image82.png"/><Relationship Id="rId68" Type="http://schemas.openxmlformats.org/officeDocument/2006/relationships/image" Target="../media/image87.png"/><Relationship Id="rId16" Type="http://schemas.openxmlformats.org/officeDocument/2006/relationships/image" Target="../media/image35.jpeg"/><Relationship Id="rId11" Type="http://schemas.openxmlformats.org/officeDocument/2006/relationships/image" Target="../media/image30.png"/><Relationship Id="rId32" Type="http://schemas.openxmlformats.org/officeDocument/2006/relationships/image" Target="../media/image51.jpeg"/><Relationship Id="rId37" Type="http://schemas.openxmlformats.org/officeDocument/2006/relationships/image" Target="../media/image56.png"/><Relationship Id="rId53" Type="http://schemas.openxmlformats.org/officeDocument/2006/relationships/image" Target="../media/image72.png"/><Relationship Id="rId58" Type="http://schemas.openxmlformats.org/officeDocument/2006/relationships/image" Target="../media/image77.png"/><Relationship Id="rId74" Type="http://schemas.openxmlformats.org/officeDocument/2006/relationships/image" Target="../media/image93.png"/><Relationship Id="rId79" Type="http://schemas.openxmlformats.org/officeDocument/2006/relationships/image" Target="../media/image97.png"/><Relationship Id="rId5" Type="http://schemas.openxmlformats.org/officeDocument/2006/relationships/image" Target="../media/image24.png"/><Relationship Id="rId61" Type="http://schemas.openxmlformats.org/officeDocument/2006/relationships/image" Target="../media/image80.png"/><Relationship Id="rId82" Type="http://schemas.openxmlformats.org/officeDocument/2006/relationships/image" Target="../media/image100.png"/><Relationship Id="rId19" Type="http://schemas.openxmlformats.org/officeDocument/2006/relationships/image" Target="../media/image38.png"/><Relationship Id="rId14" Type="http://schemas.openxmlformats.org/officeDocument/2006/relationships/image" Target="../media/image33.png"/><Relationship Id="rId22" Type="http://schemas.openxmlformats.org/officeDocument/2006/relationships/image" Target="../media/image41.jpeg"/><Relationship Id="rId27" Type="http://schemas.openxmlformats.org/officeDocument/2006/relationships/image" Target="../media/image46.jpeg"/><Relationship Id="rId30" Type="http://schemas.openxmlformats.org/officeDocument/2006/relationships/image" Target="../media/image49.jpeg"/><Relationship Id="rId35" Type="http://schemas.openxmlformats.org/officeDocument/2006/relationships/image" Target="../media/image54.png"/><Relationship Id="rId43" Type="http://schemas.openxmlformats.org/officeDocument/2006/relationships/image" Target="../media/image62.png"/><Relationship Id="rId48" Type="http://schemas.openxmlformats.org/officeDocument/2006/relationships/image" Target="../media/image67.jpeg"/><Relationship Id="rId56" Type="http://schemas.openxmlformats.org/officeDocument/2006/relationships/image" Target="../media/image75.png"/><Relationship Id="rId64" Type="http://schemas.openxmlformats.org/officeDocument/2006/relationships/image" Target="../media/image83.png"/><Relationship Id="rId69" Type="http://schemas.openxmlformats.org/officeDocument/2006/relationships/image" Target="../media/image88.png"/><Relationship Id="rId77" Type="http://schemas.openxmlformats.org/officeDocument/2006/relationships/hyperlink" Target="http://ad.doubleclick.net/click;h=v7/345d/0/0/*/l;25724611;0-0;1;10757817;238-150/30;14303212/14321108/1;;~sscs=?http:/www.linuxdevices.com/cgi-bin/sponsor_view.cgi?sponsorid=SP3516988452" TargetMode="External"/><Relationship Id="rId8" Type="http://schemas.openxmlformats.org/officeDocument/2006/relationships/image" Target="../media/image27.png"/><Relationship Id="rId51" Type="http://schemas.openxmlformats.org/officeDocument/2006/relationships/image" Target="../media/image70.png"/><Relationship Id="rId72" Type="http://schemas.openxmlformats.org/officeDocument/2006/relationships/image" Target="../media/image91.png"/><Relationship Id="rId80" Type="http://schemas.openxmlformats.org/officeDocument/2006/relationships/image" Target="../media/image98.png"/><Relationship Id="rId3" Type="http://schemas.openxmlformats.org/officeDocument/2006/relationships/image" Target="../media/image22.png"/><Relationship Id="rId12" Type="http://schemas.openxmlformats.org/officeDocument/2006/relationships/image" Target="../media/image31.jpeg"/><Relationship Id="rId17" Type="http://schemas.openxmlformats.org/officeDocument/2006/relationships/image" Target="../media/image36.jpeg"/><Relationship Id="rId25" Type="http://schemas.openxmlformats.org/officeDocument/2006/relationships/image" Target="../media/image44.png"/><Relationship Id="rId33" Type="http://schemas.openxmlformats.org/officeDocument/2006/relationships/image" Target="../media/image52.jpeg"/><Relationship Id="rId38" Type="http://schemas.openxmlformats.org/officeDocument/2006/relationships/image" Target="../media/image57.png"/><Relationship Id="rId46" Type="http://schemas.openxmlformats.org/officeDocument/2006/relationships/image" Target="../media/image65.png"/><Relationship Id="rId59" Type="http://schemas.openxmlformats.org/officeDocument/2006/relationships/image" Target="../media/image78.png"/><Relationship Id="rId67" Type="http://schemas.openxmlformats.org/officeDocument/2006/relationships/image" Target="../media/image86.png"/><Relationship Id="rId20" Type="http://schemas.openxmlformats.org/officeDocument/2006/relationships/image" Target="../media/image39.png"/><Relationship Id="rId41" Type="http://schemas.openxmlformats.org/officeDocument/2006/relationships/image" Target="../media/image60.png"/><Relationship Id="rId54" Type="http://schemas.openxmlformats.org/officeDocument/2006/relationships/image" Target="../media/image73.png"/><Relationship Id="rId62" Type="http://schemas.openxmlformats.org/officeDocument/2006/relationships/image" Target="../media/image81.jpeg"/><Relationship Id="rId70" Type="http://schemas.openxmlformats.org/officeDocument/2006/relationships/image" Target="../media/image89.png"/><Relationship Id="rId75" Type="http://schemas.openxmlformats.org/officeDocument/2006/relationships/image" Target="../media/image94.jpeg"/><Relationship Id="rId83"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25.png"/><Relationship Id="rId15" Type="http://schemas.openxmlformats.org/officeDocument/2006/relationships/image" Target="../media/image34.jpeg"/><Relationship Id="rId23" Type="http://schemas.openxmlformats.org/officeDocument/2006/relationships/image" Target="../media/image42.png"/><Relationship Id="rId28" Type="http://schemas.openxmlformats.org/officeDocument/2006/relationships/image" Target="../media/image47.png"/><Relationship Id="rId36" Type="http://schemas.openxmlformats.org/officeDocument/2006/relationships/image" Target="../media/image55.png"/><Relationship Id="rId49" Type="http://schemas.openxmlformats.org/officeDocument/2006/relationships/image" Target="../media/image68.png"/><Relationship Id="rId57" Type="http://schemas.openxmlformats.org/officeDocument/2006/relationships/image" Target="../media/image76.png"/><Relationship Id="rId10" Type="http://schemas.openxmlformats.org/officeDocument/2006/relationships/image" Target="../media/image29.png"/><Relationship Id="rId31" Type="http://schemas.openxmlformats.org/officeDocument/2006/relationships/image" Target="../media/image50.jpeg"/><Relationship Id="rId44" Type="http://schemas.openxmlformats.org/officeDocument/2006/relationships/image" Target="../media/image63.png"/><Relationship Id="rId52" Type="http://schemas.openxmlformats.org/officeDocument/2006/relationships/image" Target="../media/image71.png"/><Relationship Id="rId60" Type="http://schemas.openxmlformats.org/officeDocument/2006/relationships/image" Target="../media/image79.png"/><Relationship Id="rId65" Type="http://schemas.openxmlformats.org/officeDocument/2006/relationships/image" Target="../media/image84.png"/><Relationship Id="rId73" Type="http://schemas.openxmlformats.org/officeDocument/2006/relationships/image" Target="../media/image92.png"/><Relationship Id="rId78" Type="http://schemas.openxmlformats.org/officeDocument/2006/relationships/image" Target="../media/image96.png"/><Relationship Id="rId81" Type="http://schemas.openxmlformats.org/officeDocument/2006/relationships/image" Target="../media/image99.png"/><Relationship Id="rId4" Type="http://schemas.openxmlformats.org/officeDocument/2006/relationships/image" Target="../media/image23.png"/><Relationship Id="rId9" Type="http://schemas.openxmlformats.org/officeDocument/2006/relationships/image" Target="../media/image28.png"/><Relationship Id="rId13" Type="http://schemas.openxmlformats.org/officeDocument/2006/relationships/image" Target="../media/image32.jpeg"/><Relationship Id="rId18" Type="http://schemas.openxmlformats.org/officeDocument/2006/relationships/image" Target="../media/image37.png"/><Relationship Id="rId39" Type="http://schemas.openxmlformats.org/officeDocument/2006/relationships/image" Target="../media/image58.jpeg"/><Relationship Id="rId34" Type="http://schemas.openxmlformats.org/officeDocument/2006/relationships/image" Target="../media/image53.jpeg"/><Relationship Id="rId50" Type="http://schemas.openxmlformats.org/officeDocument/2006/relationships/image" Target="../media/image69.png"/><Relationship Id="rId55" Type="http://schemas.openxmlformats.org/officeDocument/2006/relationships/image" Target="../media/image74.png"/><Relationship Id="rId76" Type="http://schemas.openxmlformats.org/officeDocument/2006/relationships/image" Target="../media/image95.png"/><Relationship Id="rId7" Type="http://schemas.openxmlformats.org/officeDocument/2006/relationships/image" Target="../media/image26.png"/><Relationship Id="rId71" Type="http://schemas.openxmlformats.org/officeDocument/2006/relationships/image" Target="../media/image90.png"/><Relationship Id="rId2" Type="http://schemas.openxmlformats.org/officeDocument/2006/relationships/notesSlide" Target="../notesSlides/notesSlide1.xml"/><Relationship Id="rId29" Type="http://schemas.openxmlformats.org/officeDocument/2006/relationships/image" Target="../media/image48.jpeg"/><Relationship Id="rId24" Type="http://schemas.openxmlformats.org/officeDocument/2006/relationships/image" Target="../media/image43.png"/><Relationship Id="rId40" Type="http://schemas.openxmlformats.org/officeDocument/2006/relationships/image" Target="../media/image59.png"/><Relationship Id="rId45" Type="http://schemas.openxmlformats.org/officeDocument/2006/relationships/image" Target="../media/image64.png"/><Relationship Id="rId66" Type="http://schemas.openxmlformats.org/officeDocument/2006/relationships/image" Target="../media/image85.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png"/><Relationship Id="rId1" Type="http://schemas.openxmlformats.org/officeDocument/2006/relationships/slideLayout" Target="../slideLayouts/slideLayout2.xml"/><Relationship Id="rId5" Type="http://schemas.openxmlformats.org/officeDocument/2006/relationships/image" Target="../media/image133.jpeg"/><Relationship Id="rId4" Type="http://schemas.openxmlformats.org/officeDocument/2006/relationships/image" Target="../media/image132.jpe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hyperlink" Target="http://en.wikipedia.org/wiki/Comparison_of_file_systems" TargetMode="Externa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12.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16.gi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www.qnx.com/" TargetMode="External"/><Relationship Id="rId7" Type="http://schemas.openxmlformats.org/officeDocument/2006/relationships/image" Target="../media/image15.jpe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hyperlink" Target="http://www.windriver.com/index.html" TargetMode="External"/><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iiitb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0313" y="1"/>
            <a:ext cx="1435967" cy="120415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9012384" y="6122476"/>
            <a:ext cx="2943896" cy="523220"/>
          </a:xfrm>
          <a:prstGeom prst="rect">
            <a:avLst/>
          </a:prstGeom>
          <a:noFill/>
        </p:spPr>
        <p:txBody>
          <a:bodyPr wrap="square" rtlCol="0">
            <a:spAutoFit/>
          </a:bodyPr>
          <a:lstStyle/>
          <a:p>
            <a:r>
              <a:rPr lang="en-US" sz="2800" b="1" dirty="0" smtClean="0"/>
              <a:t>Prof. B Thangaraju</a:t>
            </a:r>
            <a:endParaRPr lang="en-US" sz="2800" b="1" dirty="0"/>
          </a:p>
        </p:txBody>
      </p:sp>
      <p:cxnSp>
        <p:nvCxnSpPr>
          <p:cNvPr id="4" name="Straight Connector 3"/>
          <p:cNvCxnSpPr/>
          <p:nvPr/>
        </p:nvCxnSpPr>
        <p:spPr>
          <a:xfrm>
            <a:off x="0" y="1204153"/>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397261" y="253226"/>
            <a:ext cx="11314835" cy="646331"/>
          </a:xfrm>
          <a:prstGeom prst="rect">
            <a:avLst/>
          </a:prstGeom>
        </p:spPr>
        <p:txBody>
          <a:bodyPr wrap="square">
            <a:spAutoFit/>
          </a:bodyPr>
          <a:lstStyle/>
          <a:p>
            <a:pPr algn="ctr"/>
            <a:r>
              <a:rPr lang="en-US" sz="3600" b="1" dirty="0">
                <a:solidFill>
                  <a:srgbClr val="000000"/>
                </a:solidFill>
                <a:latin typeface="Calibri" panose="020F0502020204030204" pitchFamily="34" charset="0"/>
              </a:rPr>
              <a:t>CS 513 Software Systems / VL 506 System Software</a:t>
            </a:r>
            <a:endParaRPr lang="en-US" sz="3600" b="1" dirty="0"/>
          </a:p>
        </p:txBody>
      </p:sp>
      <p:pic>
        <p:nvPicPr>
          <p:cNvPr id="3" name="Picture 2"/>
          <p:cNvPicPr>
            <a:picLocks noChangeAspect="1"/>
          </p:cNvPicPr>
          <p:nvPr/>
        </p:nvPicPr>
        <p:blipFill>
          <a:blip r:embed="rId3"/>
          <a:stretch>
            <a:fillRect/>
          </a:stretch>
        </p:blipFill>
        <p:spPr>
          <a:xfrm>
            <a:off x="9991755" y="2689048"/>
            <a:ext cx="2200245" cy="2333593"/>
          </a:xfrm>
          <a:prstGeom prst="rect">
            <a:avLst/>
          </a:prstGeom>
        </p:spPr>
      </p:pic>
      <p:pic>
        <p:nvPicPr>
          <p:cNvPr id="5" name="Picture 4"/>
          <p:cNvPicPr>
            <a:picLocks noChangeAspect="1"/>
          </p:cNvPicPr>
          <p:nvPr/>
        </p:nvPicPr>
        <p:blipFill>
          <a:blip r:embed="rId4"/>
          <a:stretch>
            <a:fillRect/>
          </a:stretch>
        </p:blipFill>
        <p:spPr>
          <a:xfrm>
            <a:off x="3379279" y="2303989"/>
            <a:ext cx="6225944" cy="3695038"/>
          </a:xfrm>
          <a:prstGeom prst="rect">
            <a:avLst/>
          </a:prstGeom>
        </p:spPr>
      </p:pic>
      <p:pic>
        <p:nvPicPr>
          <p:cNvPr id="8" name="Picture 7"/>
          <p:cNvPicPr>
            <a:picLocks noChangeAspect="1"/>
          </p:cNvPicPr>
          <p:nvPr/>
        </p:nvPicPr>
        <p:blipFill>
          <a:blip r:embed="rId5"/>
          <a:stretch>
            <a:fillRect/>
          </a:stretch>
        </p:blipFill>
        <p:spPr>
          <a:xfrm>
            <a:off x="0" y="3020329"/>
            <a:ext cx="2964545" cy="2288859"/>
          </a:xfrm>
          <a:prstGeom prst="rect">
            <a:avLst/>
          </a:prstGeom>
        </p:spPr>
      </p:pic>
    </p:spTree>
    <p:extLst>
      <p:ext uri="{BB962C8B-B14F-4D97-AF65-F5344CB8AC3E}">
        <p14:creationId xmlns:p14="http://schemas.microsoft.com/office/powerpoint/2010/main" val="10309087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403" y="44615"/>
            <a:ext cx="11783504" cy="756664"/>
          </a:xfrm>
        </p:spPr>
        <p:txBody>
          <a:bodyPr/>
          <a:lstStyle/>
          <a:p>
            <a:r>
              <a:rPr lang="en-IN" dirty="0">
                <a:latin typeface="+mn-lt"/>
              </a:rPr>
              <a:t>Introduction</a:t>
            </a:r>
            <a:r>
              <a:rPr lang="en-IN" dirty="0"/>
              <a:t> – </a:t>
            </a:r>
            <a:r>
              <a:rPr lang="en-IN" dirty="0">
                <a:latin typeface="+mn-lt"/>
              </a:rPr>
              <a:t>Linux OS</a:t>
            </a:r>
          </a:p>
        </p:txBody>
      </p:sp>
      <p:sp>
        <p:nvSpPr>
          <p:cNvPr id="4" name="Slide Number Placeholder 3"/>
          <p:cNvSpPr>
            <a:spLocks noGrp="1"/>
          </p:cNvSpPr>
          <p:nvPr>
            <p:ph type="sldNum" sz="quarter" idx="12"/>
          </p:nvPr>
        </p:nvSpPr>
        <p:spPr>
          <a:xfrm>
            <a:off x="9340065" y="6428263"/>
            <a:ext cx="2743200" cy="365125"/>
          </a:xfrm>
        </p:spPr>
        <p:txBody>
          <a:bodyPr/>
          <a:lstStyle/>
          <a:p>
            <a:fld id="{1DEFBDA0-AD74-41D1-B067-250B5C005FA0}" type="slidenum">
              <a:rPr lang="en-IN" smtClean="0"/>
              <a:t>10</a:t>
            </a:fld>
            <a:endParaRPr lang="en-IN"/>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5610" y="1100667"/>
            <a:ext cx="8834838" cy="5477933"/>
          </a:xfrm>
          <a:prstGeom prst="rect">
            <a:avLst/>
          </a:prstGeom>
          <a:solidFill>
            <a:srgbClr val="002060"/>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pic>
    </p:spTree>
    <p:extLst>
      <p:ext uri="{BB962C8B-B14F-4D97-AF65-F5344CB8AC3E}">
        <p14:creationId xmlns:p14="http://schemas.microsoft.com/office/powerpoint/2010/main" val="279365962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Semaphore</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100</a:t>
            </a:fld>
            <a:endParaRPr lang="en-IN"/>
          </a:p>
        </p:txBody>
      </p:sp>
      <p:sp>
        <p:nvSpPr>
          <p:cNvPr id="5" name="Rectangle 3"/>
          <p:cNvSpPr txBox="1">
            <a:spLocks noChangeArrowheads="1"/>
          </p:cNvSpPr>
          <p:nvPr/>
        </p:nvSpPr>
        <p:spPr>
          <a:xfrm>
            <a:off x="141403" y="1302977"/>
            <a:ext cx="5087089" cy="4699238"/>
          </a:xfrm>
          <a:prstGeom prst="rect">
            <a:avLst/>
          </a:prstGeom>
          <a:solidFill>
            <a:schemeClr val="accent1">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88"/>
              </a:spcBef>
              <a:buClr>
                <a:srgbClr val="000000"/>
              </a:buClr>
            </a:pPr>
            <a:r>
              <a:rPr lang="en-GB" altLang="en-US" b="1" dirty="0"/>
              <a:t> Synchronization Tool</a:t>
            </a:r>
          </a:p>
          <a:p>
            <a:pPr>
              <a:spcBef>
                <a:spcPts val="238"/>
              </a:spcBef>
              <a:buClr>
                <a:srgbClr val="000000"/>
              </a:buClr>
              <a:buSzPct val="35000"/>
            </a:pPr>
            <a:r>
              <a:rPr lang="en-GB" altLang="en-US" b="1" dirty="0"/>
              <a:t> An Integer Number</a:t>
            </a:r>
          </a:p>
          <a:p>
            <a:pPr>
              <a:spcBef>
                <a:spcPts val="113"/>
              </a:spcBef>
              <a:buClr>
                <a:srgbClr val="0D2FC1"/>
              </a:buClr>
            </a:pPr>
            <a:r>
              <a:rPr lang="en-GB" altLang="en-US" b="1" dirty="0"/>
              <a:t> P ( ) And V ( ) Operators</a:t>
            </a:r>
          </a:p>
          <a:p>
            <a:pPr>
              <a:spcBef>
                <a:spcPts val="113"/>
              </a:spcBef>
              <a:buClr>
                <a:srgbClr val="000000"/>
              </a:buClr>
            </a:pPr>
            <a:r>
              <a:rPr lang="en-GB" altLang="en-US" b="1" dirty="0"/>
              <a:t> Avoid Busy Waiting</a:t>
            </a:r>
          </a:p>
          <a:p>
            <a:pPr>
              <a:spcBef>
                <a:spcPts val="688"/>
              </a:spcBef>
              <a:buClr>
                <a:srgbClr val="000000"/>
              </a:buClr>
            </a:pPr>
            <a:r>
              <a:rPr lang="en-GB" altLang="en-US" b="1" dirty="0"/>
              <a:t> Types of Semaphore</a:t>
            </a:r>
          </a:p>
          <a:p>
            <a:pPr algn="just">
              <a:buFont typeface="Wingdings" panose="05000000000000000000" pitchFamily="2" charset="2"/>
              <a:buNone/>
            </a:pPr>
            <a:r>
              <a:rPr lang="en-US" altLang="en-US" b="1" dirty="0"/>
              <a:t>Used in :</a:t>
            </a:r>
          </a:p>
          <a:p>
            <a:pPr>
              <a:buFont typeface="Wingdings" panose="05000000000000000000" pitchFamily="2" charset="2"/>
              <a:buChar char="Ø"/>
            </a:pPr>
            <a:r>
              <a:rPr lang="en-US" altLang="en-US" b="1" dirty="0"/>
              <a:t>shared memory segment</a:t>
            </a:r>
          </a:p>
          <a:p>
            <a:pPr>
              <a:buFont typeface="Wingdings" panose="05000000000000000000" pitchFamily="2" charset="2"/>
              <a:buChar char="Ø"/>
            </a:pPr>
            <a:r>
              <a:rPr lang="en-US" altLang="en-US" b="1" dirty="0"/>
              <a:t>message queue</a:t>
            </a:r>
          </a:p>
          <a:p>
            <a:pPr>
              <a:buFont typeface="Wingdings" panose="05000000000000000000" pitchFamily="2" charset="2"/>
              <a:buChar char="Ø"/>
            </a:pPr>
            <a:r>
              <a:rPr lang="en-US" altLang="en-US" b="1" dirty="0"/>
              <a:t>file </a:t>
            </a:r>
          </a:p>
          <a:p>
            <a:pPr lvl="1" algn="just">
              <a:buFont typeface="Arial" panose="020B0604020202020204" pitchFamily="34" charset="0"/>
              <a:buNone/>
            </a:pPr>
            <a:endParaRPr lang="en-US" altLang="en-US" b="1" dirty="0"/>
          </a:p>
        </p:txBody>
      </p:sp>
      <p:pic>
        <p:nvPicPr>
          <p:cNvPr id="1026" name="Picture 2" descr="Image result for Red and Green ligh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4960" y="1302977"/>
            <a:ext cx="4111833" cy="4699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740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5">
                                            <p:txEl>
                                              <p:pRg st="6" end="6"/>
                                            </p:txEl>
                                          </p:spTgt>
                                        </p:tgtEl>
                                        <p:attrNameLst>
                                          <p:attrName>style.visibility</p:attrName>
                                        </p:attrNameLst>
                                      </p:cBhvr>
                                      <p:to>
                                        <p:strVal val="visible"/>
                                      </p:to>
                                    </p:set>
                                    <p:anim calcmode="lin" valueType="num">
                                      <p:cBhvr additive="base">
                                        <p:cTn id="41" dur="5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5">
                                            <p:txEl>
                                              <p:pRg st="6" end="6"/>
                                            </p:txEl>
                                          </p:spTgt>
                                        </p:tgtEl>
                                        <p:attrNameLst>
                                          <p:attrName>ppt_y</p:attrName>
                                        </p:attrNameLst>
                                      </p:cBhvr>
                                      <p:tavLst>
                                        <p:tav tm="0">
                                          <p:val>
                                            <p:strVal val="#ppt_y"/>
                                          </p:val>
                                        </p:tav>
                                        <p:tav tm="100000">
                                          <p:val>
                                            <p:strVal val="#ppt_y"/>
                                          </p:val>
                                        </p:tav>
                                      </p:tavLst>
                                    </p:anim>
                                  </p:childTnLst>
                                </p:cTn>
                              </p:par>
                              <p:par>
                                <p:cTn id="43" presetID="2" presetClass="entr" presetSubtype="8" fill="hold" nodeType="withEffect">
                                  <p:stCondLst>
                                    <p:cond delay="0"/>
                                  </p:stCondLst>
                                  <p:childTnLst>
                                    <p:set>
                                      <p:cBhvr>
                                        <p:cTn id="44" dur="1" fill="hold">
                                          <p:stCondLst>
                                            <p:cond delay="0"/>
                                          </p:stCondLst>
                                        </p:cTn>
                                        <p:tgtEl>
                                          <p:spTgt spid="5">
                                            <p:txEl>
                                              <p:pRg st="7" end="7"/>
                                            </p:txEl>
                                          </p:spTgt>
                                        </p:tgtEl>
                                        <p:attrNameLst>
                                          <p:attrName>style.visibility</p:attrName>
                                        </p:attrNameLst>
                                      </p:cBhvr>
                                      <p:to>
                                        <p:strVal val="visible"/>
                                      </p:to>
                                    </p:set>
                                    <p:anim calcmode="lin" valueType="num">
                                      <p:cBhvr additive="base">
                                        <p:cTn id="45" dur="500" fill="hold"/>
                                        <p:tgtEl>
                                          <p:spTgt spid="5">
                                            <p:txEl>
                                              <p:pRg st="7" end="7"/>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5">
                                            <p:txEl>
                                              <p:pRg st="7" end="7"/>
                                            </p:txEl>
                                          </p:spTgt>
                                        </p:tgtEl>
                                        <p:attrNameLst>
                                          <p:attrName>ppt_y</p:attrName>
                                        </p:attrNameLst>
                                      </p:cBhvr>
                                      <p:tavLst>
                                        <p:tav tm="0">
                                          <p:val>
                                            <p:strVal val="#ppt_y"/>
                                          </p:val>
                                        </p:tav>
                                        <p:tav tm="100000">
                                          <p:val>
                                            <p:strVal val="#ppt_y"/>
                                          </p:val>
                                        </p:tav>
                                      </p:tavLst>
                                    </p:anim>
                                  </p:childTnLst>
                                </p:cTn>
                              </p:par>
                              <p:par>
                                <p:cTn id="47" presetID="2" presetClass="entr" presetSubtype="8" fill="hold" nodeType="withEffect">
                                  <p:stCondLst>
                                    <p:cond delay="0"/>
                                  </p:stCondLst>
                                  <p:childTnLst>
                                    <p:set>
                                      <p:cBhvr>
                                        <p:cTn id="48" dur="1" fill="hold">
                                          <p:stCondLst>
                                            <p:cond delay="0"/>
                                          </p:stCondLst>
                                        </p:cTn>
                                        <p:tgtEl>
                                          <p:spTgt spid="5">
                                            <p:txEl>
                                              <p:pRg st="8" end="8"/>
                                            </p:txEl>
                                          </p:spTgt>
                                        </p:tgtEl>
                                        <p:attrNameLst>
                                          <p:attrName>style.visibility</p:attrName>
                                        </p:attrNameLst>
                                      </p:cBhvr>
                                      <p:to>
                                        <p:strVal val="visible"/>
                                      </p:to>
                                    </p:set>
                                    <p:anim calcmode="lin" valueType="num">
                                      <p:cBhvr additive="base">
                                        <p:cTn id="49" dur="500" fill="hold"/>
                                        <p:tgtEl>
                                          <p:spTgt spid="5">
                                            <p:txEl>
                                              <p:pRg st="8" end="8"/>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5">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p</a:t>
            </a:r>
            <a:r>
              <a:rPr lang="en-US" dirty="0" smtClean="0">
                <a:latin typeface="+mn-lt"/>
              </a:rPr>
              <a:t> and v operations</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101</a:t>
            </a:fld>
            <a:endParaRPr lang="en-IN"/>
          </a:p>
        </p:txBody>
      </p:sp>
      <p:sp>
        <p:nvSpPr>
          <p:cNvPr id="3" name="Rectangle 2"/>
          <p:cNvSpPr/>
          <p:nvPr/>
        </p:nvSpPr>
        <p:spPr>
          <a:xfrm>
            <a:off x="564108" y="1237103"/>
            <a:ext cx="3489277" cy="2554545"/>
          </a:xfrm>
          <a:prstGeom prst="rect">
            <a:avLst/>
          </a:prstGeom>
          <a:solidFill>
            <a:schemeClr val="accent5">
              <a:lumMod val="20000"/>
              <a:lumOff val="80000"/>
            </a:schemeClr>
          </a:solidFill>
        </p:spPr>
        <p:txBody>
          <a:bodyPr wrap="square">
            <a:spAutoFit/>
          </a:bodyPr>
          <a:lstStyle/>
          <a:p>
            <a:r>
              <a:rPr lang="en-US" sz="2000" b="1" dirty="0" smtClean="0"/>
              <a:t>Incrementing Operations:</a:t>
            </a:r>
          </a:p>
          <a:p>
            <a:endParaRPr lang="en-US" sz="2000" b="1" dirty="0" smtClean="0"/>
          </a:p>
          <a:p>
            <a:r>
              <a:rPr lang="en-US" sz="2000" b="1" dirty="0" err="1" smtClean="0"/>
              <a:t>int</a:t>
            </a:r>
            <a:r>
              <a:rPr lang="en-US" sz="2000" b="1" dirty="0" smtClean="0"/>
              <a:t> </a:t>
            </a:r>
            <a:r>
              <a:rPr lang="en-US" sz="2000" b="1" dirty="0"/>
              <a:t>v (</a:t>
            </a:r>
            <a:r>
              <a:rPr lang="en-US" sz="2000" b="1" dirty="0" err="1"/>
              <a:t>int</a:t>
            </a:r>
            <a:r>
              <a:rPr lang="en-US" sz="2000" b="1" dirty="0"/>
              <a:t> </a:t>
            </a:r>
            <a:r>
              <a:rPr lang="en-US" sz="2000" b="1" dirty="0" err="1"/>
              <a:t>i</a:t>
            </a:r>
            <a:r>
              <a:rPr lang="en-US" sz="2000" b="1" dirty="0"/>
              <a:t>)</a:t>
            </a:r>
          </a:p>
          <a:p>
            <a:r>
              <a:rPr lang="en-US" sz="2000" b="1" dirty="0"/>
              <a:t>  {</a:t>
            </a:r>
          </a:p>
          <a:p>
            <a:r>
              <a:rPr lang="en-US" sz="2000" b="1" dirty="0"/>
              <a:t>    </a:t>
            </a:r>
            <a:r>
              <a:rPr lang="en-US" sz="2000" b="1" dirty="0" err="1"/>
              <a:t>i</a:t>
            </a:r>
            <a:r>
              <a:rPr lang="en-US" sz="2000" b="1" dirty="0"/>
              <a:t> = </a:t>
            </a:r>
            <a:r>
              <a:rPr lang="en-US" sz="2000" b="1" dirty="0" err="1"/>
              <a:t>i</a:t>
            </a:r>
            <a:r>
              <a:rPr lang="en-US" sz="2000" b="1" dirty="0"/>
              <a:t> + 1; (unlock)</a:t>
            </a:r>
          </a:p>
          <a:p>
            <a:r>
              <a:rPr lang="en-US" sz="2000" b="1" dirty="0"/>
              <a:t>    return </a:t>
            </a:r>
            <a:r>
              <a:rPr lang="en-US" sz="2000" b="1" dirty="0" err="1"/>
              <a:t>i</a:t>
            </a:r>
            <a:r>
              <a:rPr lang="en-US" sz="2000" b="1" dirty="0"/>
              <a:t>;</a:t>
            </a:r>
          </a:p>
          <a:p>
            <a:r>
              <a:rPr lang="en-US" sz="2000" b="1" dirty="0"/>
              <a:t>  }</a:t>
            </a:r>
          </a:p>
          <a:p>
            <a:endParaRPr lang="en-US" sz="2000" b="1" dirty="0"/>
          </a:p>
        </p:txBody>
      </p:sp>
      <p:sp>
        <p:nvSpPr>
          <p:cNvPr id="5" name="Rectangle 3"/>
          <p:cNvSpPr txBox="1">
            <a:spLocks noChangeArrowheads="1"/>
          </p:cNvSpPr>
          <p:nvPr/>
        </p:nvSpPr>
        <p:spPr>
          <a:xfrm>
            <a:off x="4189862" y="1219200"/>
            <a:ext cx="7812951" cy="2501462"/>
          </a:xfrm>
          <a:prstGeom prst="rect">
            <a:avLst/>
          </a:prstGeom>
          <a:solidFill>
            <a:schemeClr val="tx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000" b="1" dirty="0"/>
              <a:t>If a process wants to use the shared object, it will “lock” it by asking the semaphore to decrement the counter</a:t>
            </a:r>
          </a:p>
          <a:p>
            <a:pPr algn="just"/>
            <a:r>
              <a:rPr lang="en-US" altLang="en-US" sz="2000" b="1" dirty="0">
                <a:solidFill>
                  <a:srgbClr val="A50021"/>
                </a:solidFill>
              </a:rPr>
              <a:t>Depending upon the current value of the counter, the semaphore will either be able to carry out this operation, or will have to wait until the operation becomes possible</a:t>
            </a:r>
          </a:p>
          <a:p>
            <a:pPr algn="just"/>
            <a:r>
              <a:rPr lang="en-US" altLang="en-US" sz="2000" b="1" dirty="0">
                <a:solidFill>
                  <a:srgbClr val="000066"/>
                </a:solidFill>
              </a:rPr>
              <a:t>The current value of counter is &gt;0, the decrement operation will be possible. Otherwise, the process will have to wait</a:t>
            </a:r>
          </a:p>
        </p:txBody>
      </p:sp>
      <p:sp>
        <p:nvSpPr>
          <p:cNvPr id="6" name="Rectangle 3"/>
          <p:cNvSpPr txBox="1">
            <a:spLocks noChangeArrowheads="1"/>
          </p:cNvSpPr>
          <p:nvPr/>
        </p:nvSpPr>
        <p:spPr>
          <a:xfrm>
            <a:off x="4163652" y="4138583"/>
            <a:ext cx="7761255" cy="2060028"/>
          </a:xfrm>
          <a:prstGeom prst="rect">
            <a:avLst/>
          </a:prstGeom>
          <a:solidFill>
            <a:schemeClr val="accent1">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000" b="1" dirty="0"/>
              <a:t>System V semaphore provides a semaphore set - that can include a number of semaphores. It is up to user to decide the number of semaphores in the set</a:t>
            </a:r>
          </a:p>
          <a:p>
            <a:pPr algn="just"/>
            <a:r>
              <a:rPr lang="en-US" altLang="en-US" sz="2000" b="1" dirty="0">
                <a:solidFill>
                  <a:srgbClr val="000066"/>
                </a:solidFill>
              </a:rPr>
              <a:t>Each semaphore in the set can be a binary or a counting semaphore. Each semaphore can be used to control access to one resource - by changing the value of semaphore count</a:t>
            </a:r>
          </a:p>
        </p:txBody>
      </p:sp>
      <p:sp>
        <p:nvSpPr>
          <p:cNvPr id="7" name="Rectangle 6"/>
          <p:cNvSpPr/>
          <p:nvPr/>
        </p:nvSpPr>
        <p:spPr>
          <a:xfrm>
            <a:off x="564107" y="3919264"/>
            <a:ext cx="3489277" cy="2862322"/>
          </a:xfrm>
          <a:prstGeom prst="rect">
            <a:avLst/>
          </a:prstGeom>
          <a:solidFill>
            <a:schemeClr val="accent1">
              <a:lumMod val="20000"/>
              <a:lumOff val="80000"/>
            </a:schemeClr>
          </a:solidFill>
        </p:spPr>
        <p:txBody>
          <a:bodyPr wrap="square">
            <a:spAutoFit/>
          </a:bodyPr>
          <a:lstStyle/>
          <a:p>
            <a:r>
              <a:rPr lang="en-US" sz="2000" b="1" dirty="0" smtClean="0"/>
              <a:t>Decrementing Operations:</a:t>
            </a:r>
          </a:p>
          <a:p>
            <a:r>
              <a:rPr lang="en-US" sz="2000" b="1" dirty="0" err="1" smtClean="0"/>
              <a:t>int</a:t>
            </a:r>
            <a:r>
              <a:rPr lang="en-US" sz="2000" b="1" dirty="0" smtClean="0"/>
              <a:t> </a:t>
            </a:r>
            <a:r>
              <a:rPr lang="en-US" sz="2000" b="1" dirty="0"/>
              <a:t>p (</a:t>
            </a:r>
            <a:r>
              <a:rPr lang="en-US" sz="2000" b="1" dirty="0" err="1"/>
              <a:t>int</a:t>
            </a:r>
            <a:r>
              <a:rPr lang="en-US" sz="2000" b="1" dirty="0"/>
              <a:t> </a:t>
            </a:r>
            <a:r>
              <a:rPr lang="en-US" sz="2000" b="1" dirty="0" err="1"/>
              <a:t>i</a:t>
            </a:r>
            <a:r>
              <a:rPr lang="en-US" sz="2000" b="1" dirty="0"/>
              <a:t>) </a:t>
            </a:r>
            <a:r>
              <a:rPr lang="en-US" sz="2000" b="1" dirty="0" smtClean="0"/>
              <a:t> </a:t>
            </a:r>
            <a:r>
              <a:rPr lang="en-US" sz="2000" b="1" dirty="0"/>
              <a:t>{</a:t>
            </a:r>
          </a:p>
          <a:p>
            <a:r>
              <a:rPr lang="en-US" sz="2000" b="1" dirty="0"/>
              <a:t>   if (</a:t>
            </a:r>
            <a:r>
              <a:rPr lang="en-US" sz="2000" b="1" dirty="0" err="1"/>
              <a:t>i</a:t>
            </a:r>
            <a:r>
              <a:rPr lang="en-US" sz="2000" b="1" dirty="0"/>
              <a:t> &gt; 0)</a:t>
            </a:r>
          </a:p>
          <a:p>
            <a:r>
              <a:rPr lang="en-US" sz="2000" b="1" dirty="0"/>
              <a:t>    then</a:t>
            </a:r>
          </a:p>
          <a:p>
            <a:r>
              <a:rPr lang="en-US" sz="2000" b="1" dirty="0"/>
              <a:t>      </a:t>
            </a:r>
            <a:r>
              <a:rPr lang="en-US" sz="2000" b="1" dirty="0" err="1"/>
              <a:t>i</a:t>
            </a:r>
            <a:r>
              <a:rPr lang="en-US" sz="2000" b="1" dirty="0"/>
              <a:t>--; (lock)</a:t>
            </a:r>
          </a:p>
          <a:p>
            <a:r>
              <a:rPr lang="en-US" sz="2000" b="1" dirty="0"/>
              <a:t>    else</a:t>
            </a:r>
          </a:p>
          <a:p>
            <a:r>
              <a:rPr lang="en-US" sz="2000" b="1" dirty="0"/>
              <a:t>      wait till </a:t>
            </a:r>
            <a:r>
              <a:rPr lang="en-US" sz="2000" b="1" dirty="0" err="1"/>
              <a:t>i</a:t>
            </a:r>
            <a:r>
              <a:rPr lang="en-US" sz="2000" b="1" dirty="0"/>
              <a:t> &gt; 0;</a:t>
            </a:r>
          </a:p>
          <a:p>
            <a:r>
              <a:rPr lang="en-US" sz="2000" b="1" dirty="0"/>
              <a:t>    return </a:t>
            </a:r>
            <a:r>
              <a:rPr lang="en-US" sz="2000" b="1" dirty="0" err="1"/>
              <a:t>i</a:t>
            </a:r>
            <a:r>
              <a:rPr lang="en-US" sz="2000" b="1" dirty="0"/>
              <a:t>;</a:t>
            </a:r>
          </a:p>
          <a:p>
            <a:r>
              <a:rPr lang="en-US" sz="2000" b="1" dirty="0"/>
              <a:t>   }</a:t>
            </a:r>
          </a:p>
        </p:txBody>
      </p:sp>
    </p:spTree>
    <p:extLst>
      <p:ext uri="{BB962C8B-B14F-4D97-AF65-F5344CB8AC3E}">
        <p14:creationId xmlns:p14="http://schemas.microsoft.com/office/powerpoint/2010/main" val="123490347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Semaphore Implementation</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102</a:t>
            </a:fld>
            <a:endParaRPr lang="en-IN"/>
          </a:p>
        </p:txBody>
      </p:sp>
      <p:sp>
        <p:nvSpPr>
          <p:cNvPr id="5" name="Rectangle 3"/>
          <p:cNvSpPr txBox="1">
            <a:spLocks noChangeArrowheads="1"/>
          </p:cNvSpPr>
          <p:nvPr/>
        </p:nvSpPr>
        <p:spPr>
          <a:xfrm>
            <a:off x="141403" y="1173087"/>
            <a:ext cx="5344510" cy="5255176"/>
          </a:xfrm>
          <a:prstGeom prst="rect">
            <a:avLst/>
          </a:prstGeom>
          <a:solidFill>
            <a:schemeClr val="tx2">
              <a:lumMod val="10000"/>
              <a:lumOff val="90000"/>
            </a:schemeClr>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en-US" b="1" dirty="0"/>
              <a:t>union </a:t>
            </a:r>
            <a:r>
              <a:rPr lang="en-US" altLang="en-US" b="1" dirty="0" err="1">
                <a:solidFill>
                  <a:srgbClr val="800000"/>
                </a:solidFill>
              </a:rPr>
              <a:t>semun</a:t>
            </a:r>
            <a:r>
              <a:rPr lang="en-US" altLang="en-US" b="1" dirty="0"/>
              <a:t> {</a:t>
            </a:r>
          </a:p>
          <a:p>
            <a:pPr>
              <a:buFont typeface="Wingdings" panose="05000000000000000000" pitchFamily="2" charset="2"/>
              <a:buNone/>
            </a:pPr>
            <a:r>
              <a:rPr lang="en-US" altLang="en-US" b="1" dirty="0"/>
              <a:t>  </a:t>
            </a:r>
            <a:r>
              <a:rPr lang="en-US" altLang="en-US" b="1" dirty="0" err="1"/>
              <a:t>int</a:t>
            </a:r>
            <a:r>
              <a:rPr lang="en-US" altLang="en-US" b="1" dirty="0"/>
              <a:t> </a:t>
            </a:r>
            <a:r>
              <a:rPr lang="en-US" altLang="en-US" b="1" dirty="0" err="1">
                <a:solidFill>
                  <a:srgbClr val="003366"/>
                </a:solidFill>
              </a:rPr>
              <a:t>val</a:t>
            </a:r>
            <a:r>
              <a:rPr lang="en-US" altLang="en-US" b="1" dirty="0"/>
              <a:t>;      </a:t>
            </a:r>
            <a:r>
              <a:rPr lang="en-US" altLang="en-US" sz="2200" b="1" dirty="0"/>
              <a:t>// value for SETVAL </a:t>
            </a:r>
            <a:endParaRPr lang="en-US" altLang="en-US" b="1" dirty="0"/>
          </a:p>
          <a:p>
            <a:pPr>
              <a:buFont typeface="Wingdings" panose="05000000000000000000" pitchFamily="2" charset="2"/>
              <a:buNone/>
            </a:pPr>
            <a:r>
              <a:rPr lang="en-US" altLang="en-US" b="1" dirty="0"/>
              <a:t>  </a:t>
            </a:r>
            <a:r>
              <a:rPr lang="en-US" altLang="en-US" b="1" dirty="0" err="1"/>
              <a:t>struct</a:t>
            </a:r>
            <a:r>
              <a:rPr lang="en-US" altLang="en-US" b="1" dirty="0"/>
              <a:t> </a:t>
            </a:r>
            <a:r>
              <a:rPr lang="en-US" altLang="en-US" b="1" dirty="0" err="1">
                <a:solidFill>
                  <a:srgbClr val="800000"/>
                </a:solidFill>
              </a:rPr>
              <a:t>semid_ds</a:t>
            </a:r>
            <a:r>
              <a:rPr lang="en-US" altLang="en-US" b="1" dirty="0"/>
              <a:t> </a:t>
            </a:r>
            <a:r>
              <a:rPr lang="en-US" altLang="en-US" b="1" dirty="0">
                <a:solidFill>
                  <a:srgbClr val="003366"/>
                </a:solidFill>
              </a:rPr>
              <a:t>*</a:t>
            </a:r>
            <a:r>
              <a:rPr lang="en-US" altLang="en-US" b="1" dirty="0" err="1">
                <a:solidFill>
                  <a:srgbClr val="003366"/>
                </a:solidFill>
              </a:rPr>
              <a:t>buf</a:t>
            </a:r>
            <a:r>
              <a:rPr lang="en-US" altLang="en-US" b="1" dirty="0"/>
              <a:t>;  </a:t>
            </a:r>
            <a:r>
              <a:rPr lang="en-US" altLang="en-US" sz="1900" b="1" dirty="0"/>
              <a:t>// buffer for IPC_STAT, IPC_SET</a:t>
            </a:r>
            <a:endParaRPr lang="en-US" altLang="en-US" b="1" dirty="0"/>
          </a:p>
          <a:p>
            <a:pPr>
              <a:buFont typeface="Wingdings" panose="05000000000000000000" pitchFamily="2" charset="2"/>
              <a:buNone/>
            </a:pPr>
            <a:r>
              <a:rPr lang="en-US" altLang="en-US" b="1" dirty="0"/>
              <a:t>  unsigned short </a:t>
            </a:r>
            <a:r>
              <a:rPr lang="en-US" altLang="en-US" b="1" dirty="0" err="1"/>
              <a:t>int</a:t>
            </a:r>
            <a:r>
              <a:rPr lang="en-US" altLang="en-US" b="1" dirty="0"/>
              <a:t> </a:t>
            </a:r>
            <a:r>
              <a:rPr lang="en-US" altLang="en-US" b="1" dirty="0">
                <a:solidFill>
                  <a:srgbClr val="003366"/>
                </a:solidFill>
              </a:rPr>
              <a:t>*array</a:t>
            </a:r>
            <a:r>
              <a:rPr lang="en-US" altLang="en-US" b="1" dirty="0"/>
              <a:t>;  </a:t>
            </a:r>
            <a:r>
              <a:rPr lang="en-US" altLang="en-US" sz="1900" b="1" dirty="0"/>
              <a:t>// array for GETALL, SETALL   </a:t>
            </a:r>
            <a:endParaRPr lang="en-US" altLang="en-US" b="1" dirty="0"/>
          </a:p>
          <a:p>
            <a:pPr>
              <a:buFont typeface="Wingdings" panose="05000000000000000000" pitchFamily="2" charset="2"/>
              <a:buNone/>
            </a:pPr>
            <a:r>
              <a:rPr lang="en-US" altLang="en-US" b="1" dirty="0"/>
              <a:t> };</a:t>
            </a:r>
          </a:p>
          <a:p>
            <a:pPr>
              <a:buFont typeface="Wingdings" panose="05000000000000000000" pitchFamily="2" charset="2"/>
              <a:buNone/>
            </a:pPr>
            <a:endParaRPr lang="en-US" altLang="en-US" sz="1300" b="1" dirty="0"/>
          </a:p>
          <a:p>
            <a:pPr>
              <a:buFont typeface="Wingdings" panose="05000000000000000000" pitchFamily="2" charset="2"/>
              <a:buNone/>
            </a:pPr>
            <a:r>
              <a:rPr lang="en-US" altLang="en-US" b="1" dirty="0"/>
              <a:t>union </a:t>
            </a:r>
            <a:r>
              <a:rPr lang="en-US" altLang="en-US" b="1" dirty="0" err="1">
                <a:solidFill>
                  <a:srgbClr val="800000"/>
                </a:solidFill>
              </a:rPr>
              <a:t>semun</a:t>
            </a:r>
            <a:r>
              <a:rPr lang="en-US" altLang="en-US" b="1" dirty="0"/>
              <a:t> </a:t>
            </a:r>
            <a:r>
              <a:rPr lang="en-US" altLang="en-US" b="1" dirty="0" err="1"/>
              <a:t>arg</a:t>
            </a:r>
            <a:r>
              <a:rPr lang="en-US" altLang="en-US" b="1" dirty="0"/>
              <a:t>;</a:t>
            </a:r>
          </a:p>
          <a:p>
            <a:pPr>
              <a:buFont typeface="Wingdings" panose="05000000000000000000" pitchFamily="2" charset="2"/>
              <a:buNone/>
            </a:pPr>
            <a:r>
              <a:rPr lang="en-US" altLang="en-US" sz="2200" b="1" dirty="0" err="1"/>
              <a:t>semid</a:t>
            </a:r>
            <a:r>
              <a:rPr lang="en-US" altLang="en-US" sz="2200" b="1" dirty="0"/>
              <a:t> = </a:t>
            </a:r>
            <a:r>
              <a:rPr lang="en-US" altLang="en-US" sz="2200" b="1" dirty="0" err="1">
                <a:solidFill>
                  <a:srgbClr val="800000"/>
                </a:solidFill>
              </a:rPr>
              <a:t>semget</a:t>
            </a:r>
            <a:r>
              <a:rPr lang="en-US" altLang="en-US" sz="2200" b="1" dirty="0"/>
              <a:t> (</a:t>
            </a:r>
            <a:r>
              <a:rPr lang="en-US" altLang="en-US" sz="2200" b="1" dirty="0">
                <a:solidFill>
                  <a:srgbClr val="003366"/>
                </a:solidFill>
              </a:rPr>
              <a:t>key</a:t>
            </a:r>
            <a:r>
              <a:rPr lang="en-US" altLang="en-US" sz="2200" b="1" dirty="0"/>
              <a:t>, </a:t>
            </a:r>
            <a:r>
              <a:rPr lang="en-US" altLang="en-US" sz="2200" b="1" dirty="0">
                <a:solidFill>
                  <a:srgbClr val="003366"/>
                </a:solidFill>
              </a:rPr>
              <a:t>1</a:t>
            </a:r>
            <a:r>
              <a:rPr lang="en-US" altLang="en-US" sz="2200" b="1" dirty="0"/>
              <a:t>, </a:t>
            </a:r>
            <a:r>
              <a:rPr lang="en-US" altLang="en-US" sz="2200" b="1" dirty="0">
                <a:solidFill>
                  <a:srgbClr val="003366"/>
                </a:solidFill>
              </a:rPr>
              <a:t>IPC_CREAT </a:t>
            </a:r>
            <a:r>
              <a:rPr lang="en-US" altLang="en-US" sz="2200" b="1" dirty="0"/>
              <a:t>| </a:t>
            </a:r>
            <a:r>
              <a:rPr lang="en-US" altLang="en-US" sz="2200" b="1" dirty="0">
                <a:solidFill>
                  <a:srgbClr val="003366"/>
                </a:solidFill>
              </a:rPr>
              <a:t>0644</a:t>
            </a:r>
            <a:r>
              <a:rPr lang="en-US" altLang="en-US" sz="2200" b="1" dirty="0"/>
              <a:t>);</a:t>
            </a:r>
          </a:p>
          <a:p>
            <a:pPr>
              <a:buFont typeface="Wingdings" panose="05000000000000000000" pitchFamily="2" charset="2"/>
              <a:buNone/>
            </a:pPr>
            <a:r>
              <a:rPr lang="en-US" altLang="en-US" b="1" dirty="0" err="1">
                <a:solidFill>
                  <a:srgbClr val="003366"/>
                </a:solidFill>
              </a:rPr>
              <a:t>arg.val</a:t>
            </a:r>
            <a:r>
              <a:rPr lang="en-US" altLang="en-US" b="1" dirty="0"/>
              <a:t> = 1; </a:t>
            </a:r>
          </a:p>
          <a:p>
            <a:pPr>
              <a:buFont typeface="Wingdings" panose="05000000000000000000" pitchFamily="2" charset="2"/>
              <a:buNone/>
            </a:pPr>
            <a:r>
              <a:rPr lang="en-US" altLang="en-US" sz="2000" b="1" dirty="0">
                <a:solidFill>
                  <a:srgbClr val="FF0000"/>
                </a:solidFill>
              </a:rPr>
              <a:t>/* 1 for binary else &gt; 1 for Counting Semaphore */</a:t>
            </a:r>
          </a:p>
          <a:p>
            <a:pPr>
              <a:buFont typeface="Wingdings" panose="05000000000000000000" pitchFamily="2" charset="2"/>
              <a:buNone/>
            </a:pPr>
            <a:r>
              <a:rPr lang="en-US" altLang="en-US" b="1" dirty="0" err="1">
                <a:solidFill>
                  <a:srgbClr val="800000"/>
                </a:solidFill>
              </a:rPr>
              <a:t>semctl</a:t>
            </a:r>
            <a:r>
              <a:rPr lang="en-US" altLang="en-US" b="1" dirty="0"/>
              <a:t> (</a:t>
            </a:r>
            <a:r>
              <a:rPr lang="en-US" altLang="en-US" b="1" dirty="0" err="1">
                <a:solidFill>
                  <a:srgbClr val="003366"/>
                </a:solidFill>
              </a:rPr>
              <a:t>semid</a:t>
            </a:r>
            <a:r>
              <a:rPr lang="en-US" altLang="en-US" b="1" dirty="0"/>
              <a:t>, </a:t>
            </a:r>
            <a:r>
              <a:rPr lang="en-US" altLang="en-US" b="1" dirty="0">
                <a:solidFill>
                  <a:srgbClr val="003366"/>
                </a:solidFill>
              </a:rPr>
              <a:t>0</a:t>
            </a:r>
            <a:r>
              <a:rPr lang="en-US" altLang="en-US" b="1" dirty="0"/>
              <a:t>, </a:t>
            </a:r>
            <a:r>
              <a:rPr lang="en-US" altLang="en-US" b="1" dirty="0">
                <a:solidFill>
                  <a:srgbClr val="003366"/>
                </a:solidFill>
              </a:rPr>
              <a:t>SETVAL</a:t>
            </a:r>
            <a:r>
              <a:rPr lang="en-US" altLang="en-US" b="1" dirty="0"/>
              <a:t>, </a:t>
            </a:r>
            <a:r>
              <a:rPr lang="en-US" altLang="en-US" b="1" dirty="0" err="1">
                <a:solidFill>
                  <a:srgbClr val="003366"/>
                </a:solidFill>
              </a:rPr>
              <a:t>arg</a:t>
            </a:r>
            <a:r>
              <a:rPr lang="en-US" altLang="en-US" b="1" dirty="0"/>
              <a:t>);</a:t>
            </a:r>
          </a:p>
        </p:txBody>
      </p:sp>
      <p:sp>
        <p:nvSpPr>
          <p:cNvPr id="6" name="Rectangle 3"/>
          <p:cNvSpPr txBox="1">
            <a:spLocks noChangeArrowheads="1"/>
          </p:cNvSpPr>
          <p:nvPr/>
        </p:nvSpPr>
        <p:spPr>
          <a:xfrm>
            <a:off x="5644055" y="1173087"/>
            <a:ext cx="6439210" cy="5248730"/>
          </a:xfrm>
          <a:prstGeom prst="rect">
            <a:avLst/>
          </a:prstGeom>
          <a:solidFill>
            <a:schemeClr val="accent4">
              <a:lumMod val="20000"/>
              <a:lumOff val="80000"/>
            </a:schemeClr>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en-US" b="1" dirty="0" err="1"/>
              <a:t>struct</a:t>
            </a:r>
            <a:r>
              <a:rPr lang="en-US" altLang="en-US" b="1" dirty="0"/>
              <a:t> </a:t>
            </a:r>
            <a:r>
              <a:rPr lang="en-US" altLang="en-US" b="1" dirty="0" err="1">
                <a:solidFill>
                  <a:srgbClr val="800000"/>
                </a:solidFill>
              </a:rPr>
              <a:t>sembuf</a:t>
            </a:r>
            <a:r>
              <a:rPr lang="en-US" altLang="en-US" b="1" dirty="0">
                <a:solidFill>
                  <a:srgbClr val="800000"/>
                </a:solidFill>
              </a:rPr>
              <a:t> </a:t>
            </a:r>
            <a:r>
              <a:rPr lang="en-US" altLang="en-US" b="1" dirty="0"/>
              <a:t>{</a:t>
            </a:r>
          </a:p>
          <a:p>
            <a:pPr>
              <a:buFont typeface="Wingdings" panose="05000000000000000000" pitchFamily="2" charset="2"/>
              <a:buNone/>
            </a:pPr>
            <a:r>
              <a:rPr lang="en-US" altLang="en-US" b="1" dirty="0"/>
              <a:t>  short </a:t>
            </a:r>
            <a:r>
              <a:rPr lang="en-US" altLang="en-US" b="1" dirty="0" err="1">
                <a:solidFill>
                  <a:srgbClr val="003366"/>
                </a:solidFill>
              </a:rPr>
              <a:t>sem_num</a:t>
            </a:r>
            <a:r>
              <a:rPr lang="en-US" altLang="en-US" b="1" dirty="0"/>
              <a:t>;  </a:t>
            </a:r>
            <a:r>
              <a:rPr lang="en-US" altLang="en-US" sz="1700" b="1" dirty="0">
                <a:solidFill>
                  <a:srgbClr val="FF0000"/>
                </a:solidFill>
              </a:rPr>
              <a:t>/* semaphore number: 0 means first */</a:t>
            </a:r>
            <a:endParaRPr lang="en-US" altLang="en-US" sz="2000" b="1" dirty="0">
              <a:solidFill>
                <a:srgbClr val="FF0000"/>
              </a:solidFill>
            </a:endParaRPr>
          </a:p>
          <a:p>
            <a:pPr>
              <a:buFont typeface="Wingdings" panose="05000000000000000000" pitchFamily="2" charset="2"/>
              <a:buNone/>
            </a:pPr>
            <a:r>
              <a:rPr lang="en-US" altLang="en-US" b="1" dirty="0"/>
              <a:t>  short </a:t>
            </a:r>
            <a:r>
              <a:rPr lang="en-US" altLang="en-US" b="1" dirty="0" err="1">
                <a:solidFill>
                  <a:srgbClr val="003366"/>
                </a:solidFill>
              </a:rPr>
              <a:t>sem_op</a:t>
            </a:r>
            <a:r>
              <a:rPr lang="en-US" altLang="en-US" b="1" dirty="0"/>
              <a:t>;   </a:t>
            </a:r>
            <a:r>
              <a:rPr lang="en-US" altLang="en-US" sz="1700" b="1" dirty="0">
                <a:solidFill>
                  <a:srgbClr val="FF0000"/>
                </a:solidFill>
              </a:rPr>
              <a:t>/* semaphore operation: lock or unlock */</a:t>
            </a:r>
            <a:endParaRPr lang="en-US" altLang="en-US" sz="2000" b="1" dirty="0">
              <a:solidFill>
                <a:srgbClr val="FF0000"/>
              </a:solidFill>
            </a:endParaRPr>
          </a:p>
          <a:p>
            <a:pPr>
              <a:buFont typeface="Wingdings" panose="05000000000000000000" pitchFamily="2" charset="2"/>
              <a:buNone/>
            </a:pPr>
            <a:r>
              <a:rPr lang="en-US" altLang="en-US" b="1" dirty="0"/>
              <a:t>  short </a:t>
            </a:r>
            <a:r>
              <a:rPr lang="en-US" altLang="en-US" b="1" dirty="0" err="1">
                <a:solidFill>
                  <a:srgbClr val="003366"/>
                </a:solidFill>
              </a:rPr>
              <a:t>sem_flg</a:t>
            </a:r>
            <a:r>
              <a:rPr lang="en-US" altLang="en-US" b="1" dirty="0"/>
              <a:t>;   </a:t>
            </a:r>
            <a:r>
              <a:rPr lang="en-US" altLang="en-US" sz="1500" b="1" dirty="0">
                <a:solidFill>
                  <a:srgbClr val="FF0000"/>
                </a:solidFill>
              </a:rPr>
              <a:t>/* operation flags : 0, SEM_UNDO, IPC_NOWAIT */</a:t>
            </a:r>
            <a:endParaRPr lang="en-US" altLang="en-US" sz="1600" b="1" dirty="0">
              <a:solidFill>
                <a:srgbClr val="FF0000"/>
              </a:solidFill>
            </a:endParaRPr>
          </a:p>
          <a:p>
            <a:pPr>
              <a:buFont typeface="Wingdings" panose="05000000000000000000" pitchFamily="2" charset="2"/>
              <a:buNone/>
            </a:pPr>
            <a:r>
              <a:rPr lang="en-US" altLang="en-US" b="1" dirty="0"/>
              <a:t>   };</a:t>
            </a:r>
          </a:p>
          <a:p>
            <a:pPr>
              <a:buFont typeface="Wingdings" panose="05000000000000000000" pitchFamily="2" charset="2"/>
              <a:buNone/>
            </a:pPr>
            <a:r>
              <a:rPr lang="en-US" altLang="en-US" b="1" dirty="0" err="1"/>
              <a:t>struct</a:t>
            </a:r>
            <a:r>
              <a:rPr lang="en-US" altLang="en-US" b="1" dirty="0"/>
              <a:t> </a:t>
            </a:r>
            <a:r>
              <a:rPr lang="en-US" altLang="en-US" b="1" dirty="0" err="1">
                <a:solidFill>
                  <a:srgbClr val="800000"/>
                </a:solidFill>
              </a:rPr>
              <a:t>sembuf</a:t>
            </a:r>
            <a:r>
              <a:rPr lang="en-US" altLang="en-US" b="1" dirty="0"/>
              <a:t> </a:t>
            </a:r>
            <a:r>
              <a:rPr lang="en-US" altLang="en-US" b="1" dirty="0" err="1">
                <a:solidFill>
                  <a:srgbClr val="003366"/>
                </a:solidFill>
              </a:rPr>
              <a:t>buf</a:t>
            </a:r>
            <a:r>
              <a:rPr lang="en-US" altLang="en-US" b="1" dirty="0"/>
              <a:t> = {0, -1, 0};  </a:t>
            </a:r>
            <a:r>
              <a:rPr lang="en-US" altLang="en-US" sz="1500" b="1" dirty="0">
                <a:solidFill>
                  <a:srgbClr val="FF0000"/>
                </a:solidFill>
              </a:rPr>
              <a:t>/* (-1 + previous value) */</a:t>
            </a:r>
            <a:endParaRPr lang="en-US" altLang="en-US" b="1" dirty="0">
              <a:solidFill>
                <a:srgbClr val="FF0000"/>
              </a:solidFill>
            </a:endParaRPr>
          </a:p>
          <a:p>
            <a:pPr>
              <a:buFont typeface="Wingdings" panose="05000000000000000000" pitchFamily="2" charset="2"/>
              <a:buNone/>
            </a:pPr>
            <a:r>
              <a:rPr lang="en-US" altLang="en-US" b="1" dirty="0" err="1"/>
              <a:t>semid</a:t>
            </a:r>
            <a:r>
              <a:rPr lang="en-US" altLang="en-US" b="1" dirty="0"/>
              <a:t> = </a:t>
            </a:r>
            <a:r>
              <a:rPr lang="en-US" altLang="en-US" b="1" dirty="0" err="1">
                <a:solidFill>
                  <a:srgbClr val="800000"/>
                </a:solidFill>
              </a:rPr>
              <a:t>semget</a:t>
            </a:r>
            <a:r>
              <a:rPr lang="en-US" altLang="en-US" b="1" dirty="0"/>
              <a:t> (</a:t>
            </a:r>
            <a:r>
              <a:rPr lang="en-US" altLang="en-US" b="1" dirty="0">
                <a:solidFill>
                  <a:srgbClr val="003366"/>
                </a:solidFill>
              </a:rPr>
              <a:t>key</a:t>
            </a:r>
            <a:r>
              <a:rPr lang="en-US" altLang="en-US" b="1" dirty="0"/>
              <a:t>, </a:t>
            </a:r>
            <a:r>
              <a:rPr lang="en-US" altLang="en-US" b="1" dirty="0">
                <a:solidFill>
                  <a:srgbClr val="003366"/>
                </a:solidFill>
              </a:rPr>
              <a:t>1</a:t>
            </a:r>
            <a:r>
              <a:rPr lang="en-US" altLang="en-US" b="1" dirty="0"/>
              <a:t>, </a:t>
            </a:r>
            <a:r>
              <a:rPr lang="en-US" altLang="en-US" b="1" dirty="0">
                <a:solidFill>
                  <a:srgbClr val="003366"/>
                </a:solidFill>
              </a:rPr>
              <a:t>0</a:t>
            </a:r>
            <a:r>
              <a:rPr lang="en-US" altLang="en-US" b="1" dirty="0"/>
              <a:t>);</a:t>
            </a:r>
          </a:p>
          <a:p>
            <a:pPr>
              <a:buFont typeface="Wingdings" panose="05000000000000000000" pitchFamily="2" charset="2"/>
              <a:buNone/>
            </a:pPr>
            <a:endParaRPr lang="en-US" altLang="en-US" sz="600" b="1" dirty="0"/>
          </a:p>
          <a:p>
            <a:pPr>
              <a:buFont typeface="Wingdings" panose="05000000000000000000" pitchFamily="2" charset="2"/>
              <a:buNone/>
            </a:pPr>
            <a:r>
              <a:rPr lang="en-US" altLang="en-US" b="1" dirty="0" err="1">
                <a:solidFill>
                  <a:srgbClr val="800000"/>
                </a:solidFill>
              </a:rPr>
              <a:t>semop</a:t>
            </a:r>
            <a:r>
              <a:rPr lang="en-US" altLang="en-US" b="1" dirty="0"/>
              <a:t> (</a:t>
            </a:r>
            <a:r>
              <a:rPr lang="en-US" altLang="en-US" b="1" dirty="0" err="1">
                <a:solidFill>
                  <a:srgbClr val="003366"/>
                </a:solidFill>
              </a:rPr>
              <a:t>semid</a:t>
            </a:r>
            <a:r>
              <a:rPr lang="en-US" altLang="en-US" b="1" dirty="0"/>
              <a:t>, &amp;</a:t>
            </a:r>
            <a:r>
              <a:rPr lang="en-US" altLang="en-US" b="1" dirty="0" err="1">
                <a:solidFill>
                  <a:srgbClr val="003366"/>
                </a:solidFill>
              </a:rPr>
              <a:t>buf</a:t>
            </a:r>
            <a:r>
              <a:rPr lang="en-US" altLang="en-US" b="1" dirty="0"/>
              <a:t>, </a:t>
            </a:r>
            <a:r>
              <a:rPr lang="en-US" altLang="en-US" b="1" dirty="0">
                <a:solidFill>
                  <a:srgbClr val="003366"/>
                </a:solidFill>
              </a:rPr>
              <a:t>1</a:t>
            </a:r>
            <a:r>
              <a:rPr lang="en-US" altLang="en-US" b="1" dirty="0"/>
              <a:t>); </a:t>
            </a:r>
            <a:r>
              <a:rPr lang="en-US" altLang="en-US" b="1" dirty="0">
                <a:solidFill>
                  <a:srgbClr val="FF0000"/>
                </a:solidFill>
              </a:rPr>
              <a:t>/* locked */</a:t>
            </a:r>
          </a:p>
          <a:p>
            <a:pPr>
              <a:buFont typeface="Wingdings" panose="05000000000000000000" pitchFamily="2" charset="2"/>
              <a:buNone/>
            </a:pPr>
            <a:r>
              <a:rPr lang="en-US" altLang="en-US" b="1" dirty="0"/>
              <a:t>-----Critical section--------</a:t>
            </a:r>
          </a:p>
          <a:p>
            <a:pPr>
              <a:buFont typeface="Wingdings" panose="05000000000000000000" pitchFamily="2" charset="2"/>
              <a:buNone/>
            </a:pPr>
            <a:r>
              <a:rPr lang="en-US" altLang="en-US" b="1" dirty="0" err="1">
                <a:solidFill>
                  <a:srgbClr val="003366"/>
                </a:solidFill>
              </a:rPr>
              <a:t>buf.sem_op</a:t>
            </a:r>
            <a:r>
              <a:rPr lang="en-US" altLang="en-US" b="1" dirty="0"/>
              <a:t> = </a:t>
            </a:r>
            <a:r>
              <a:rPr lang="en-US" altLang="en-US" b="1" dirty="0">
                <a:solidFill>
                  <a:srgbClr val="003366"/>
                </a:solidFill>
              </a:rPr>
              <a:t>1</a:t>
            </a:r>
            <a:r>
              <a:rPr lang="en-US" altLang="en-US" b="1" dirty="0"/>
              <a:t>;</a:t>
            </a:r>
          </a:p>
          <a:p>
            <a:pPr>
              <a:buFont typeface="Wingdings" panose="05000000000000000000" pitchFamily="2" charset="2"/>
              <a:buNone/>
            </a:pPr>
            <a:r>
              <a:rPr lang="en-US" altLang="en-US" b="1" dirty="0" err="1">
                <a:solidFill>
                  <a:srgbClr val="800000"/>
                </a:solidFill>
              </a:rPr>
              <a:t>semop</a:t>
            </a:r>
            <a:r>
              <a:rPr lang="en-US" altLang="en-US" b="1" dirty="0"/>
              <a:t> (</a:t>
            </a:r>
            <a:r>
              <a:rPr lang="en-US" altLang="en-US" b="1" dirty="0" err="1">
                <a:solidFill>
                  <a:srgbClr val="003366"/>
                </a:solidFill>
              </a:rPr>
              <a:t>semid</a:t>
            </a:r>
            <a:r>
              <a:rPr lang="en-US" altLang="en-US" b="1" dirty="0"/>
              <a:t>, &amp;</a:t>
            </a:r>
            <a:r>
              <a:rPr lang="en-US" altLang="en-US" b="1" dirty="0" err="1">
                <a:solidFill>
                  <a:srgbClr val="003366"/>
                </a:solidFill>
              </a:rPr>
              <a:t>buf</a:t>
            </a:r>
            <a:r>
              <a:rPr lang="en-US" altLang="en-US" b="1" dirty="0"/>
              <a:t>, </a:t>
            </a:r>
            <a:r>
              <a:rPr lang="en-US" altLang="en-US" b="1" dirty="0">
                <a:solidFill>
                  <a:srgbClr val="003366"/>
                </a:solidFill>
              </a:rPr>
              <a:t>1</a:t>
            </a:r>
            <a:r>
              <a:rPr lang="en-US" altLang="en-US" b="1" dirty="0"/>
              <a:t>); </a:t>
            </a:r>
            <a:r>
              <a:rPr lang="en-US" altLang="en-US" b="1" dirty="0">
                <a:solidFill>
                  <a:srgbClr val="FF0000"/>
                </a:solidFill>
              </a:rPr>
              <a:t>/* unlocked */</a:t>
            </a:r>
          </a:p>
        </p:txBody>
      </p:sp>
    </p:spTree>
    <p:extLst>
      <p:ext uri="{BB962C8B-B14F-4D97-AF65-F5344CB8AC3E}">
        <p14:creationId xmlns:p14="http://schemas.microsoft.com/office/powerpoint/2010/main" val="2137167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 calcmode="lin" valueType="num">
                                      <p:cBhvr additive="base">
                                        <p:cTn id="23"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 calcmode="lin" valueType="num">
                                      <p:cBhvr additive="base">
                                        <p:cTn id="29" dur="5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anim calcmode="lin" valueType="num">
                                      <p:cBhvr additive="base">
                                        <p:cTn id="35" dur="500" fill="hold"/>
                                        <p:tgtEl>
                                          <p:spTgt spid="5">
                                            <p:txEl>
                                              <p:pRg st="7" end="7"/>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5">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anim calcmode="lin" valueType="num">
                                      <p:cBhvr additive="base">
                                        <p:cTn id="41" dur="500" fill="hold"/>
                                        <p:tgtEl>
                                          <p:spTgt spid="5">
                                            <p:txEl>
                                              <p:pRg st="8" end="8"/>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5">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 calcmode="lin" valueType="num">
                                      <p:cBhvr additive="base">
                                        <p:cTn id="47" dur="500" fill="hold"/>
                                        <p:tgtEl>
                                          <p:spTgt spid="5">
                                            <p:txEl>
                                              <p:pRg st="9" end="9"/>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5">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nodeType="clickEffect">
                                  <p:stCondLst>
                                    <p:cond delay="0"/>
                                  </p:stCondLst>
                                  <p:childTnLst>
                                    <p:set>
                                      <p:cBhvr>
                                        <p:cTn id="52" dur="1" fill="hold">
                                          <p:stCondLst>
                                            <p:cond delay="0"/>
                                          </p:stCondLst>
                                        </p:cTn>
                                        <p:tgtEl>
                                          <p:spTgt spid="5">
                                            <p:txEl>
                                              <p:pRg st="10" end="10"/>
                                            </p:txEl>
                                          </p:spTgt>
                                        </p:tgtEl>
                                        <p:attrNameLst>
                                          <p:attrName>style.visibility</p:attrName>
                                        </p:attrNameLst>
                                      </p:cBhvr>
                                      <p:to>
                                        <p:strVal val="visible"/>
                                      </p:to>
                                    </p:set>
                                    <p:anim calcmode="lin" valueType="num">
                                      <p:cBhvr additive="base">
                                        <p:cTn id="53" dur="500" fill="hold"/>
                                        <p:tgtEl>
                                          <p:spTgt spid="5">
                                            <p:txEl>
                                              <p:pRg st="10" end="10"/>
                                            </p:txEl>
                                          </p:spTgt>
                                        </p:tgtEl>
                                        <p:attrNameLst>
                                          <p:attrName>ppt_x</p:attrName>
                                        </p:attrNameLst>
                                      </p:cBhvr>
                                      <p:tavLst>
                                        <p:tav tm="0">
                                          <p:val>
                                            <p:strVal val="0-#ppt_w/2"/>
                                          </p:val>
                                        </p:tav>
                                        <p:tav tm="100000">
                                          <p:val>
                                            <p:strVal val="#ppt_x"/>
                                          </p:val>
                                        </p:tav>
                                      </p:tavLst>
                                    </p:anim>
                                    <p:anim calcmode="lin" valueType="num">
                                      <p:cBhvr additive="base">
                                        <p:cTn id="54" dur="500" fill="hold"/>
                                        <p:tgtEl>
                                          <p:spTgt spid="5">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nodeType="clickEffect">
                                  <p:stCondLst>
                                    <p:cond delay="0"/>
                                  </p:stCondLst>
                                  <p:childTnLst>
                                    <p:set>
                                      <p:cBhvr>
                                        <p:cTn id="58" dur="1" fill="hold">
                                          <p:stCondLst>
                                            <p:cond delay="0"/>
                                          </p:stCondLst>
                                        </p:cTn>
                                        <p:tgtEl>
                                          <p:spTgt spid="6">
                                            <p:txEl>
                                              <p:pRg st="0" end="0"/>
                                            </p:txEl>
                                          </p:spTgt>
                                        </p:tgtEl>
                                        <p:attrNameLst>
                                          <p:attrName>style.visibility</p:attrName>
                                        </p:attrNameLst>
                                      </p:cBhvr>
                                      <p:to>
                                        <p:strVal val="visible"/>
                                      </p:to>
                                    </p:set>
                                    <p:anim calcmode="lin" valueType="num">
                                      <p:cBhvr additive="base">
                                        <p:cTn id="59"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nodeType="clickEffect">
                                  <p:stCondLst>
                                    <p:cond delay="0"/>
                                  </p:stCondLst>
                                  <p:childTnLst>
                                    <p:set>
                                      <p:cBhvr>
                                        <p:cTn id="64" dur="1" fill="hold">
                                          <p:stCondLst>
                                            <p:cond delay="0"/>
                                          </p:stCondLst>
                                        </p:cTn>
                                        <p:tgtEl>
                                          <p:spTgt spid="6">
                                            <p:txEl>
                                              <p:pRg st="1" end="1"/>
                                            </p:txEl>
                                          </p:spTgt>
                                        </p:tgtEl>
                                        <p:attrNameLst>
                                          <p:attrName>style.visibility</p:attrName>
                                        </p:attrNameLst>
                                      </p:cBhvr>
                                      <p:to>
                                        <p:strVal val="visible"/>
                                      </p:to>
                                    </p:set>
                                    <p:anim calcmode="lin" valueType="num">
                                      <p:cBhvr additive="base">
                                        <p:cTn id="65"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66"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8" fill="hold" nodeType="clickEffect">
                                  <p:stCondLst>
                                    <p:cond delay="0"/>
                                  </p:stCondLst>
                                  <p:childTnLst>
                                    <p:set>
                                      <p:cBhvr>
                                        <p:cTn id="70" dur="1" fill="hold">
                                          <p:stCondLst>
                                            <p:cond delay="0"/>
                                          </p:stCondLst>
                                        </p:cTn>
                                        <p:tgtEl>
                                          <p:spTgt spid="6">
                                            <p:txEl>
                                              <p:pRg st="2" end="2"/>
                                            </p:txEl>
                                          </p:spTgt>
                                        </p:tgtEl>
                                        <p:attrNameLst>
                                          <p:attrName>style.visibility</p:attrName>
                                        </p:attrNameLst>
                                      </p:cBhvr>
                                      <p:to>
                                        <p:strVal val="visible"/>
                                      </p:to>
                                    </p:set>
                                    <p:anim calcmode="lin" valueType="num">
                                      <p:cBhvr additive="base">
                                        <p:cTn id="71"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72"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8" fill="hold" nodeType="clickEffect">
                                  <p:stCondLst>
                                    <p:cond delay="0"/>
                                  </p:stCondLst>
                                  <p:childTnLst>
                                    <p:set>
                                      <p:cBhvr>
                                        <p:cTn id="76" dur="1" fill="hold">
                                          <p:stCondLst>
                                            <p:cond delay="0"/>
                                          </p:stCondLst>
                                        </p:cTn>
                                        <p:tgtEl>
                                          <p:spTgt spid="6">
                                            <p:txEl>
                                              <p:pRg st="3" end="3"/>
                                            </p:txEl>
                                          </p:spTgt>
                                        </p:tgtEl>
                                        <p:attrNameLst>
                                          <p:attrName>style.visibility</p:attrName>
                                        </p:attrNameLst>
                                      </p:cBhvr>
                                      <p:to>
                                        <p:strVal val="visible"/>
                                      </p:to>
                                    </p:set>
                                    <p:anim calcmode="lin" valueType="num">
                                      <p:cBhvr additive="base">
                                        <p:cTn id="77" dur="500" fill="hold"/>
                                        <p:tgtEl>
                                          <p:spTgt spid="6">
                                            <p:txEl>
                                              <p:pRg st="3" end="3"/>
                                            </p:txEl>
                                          </p:spTgt>
                                        </p:tgtEl>
                                        <p:attrNameLst>
                                          <p:attrName>ppt_x</p:attrName>
                                        </p:attrNameLst>
                                      </p:cBhvr>
                                      <p:tavLst>
                                        <p:tav tm="0">
                                          <p:val>
                                            <p:strVal val="0-#ppt_w/2"/>
                                          </p:val>
                                        </p:tav>
                                        <p:tav tm="100000">
                                          <p:val>
                                            <p:strVal val="#ppt_x"/>
                                          </p:val>
                                        </p:tav>
                                      </p:tavLst>
                                    </p:anim>
                                    <p:anim calcmode="lin" valueType="num">
                                      <p:cBhvr additive="base">
                                        <p:cTn id="78" dur="500" fill="hold"/>
                                        <p:tgtEl>
                                          <p:spTgt spid="6">
                                            <p:txEl>
                                              <p:pRg st="3" end="3"/>
                                            </p:txEl>
                                          </p:spTgt>
                                        </p:tgtEl>
                                        <p:attrNameLst>
                                          <p:attrName>ppt_y</p:attrName>
                                        </p:attrNameLst>
                                      </p:cBhvr>
                                      <p:tavLst>
                                        <p:tav tm="0">
                                          <p:val>
                                            <p:strVal val="#ppt_y"/>
                                          </p:val>
                                        </p:tav>
                                        <p:tav tm="100000">
                                          <p:val>
                                            <p:strVal val="#ppt_y"/>
                                          </p:val>
                                        </p:tav>
                                      </p:tavLst>
                                    </p:anim>
                                  </p:childTnLst>
                                </p:cTn>
                              </p:par>
                              <p:par>
                                <p:cTn id="79" presetID="2" presetClass="entr" presetSubtype="8" fill="hold" nodeType="withEffect">
                                  <p:stCondLst>
                                    <p:cond delay="0"/>
                                  </p:stCondLst>
                                  <p:childTnLst>
                                    <p:set>
                                      <p:cBhvr>
                                        <p:cTn id="80" dur="1" fill="hold">
                                          <p:stCondLst>
                                            <p:cond delay="0"/>
                                          </p:stCondLst>
                                        </p:cTn>
                                        <p:tgtEl>
                                          <p:spTgt spid="6">
                                            <p:txEl>
                                              <p:pRg st="4" end="4"/>
                                            </p:txEl>
                                          </p:spTgt>
                                        </p:tgtEl>
                                        <p:attrNameLst>
                                          <p:attrName>style.visibility</p:attrName>
                                        </p:attrNameLst>
                                      </p:cBhvr>
                                      <p:to>
                                        <p:strVal val="visible"/>
                                      </p:to>
                                    </p:set>
                                    <p:anim calcmode="lin" valueType="num">
                                      <p:cBhvr additive="base">
                                        <p:cTn id="81" dur="500" fill="hold"/>
                                        <p:tgtEl>
                                          <p:spTgt spid="6">
                                            <p:txEl>
                                              <p:pRg st="4" end="4"/>
                                            </p:txEl>
                                          </p:spTgt>
                                        </p:tgtEl>
                                        <p:attrNameLst>
                                          <p:attrName>ppt_x</p:attrName>
                                        </p:attrNameLst>
                                      </p:cBhvr>
                                      <p:tavLst>
                                        <p:tav tm="0">
                                          <p:val>
                                            <p:strVal val="0-#ppt_w/2"/>
                                          </p:val>
                                        </p:tav>
                                        <p:tav tm="100000">
                                          <p:val>
                                            <p:strVal val="#ppt_x"/>
                                          </p:val>
                                        </p:tav>
                                      </p:tavLst>
                                    </p:anim>
                                    <p:anim calcmode="lin" valueType="num">
                                      <p:cBhvr additive="base">
                                        <p:cTn id="82" dur="500" fill="hold"/>
                                        <p:tgtEl>
                                          <p:spTgt spid="6">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8" fill="hold" nodeType="clickEffect">
                                  <p:stCondLst>
                                    <p:cond delay="0"/>
                                  </p:stCondLst>
                                  <p:childTnLst>
                                    <p:set>
                                      <p:cBhvr>
                                        <p:cTn id="86" dur="1" fill="hold">
                                          <p:stCondLst>
                                            <p:cond delay="0"/>
                                          </p:stCondLst>
                                        </p:cTn>
                                        <p:tgtEl>
                                          <p:spTgt spid="6">
                                            <p:txEl>
                                              <p:pRg st="5" end="5"/>
                                            </p:txEl>
                                          </p:spTgt>
                                        </p:tgtEl>
                                        <p:attrNameLst>
                                          <p:attrName>style.visibility</p:attrName>
                                        </p:attrNameLst>
                                      </p:cBhvr>
                                      <p:to>
                                        <p:strVal val="visible"/>
                                      </p:to>
                                    </p:set>
                                    <p:anim calcmode="lin" valueType="num">
                                      <p:cBhvr additive="base">
                                        <p:cTn id="87" dur="500" fill="hold"/>
                                        <p:tgtEl>
                                          <p:spTgt spid="6">
                                            <p:txEl>
                                              <p:pRg st="5" end="5"/>
                                            </p:txEl>
                                          </p:spTgt>
                                        </p:tgtEl>
                                        <p:attrNameLst>
                                          <p:attrName>ppt_x</p:attrName>
                                        </p:attrNameLst>
                                      </p:cBhvr>
                                      <p:tavLst>
                                        <p:tav tm="0">
                                          <p:val>
                                            <p:strVal val="0-#ppt_w/2"/>
                                          </p:val>
                                        </p:tav>
                                        <p:tav tm="100000">
                                          <p:val>
                                            <p:strVal val="#ppt_x"/>
                                          </p:val>
                                        </p:tav>
                                      </p:tavLst>
                                    </p:anim>
                                    <p:anim calcmode="lin" valueType="num">
                                      <p:cBhvr additive="base">
                                        <p:cTn id="88" dur="500" fill="hold"/>
                                        <p:tgtEl>
                                          <p:spTgt spid="6">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8" fill="hold" nodeType="clickEffect">
                                  <p:stCondLst>
                                    <p:cond delay="0"/>
                                  </p:stCondLst>
                                  <p:childTnLst>
                                    <p:set>
                                      <p:cBhvr>
                                        <p:cTn id="92" dur="1" fill="hold">
                                          <p:stCondLst>
                                            <p:cond delay="0"/>
                                          </p:stCondLst>
                                        </p:cTn>
                                        <p:tgtEl>
                                          <p:spTgt spid="6">
                                            <p:txEl>
                                              <p:pRg st="6" end="6"/>
                                            </p:txEl>
                                          </p:spTgt>
                                        </p:tgtEl>
                                        <p:attrNameLst>
                                          <p:attrName>style.visibility</p:attrName>
                                        </p:attrNameLst>
                                      </p:cBhvr>
                                      <p:to>
                                        <p:strVal val="visible"/>
                                      </p:to>
                                    </p:set>
                                    <p:anim calcmode="lin" valueType="num">
                                      <p:cBhvr additive="base">
                                        <p:cTn id="93" dur="500" fill="hold"/>
                                        <p:tgtEl>
                                          <p:spTgt spid="6">
                                            <p:txEl>
                                              <p:pRg st="6" end="6"/>
                                            </p:txEl>
                                          </p:spTgt>
                                        </p:tgtEl>
                                        <p:attrNameLst>
                                          <p:attrName>ppt_x</p:attrName>
                                        </p:attrNameLst>
                                      </p:cBhvr>
                                      <p:tavLst>
                                        <p:tav tm="0">
                                          <p:val>
                                            <p:strVal val="0-#ppt_w/2"/>
                                          </p:val>
                                        </p:tav>
                                        <p:tav tm="100000">
                                          <p:val>
                                            <p:strVal val="#ppt_x"/>
                                          </p:val>
                                        </p:tav>
                                      </p:tavLst>
                                    </p:anim>
                                    <p:anim calcmode="lin" valueType="num">
                                      <p:cBhvr additive="base">
                                        <p:cTn id="94" dur="500" fill="hold"/>
                                        <p:tgtEl>
                                          <p:spTgt spid="6">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6">
                                            <p:txEl>
                                              <p:pRg st="8" end="8"/>
                                            </p:txEl>
                                          </p:spTgt>
                                        </p:tgtEl>
                                        <p:attrNameLst>
                                          <p:attrName>style.visibility</p:attrName>
                                        </p:attrNameLst>
                                      </p:cBhvr>
                                      <p:to>
                                        <p:strVal val="visible"/>
                                      </p:to>
                                    </p:set>
                                    <p:anim calcmode="lin" valueType="num">
                                      <p:cBhvr additive="base">
                                        <p:cTn id="99" dur="500" fill="hold"/>
                                        <p:tgtEl>
                                          <p:spTgt spid="6">
                                            <p:txEl>
                                              <p:pRg st="8" end="8"/>
                                            </p:txEl>
                                          </p:spTgt>
                                        </p:tgtEl>
                                        <p:attrNameLst>
                                          <p:attrName>ppt_x</p:attrName>
                                        </p:attrNameLst>
                                      </p:cBhvr>
                                      <p:tavLst>
                                        <p:tav tm="0">
                                          <p:val>
                                            <p:strVal val="0-#ppt_w/2"/>
                                          </p:val>
                                        </p:tav>
                                        <p:tav tm="100000">
                                          <p:val>
                                            <p:strVal val="#ppt_x"/>
                                          </p:val>
                                        </p:tav>
                                      </p:tavLst>
                                    </p:anim>
                                    <p:anim calcmode="lin" valueType="num">
                                      <p:cBhvr additive="base">
                                        <p:cTn id="100" dur="500" fill="hold"/>
                                        <p:tgtEl>
                                          <p:spTgt spid="6">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8" fill="hold" nodeType="clickEffect">
                                  <p:stCondLst>
                                    <p:cond delay="0"/>
                                  </p:stCondLst>
                                  <p:childTnLst>
                                    <p:set>
                                      <p:cBhvr>
                                        <p:cTn id="104" dur="1" fill="hold">
                                          <p:stCondLst>
                                            <p:cond delay="0"/>
                                          </p:stCondLst>
                                        </p:cTn>
                                        <p:tgtEl>
                                          <p:spTgt spid="6">
                                            <p:txEl>
                                              <p:pRg st="9" end="9"/>
                                            </p:txEl>
                                          </p:spTgt>
                                        </p:tgtEl>
                                        <p:attrNameLst>
                                          <p:attrName>style.visibility</p:attrName>
                                        </p:attrNameLst>
                                      </p:cBhvr>
                                      <p:to>
                                        <p:strVal val="visible"/>
                                      </p:to>
                                    </p:set>
                                    <p:anim calcmode="lin" valueType="num">
                                      <p:cBhvr additive="base">
                                        <p:cTn id="105" dur="500" fill="hold"/>
                                        <p:tgtEl>
                                          <p:spTgt spid="6">
                                            <p:txEl>
                                              <p:pRg st="9" end="9"/>
                                            </p:txEl>
                                          </p:spTgt>
                                        </p:tgtEl>
                                        <p:attrNameLst>
                                          <p:attrName>ppt_x</p:attrName>
                                        </p:attrNameLst>
                                      </p:cBhvr>
                                      <p:tavLst>
                                        <p:tav tm="0">
                                          <p:val>
                                            <p:strVal val="0-#ppt_w/2"/>
                                          </p:val>
                                        </p:tav>
                                        <p:tav tm="100000">
                                          <p:val>
                                            <p:strVal val="#ppt_x"/>
                                          </p:val>
                                        </p:tav>
                                      </p:tavLst>
                                    </p:anim>
                                    <p:anim calcmode="lin" valueType="num">
                                      <p:cBhvr additive="base">
                                        <p:cTn id="106" dur="500" fill="hold"/>
                                        <p:tgtEl>
                                          <p:spTgt spid="6">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8" fill="hold" nodeType="clickEffect">
                                  <p:stCondLst>
                                    <p:cond delay="0"/>
                                  </p:stCondLst>
                                  <p:childTnLst>
                                    <p:set>
                                      <p:cBhvr>
                                        <p:cTn id="110" dur="1" fill="hold">
                                          <p:stCondLst>
                                            <p:cond delay="0"/>
                                          </p:stCondLst>
                                        </p:cTn>
                                        <p:tgtEl>
                                          <p:spTgt spid="6">
                                            <p:txEl>
                                              <p:pRg st="10" end="10"/>
                                            </p:txEl>
                                          </p:spTgt>
                                        </p:tgtEl>
                                        <p:attrNameLst>
                                          <p:attrName>style.visibility</p:attrName>
                                        </p:attrNameLst>
                                      </p:cBhvr>
                                      <p:to>
                                        <p:strVal val="visible"/>
                                      </p:to>
                                    </p:set>
                                    <p:anim calcmode="lin" valueType="num">
                                      <p:cBhvr additive="base">
                                        <p:cTn id="111" dur="500" fill="hold"/>
                                        <p:tgtEl>
                                          <p:spTgt spid="6">
                                            <p:txEl>
                                              <p:pRg st="10" end="10"/>
                                            </p:txEl>
                                          </p:spTgt>
                                        </p:tgtEl>
                                        <p:attrNameLst>
                                          <p:attrName>ppt_x</p:attrName>
                                        </p:attrNameLst>
                                      </p:cBhvr>
                                      <p:tavLst>
                                        <p:tav tm="0">
                                          <p:val>
                                            <p:strVal val="0-#ppt_w/2"/>
                                          </p:val>
                                        </p:tav>
                                        <p:tav tm="100000">
                                          <p:val>
                                            <p:strVal val="#ppt_x"/>
                                          </p:val>
                                        </p:tav>
                                      </p:tavLst>
                                    </p:anim>
                                    <p:anim calcmode="lin" valueType="num">
                                      <p:cBhvr additive="base">
                                        <p:cTn id="112" dur="500" fill="hold"/>
                                        <p:tgtEl>
                                          <p:spTgt spid="6">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ntr" presetSubtype="8" fill="hold" nodeType="clickEffect">
                                  <p:stCondLst>
                                    <p:cond delay="0"/>
                                  </p:stCondLst>
                                  <p:childTnLst>
                                    <p:set>
                                      <p:cBhvr>
                                        <p:cTn id="116" dur="1" fill="hold">
                                          <p:stCondLst>
                                            <p:cond delay="0"/>
                                          </p:stCondLst>
                                        </p:cTn>
                                        <p:tgtEl>
                                          <p:spTgt spid="6">
                                            <p:txEl>
                                              <p:pRg st="11" end="11"/>
                                            </p:txEl>
                                          </p:spTgt>
                                        </p:tgtEl>
                                        <p:attrNameLst>
                                          <p:attrName>style.visibility</p:attrName>
                                        </p:attrNameLst>
                                      </p:cBhvr>
                                      <p:to>
                                        <p:strVal val="visible"/>
                                      </p:to>
                                    </p:set>
                                    <p:anim calcmode="lin" valueType="num">
                                      <p:cBhvr additive="base">
                                        <p:cTn id="117" dur="500" fill="hold"/>
                                        <p:tgtEl>
                                          <p:spTgt spid="6">
                                            <p:txEl>
                                              <p:pRg st="11" end="11"/>
                                            </p:txEl>
                                          </p:spTgt>
                                        </p:tgtEl>
                                        <p:attrNameLst>
                                          <p:attrName>ppt_x</p:attrName>
                                        </p:attrNameLst>
                                      </p:cBhvr>
                                      <p:tavLst>
                                        <p:tav tm="0">
                                          <p:val>
                                            <p:strVal val="0-#ppt_w/2"/>
                                          </p:val>
                                        </p:tav>
                                        <p:tav tm="100000">
                                          <p:val>
                                            <p:strVal val="#ppt_x"/>
                                          </p:val>
                                        </p:tav>
                                      </p:tavLst>
                                    </p:anim>
                                    <p:anim calcmode="lin" valueType="num">
                                      <p:cBhvr additive="base">
                                        <p:cTn id="118" dur="500" fill="hold"/>
                                        <p:tgtEl>
                                          <p:spTgt spid="6">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Socket Programming </a:t>
            </a:r>
            <a:r>
              <a:rPr lang="en-IN" sz="2400" dirty="0" smtClean="0">
                <a:latin typeface="+mn-lt"/>
              </a:rPr>
              <a:t>- TCP/IP </a:t>
            </a:r>
            <a:r>
              <a:rPr lang="en-IN" sz="2400" dirty="0">
                <a:latin typeface="+mn-lt"/>
              </a:rPr>
              <a:t>Protocol Stack</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103</a:t>
            </a:fld>
            <a:endParaRPr lang="en-IN"/>
          </a:p>
        </p:txBody>
      </p:sp>
      <p:sp>
        <p:nvSpPr>
          <p:cNvPr id="5" name="Rectangle 10"/>
          <p:cNvSpPr>
            <a:spLocks noChangeArrowheads="1"/>
          </p:cNvSpPr>
          <p:nvPr/>
        </p:nvSpPr>
        <p:spPr bwMode="auto">
          <a:xfrm>
            <a:off x="273269" y="1019503"/>
            <a:ext cx="1129428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spcBef>
                <a:spcPct val="20000"/>
              </a:spcBef>
            </a:pPr>
            <a:r>
              <a:rPr lang="en-US" altLang="en-US" sz="2800" b="1" dirty="0">
                <a:latin typeface="+mn-lt"/>
              </a:rPr>
              <a:t>A socket is used to communicate between different machines (different IP addresses). Socket of type SOCK_STREAM is  full-duplex byte streams. 	</a:t>
            </a:r>
          </a:p>
        </p:txBody>
      </p:sp>
      <p:sp>
        <p:nvSpPr>
          <p:cNvPr id="6" name="Rectangle 3"/>
          <p:cNvSpPr>
            <a:spLocks noChangeArrowheads="1"/>
          </p:cNvSpPr>
          <p:nvPr/>
        </p:nvSpPr>
        <p:spPr bwMode="auto">
          <a:xfrm>
            <a:off x="947245" y="2432725"/>
            <a:ext cx="3200400" cy="4136236"/>
          </a:xfrm>
          <a:prstGeom prst="rect">
            <a:avLst/>
          </a:prstGeom>
          <a:solidFill>
            <a:srgbClr val="66FFCC"/>
          </a:solidFill>
          <a:ln w="12700">
            <a:solidFill>
              <a:schemeClr val="tx1"/>
            </a:solidFill>
            <a:miter lim="800000"/>
            <a:headEnd type="none" w="sm" len="sm"/>
            <a:tailEnd type="none" w="sm" len="sm"/>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sz="1000">
              <a:latin typeface="Times New Roman" panose="02020603050405020304" pitchFamily="18" charset="0"/>
            </a:endParaRPr>
          </a:p>
        </p:txBody>
      </p:sp>
      <p:sp>
        <p:nvSpPr>
          <p:cNvPr id="7" name="Line 4"/>
          <p:cNvSpPr>
            <a:spLocks noChangeShapeType="1"/>
          </p:cNvSpPr>
          <p:nvPr/>
        </p:nvSpPr>
        <p:spPr bwMode="auto">
          <a:xfrm>
            <a:off x="990600" y="4992399"/>
            <a:ext cx="32004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 name="Line 5"/>
          <p:cNvSpPr>
            <a:spLocks noChangeShapeType="1"/>
          </p:cNvSpPr>
          <p:nvPr/>
        </p:nvSpPr>
        <p:spPr bwMode="auto">
          <a:xfrm>
            <a:off x="990600" y="3773199"/>
            <a:ext cx="32004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 name="Line 6"/>
          <p:cNvSpPr>
            <a:spLocks noChangeShapeType="1"/>
          </p:cNvSpPr>
          <p:nvPr/>
        </p:nvSpPr>
        <p:spPr bwMode="auto">
          <a:xfrm>
            <a:off x="975764" y="5682285"/>
            <a:ext cx="32004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 name="Line 11"/>
          <p:cNvSpPr>
            <a:spLocks noChangeShapeType="1"/>
          </p:cNvSpPr>
          <p:nvPr/>
        </p:nvSpPr>
        <p:spPr bwMode="auto">
          <a:xfrm>
            <a:off x="2133600" y="3773199"/>
            <a:ext cx="0" cy="1219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 name="Line 12"/>
          <p:cNvSpPr>
            <a:spLocks noChangeShapeType="1"/>
          </p:cNvSpPr>
          <p:nvPr/>
        </p:nvSpPr>
        <p:spPr bwMode="auto">
          <a:xfrm>
            <a:off x="2971800" y="3773199"/>
            <a:ext cx="0" cy="1219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2" name="Line 13"/>
          <p:cNvSpPr>
            <a:spLocks noChangeShapeType="1"/>
          </p:cNvSpPr>
          <p:nvPr/>
        </p:nvSpPr>
        <p:spPr bwMode="auto">
          <a:xfrm>
            <a:off x="4114800" y="3773199"/>
            <a:ext cx="1295400" cy="0"/>
          </a:xfrm>
          <a:prstGeom prst="line">
            <a:avLst/>
          </a:prstGeom>
          <a:noFill/>
          <a:ln w="762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3" name="Text Box 14"/>
          <p:cNvSpPr txBox="1">
            <a:spLocks noChangeArrowheads="1"/>
          </p:cNvSpPr>
          <p:nvPr/>
        </p:nvSpPr>
        <p:spPr bwMode="auto">
          <a:xfrm>
            <a:off x="4343400" y="3335049"/>
            <a:ext cx="121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400" dirty="0">
                <a:latin typeface="Times New Roman" panose="02020603050405020304" pitchFamily="18" charset="0"/>
              </a:rPr>
              <a:t>Sockets</a:t>
            </a:r>
          </a:p>
        </p:txBody>
      </p:sp>
      <p:sp>
        <p:nvSpPr>
          <p:cNvPr id="14" name="Line 15"/>
          <p:cNvSpPr>
            <a:spLocks noChangeShapeType="1"/>
          </p:cNvSpPr>
          <p:nvPr/>
        </p:nvSpPr>
        <p:spPr bwMode="auto">
          <a:xfrm>
            <a:off x="6096000" y="3773199"/>
            <a:ext cx="2590800" cy="0"/>
          </a:xfrm>
          <a:prstGeom prst="line">
            <a:avLst/>
          </a:prstGeom>
          <a:noFill/>
          <a:ln w="76200">
            <a:solidFill>
              <a:srgbClr val="FF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5" name="Line 16"/>
          <p:cNvSpPr>
            <a:spLocks noChangeShapeType="1"/>
          </p:cNvSpPr>
          <p:nvPr/>
        </p:nvSpPr>
        <p:spPr bwMode="auto">
          <a:xfrm>
            <a:off x="6934200" y="2858799"/>
            <a:ext cx="0" cy="1752600"/>
          </a:xfrm>
          <a:prstGeom prst="line">
            <a:avLst/>
          </a:prstGeom>
          <a:noFill/>
          <a:ln w="38100">
            <a:solidFill>
              <a:srgbClr val="3399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6" name="Text Box 17"/>
          <p:cNvSpPr txBox="1">
            <a:spLocks noChangeArrowheads="1"/>
          </p:cNvSpPr>
          <p:nvPr/>
        </p:nvSpPr>
        <p:spPr bwMode="auto">
          <a:xfrm>
            <a:off x="5163645" y="2630199"/>
            <a:ext cx="192295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400" dirty="0">
                <a:latin typeface="Times New Roman" panose="02020603050405020304" pitchFamily="18" charset="0"/>
              </a:rPr>
              <a:t>User process</a:t>
            </a:r>
          </a:p>
        </p:txBody>
      </p:sp>
      <p:sp>
        <p:nvSpPr>
          <p:cNvPr id="17" name="Text Box 18"/>
          <p:cNvSpPr txBox="1">
            <a:spLocks noChangeArrowheads="1"/>
          </p:cNvSpPr>
          <p:nvPr/>
        </p:nvSpPr>
        <p:spPr bwMode="auto">
          <a:xfrm>
            <a:off x="5943600" y="4306599"/>
            <a:ext cx="121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400">
                <a:latin typeface="Times New Roman" panose="02020603050405020304" pitchFamily="18" charset="0"/>
              </a:rPr>
              <a:t>Kernel</a:t>
            </a:r>
          </a:p>
        </p:txBody>
      </p:sp>
      <p:sp>
        <p:nvSpPr>
          <p:cNvPr id="18" name="Rectangle 19"/>
          <p:cNvSpPr>
            <a:spLocks noChangeArrowheads="1"/>
          </p:cNvSpPr>
          <p:nvPr/>
        </p:nvSpPr>
        <p:spPr bwMode="auto">
          <a:xfrm>
            <a:off x="6023741" y="5678199"/>
            <a:ext cx="380211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400" dirty="0">
                <a:latin typeface="Times New Roman" panose="02020603050405020304" pitchFamily="18" charset="0"/>
              </a:rPr>
              <a:t>Communication details</a:t>
            </a:r>
          </a:p>
        </p:txBody>
      </p:sp>
      <p:sp>
        <p:nvSpPr>
          <p:cNvPr id="19" name="Rectangle 20"/>
          <p:cNvSpPr>
            <a:spLocks noChangeArrowheads="1"/>
          </p:cNvSpPr>
          <p:nvPr/>
        </p:nvSpPr>
        <p:spPr bwMode="auto">
          <a:xfrm>
            <a:off x="7767455" y="2432725"/>
            <a:ext cx="258523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400" dirty="0">
                <a:latin typeface="Times New Roman" panose="02020603050405020304" pitchFamily="18" charset="0"/>
              </a:rPr>
              <a:t>Application details</a:t>
            </a:r>
          </a:p>
        </p:txBody>
      </p:sp>
      <p:sp>
        <p:nvSpPr>
          <p:cNvPr id="20" name="Line 22"/>
          <p:cNvSpPr>
            <a:spLocks noChangeShapeType="1"/>
          </p:cNvSpPr>
          <p:nvPr/>
        </p:nvSpPr>
        <p:spPr bwMode="auto">
          <a:xfrm rot="16200000">
            <a:off x="1943894" y="4039105"/>
            <a:ext cx="1295400" cy="1588"/>
          </a:xfrm>
          <a:prstGeom prst="line">
            <a:avLst/>
          </a:prstGeom>
          <a:noFill/>
          <a:ln w="762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 name="Line 23"/>
          <p:cNvSpPr>
            <a:spLocks noChangeShapeType="1"/>
          </p:cNvSpPr>
          <p:nvPr/>
        </p:nvSpPr>
        <p:spPr bwMode="auto">
          <a:xfrm>
            <a:off x="7924800" y="2858799"/>
            <a:ext cx="0" cy="2819400"/>
          </a:xfrm>
          <a:prstGeom prst="line">
            <a:avLst/>
          </a:prstGeom>
          <a:noFill/>
          <a:ln w="38100">
            <a:solidFill>
              <a:srgbClr val="3399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2" name="Text Box 14"/>
          <p:cNvSpPr txBox="1">
            <a:spLocks noChangeArrowheads="1"/>
          </p:cNvSpPr>
          <p:nvPr/>
        </p:nvSpPr>
        <p:spPr bwMode="auto">
          <a:xfrm>
            <a:off x="1712309" y="2443780"/>
            <a:ext cx="180778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400" b="1" dirty="0">
                <a:latin typeface="+mn-lt"/>
              </a:rPr>
              <a:t>Application (telnet/ftp)</a:t>
            </a:r>
          </a:p>
        </p:txBody>
      </p:sp>
      <p:sp>
        <p:nvSpPr>
          <p:cNvPr id="23" name="Text Box 14"/>
          <p:cNvSpPr txBox="1">
            <a:spLocks noChangeArrowheads="1"/>
          </p:cNvSpPr>
          <p:nvPr/>
        </p:nvSpPr>
        <p:spPr bwMode="auto">
          <a:xfrm>
            <a:off x="1179402" y="4145154"/>
            <a:ext cx="86223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800" b="1" dirty="0">
                <a:latin typeface="+mn-lt"/>
              </a:rPr>
              <a:t>TCP</a:t>
            </a:r>
          </a:p>
        </p:txBody>
      </p:sp>
      <p:sp>
        <p:nvSpPr>
          <p:cNvPr id="24" name="Text Box 14"/>
          <p:cNvSpPr txBox="1">
            <a:spLocks noChangeArrowheads="1"/>
          </p:cNvSpPr>
          <p:nvPr/>
        </p:nvSpPr>
        <p:spPr bwMode="auto">
          <a:xfrm>
            <a:off x="3252568" y="4164379"/>
            <a:ext cx="86223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800" b="1" dirty="0">
                <a:latin typeface="+mn-lt"/>
              </a:rPr>
              <a:t>UDP</a:t>
            </a:r>
          </a:p>
        </p:txBody>
      </p:sp>
      <p:sp>
        <p:nvSpPr>
          <p:cNvPr id="25" name="Text Box 14"/>
          <p:cNvSpPr txBox="1">
            <a:spLocks noChangeArrowheads="1"/>
          </p:cNvSpPr>
          <p:nvPr/>
        </p:nvSpPr>
        <p:spPr bwMode="auto">
          <a:xfrm>
            <a:off x="2375145" y="5157265"/>
            <a:ext cx="89882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800" b="1" dirty="0">
                <a:latin typeface="+mn-lt"/>
              </a:rPr>
              <a:t>IP</a:t>
            </a:r>
          </a:p>
        </p:txBody>
      </p:sp>
      <p:sp>
        <p:nvSpPr>
          <p:cNvPr id="26" name="Text Box 14"/>
          <p:cNvSpPr txBox="1">
            <a:spLocks noChangeArrowheads="1"/>
          </p:cNvSpPr>
          <p:nvPr/>
        </p:nvSpPr>
        <p:spPr bwMode="auto">
          <a:xfrm>
            <a:off x="1123101" y="5700325"/>
            <a:ext cx="293539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sz="2800" b="1" dirty="0">
                <a:latin typeface="+mn-lt"/>
              </a:rPr>
              <a:t>Device Driver and Hardware</a:t>
            </a:r>
          </a:p>
        </p:txBody>
      </p:sp>
      <p:sp>
        <p:nvSpPr>
          <p:cNvPr id="3" name="TextBox 2"/>
          <p:cNvSpPr txBox="1"/>
          <p:nvPr/>
        </p:nvSpPr>
        <p:spPr>
          <a:xfrm>
            <a:off x="380553" y="3857202"/>
            <a:ext cx="1194247" cy="276999"/>
          </a:xfrm>
          <a:prstGeom prst="rect">
            <a:avLst/>
          </a:prstGeom>
          <a:solidFill>
            <a:schemeClr val="accent1">
              <a:lumMod val="20000"/>
              <a:lumOff val="80000"/>
            </a:schemeClr>
          </a:solidFill>
        </p:spPr>
        <p:txBody>
          <a:bodyPr wrap="square" rtlCol="0">
            <a:spAutoFit/>
          </a:bodyPr>
          <a:lstStyle/>
          <a:p>
            <a:r>
              <a:rPr lang="en-US" sz="1200" b="1" dirty="0" smtClean="0"/>
              <a:t>Transport Layer</a:t>
            </a:r>
            <a:endParaRPr lang="en-US" sz="1200" b="1" dirty="0"/>
          </a:p>
        </p:txBody>
      </p:sp>
      <p:sp>
        <p:nvSpPr>
          <p:cNvPr id="27" name="TextBox 26"/>
          <p:cNvSpPr txBox="1"/>
          <p:nvPr/>
        </p:nvSpPr>
        <p:spPr>
          <a:xfrm>
            <a:off x="339005" y="5241984"/>
            <a:ext cx="1216479" cy="276999"/>
          </a:xfrm>
          <a:prstGeom prst="rect">
            <a:avLst/>
          </a:prstGeom>
          <a:solidFill>
            <a:schemeClr val="accent1">
              <a:lumMod val="20000"/>
              <a:lumOff val="80000"/>
            </a:schemeClr>
          </a:solidFill>
        </p:spPr>
        <p:txBody>
          <a:bodyPr wrap="square" rtlCol="0">
            <a:spAutoFit/>
          </a:bodyPr>
          <a:lstStyle/>
          <a:p>
            <a:r>
              <a:rPr lang="en-US" sz="1200" b="1" dirty="0" smtClean="0"/>
              <a:t>Network Layer</a:t>
            </a:r>
            <a:endParaRPr lang="en-US" sz="1200" b="1" dirty="0"/>
          </a:p>
        </p:txBody>
      </p:sp>
      <p:pic>
        <p:nvPicPr>
          <p:cNvPr id="1026" name="Picture 2" descr="OSI Model Layers and its Functions | Electrical Academi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42591" y="3056275"/>
            <a:ext cx="3010907" cy="2216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527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4" presetClass="entr" presetSubtype="32"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ox(out)">
                                      <p:cBhvr>
                                        <p:cTn id="14" dur="500"/>
                                        <p:tgtEl>
                                          <p:spTgt spid="6"/>
                                        </p:tgtEl>
                                      </p:cBhvr>
                                    </p:animEffect>
                                  </p:childTnLst>
                                  <p:subTnLst>
                                    <p:audio>
                                      <p:cMediaNode>
                                        <p:cTn display="0" masterRel="sameClick">
                                          <p:stCondLst>
                                            <p:cond evt="begin" delay="0">
                                              <p:tn val="12"/>
                                            </p:cond>
                                          </p:stCondLst>
                                          <p:endCondLst>
                                            <p:cond evt="onStopAudio" delay="0">
                                              <p:tgtEl>
                                                <p:sldTgt/>
                                              </p:tgtEl>
                                            </p:cond>
                                          </p:endCondLst>
                                        </p:cTn>
                                        <p:tgtEl>
                                          <p:sndTgt r:embed="rId3" name="CAMERA.WAV"/>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0-#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0-#ppt_w/2"/>
                                          </p:val>
                                        </p:tav>
                                        <p:tav tm="100000">
                                          <p:val>
                                            <p:strVal val="#ppt_x"/>
                                          </p:val>
                                        </p:tav>
                                      </p:tavLst>
                                    </p:anim>
                                    <p:anim calcmode="lin" valueType="num">
                                      <p:cBhvr additive="base">
                                        <p:cTn id="3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0-#ppt_w/2"/>
                                          </p:val>
                                        </p:tav>
                                        <p:tav tm="100000">
                                          <p:val>
                                            <p:strVal val="#ppt_x"/>
                                          </p:val>
                                        </p:tav>
                                      </p:tavLst>
                                    </p:anim>
                                    <p:anim calcmode="lin" valueType="num">
                                      <p:cBhvr additive="base">
                                        <p:cTn id="4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3" presetClass="entr" presetSubtype="16" fill="hold" nodeType="click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p:cTn id="49" dur="500" fill="hold"/>
                                        <p:tgtEl>
                                          <p:spTgt spid="20"/>
                                        </p:tgtEl>
                                        <p:attrNameLst>
                                          <p:attrName>ppt_w</p:attrName>
                                        </p:attrNameLst>
                                      </p:cBhvr>
                                      <p:tavLst>
                                        <p:tav tm="0">
                                          <p:val>
                                            <p:fltVal val="0"/>
                                          </p:val>
                                        </p:tav>
                                        <p:tav tm="100000">
                                          <p:val>
                                            <p:strVal val="#ppt_w"/>
                                          </p:val>
                                        </p:tav>
                                      </p:tavLst>
                                    </p:anim>
                                    <p:anim calcmode="lin" valueType="num">
                                      <p:cBhvr>
                                        <p:cTn id="50" dur="500" fill="hold"/>
                                        <p:tgtEl>
                                          <p:spTgt spid="20"/>
                                        </p:tgtEl>
                                        <p:attrNameLst>
                                          <p:attrName>ppt_h</p:attrName>
                                        </p:attrNameLst>
                                      </p:cBhvr>
                                      <p:tavLst>
                                        <p:tav tm="0">
                                          <p:val>
                                            <p:fltVal val="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9" presetClass="entr" presetSubtype="1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p:cTn id="55" dur="5000" fill="hold"/>
                                        <p:tgtEl>
                                          <p:spTgt spid="12"/>
                                        </p:tgtEl>
                                        <p:attrNameLst>
                                          <p:attrName>ppt_w</p:attrName>
                                        </p:attrNameLst>
                                      </p:cBhvr>
                                      <p:tavLst>
                                        <p:tav tm="0" fmla="#ppt_w*sin(2.5*pi*$)">
                                          <p:val>
                                            <p:fltVal val="0"/>
                                          </p:val>
                                        </p:tav>
                                        <p:tav tm="100000">
                                          <p:val>
                                            <p:fltVal val="1"/>
                                          </p:val>
                                        </p:tav>
                                      </p:tavLst>
                                    </p:anim>
                                    <p:anim calcmode="lin" valueType="num">
                                      <p:cBhvr>
                                        <p:cTn id="56" dur="5000" fill="hold"/>
                                        <p:tgtEl>
                                          <p:spTgt spid="12"/>
                                        </p:tgtEl>
                                        <p:attrNameLst>
                                          <p:attrName>ppt_h</p:attrName>
                                        </p:attrNameLst>
                                      </p:cBhvr>
                                      <p:tavLst>
                                        <p:tav tm="0">
                                          <p:val>
                                            <p:strVal val="#ppt_h"/>
                                          </p:val>
                                        </p:tav>
                                        <p:tav tm="100000">
                                          <p:val>
                                            <p:strVal val="#ppt_h"/>
                                          </p:val>
                                        </p:tav>
                                      </p:tavLst>
                                    </p:anim>
                                  </p:childTnLst>
                                </p:cTn>
                              </p:par>
                              <p:par>
                                <p:cTn id="57" presetID="15" presetClass="entr" presetSubtype="0"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p:cTn id="59" dur="1000" fill="hold"/>
                                        <p:tgtEl>
                                          <p:spTgt spid="13"/>
                                        </p:tgtEl>
                                        <p:attrNameLst>
                                          <p:attrName>ppt_w</p:attrName>
                                        </p:attrNameLst>
                                      </p:cBhvr>
                                      <p:tavLst>
                                        <p:tav tm="0">
                                          <p:val>
                                            <p:fltVal val="0"/>
                                          </p:val>
                                        </p:tav>
                                        <p:tav tm="100000">
                                          <p:val>
                                            <p:strVal val="#ppt_w"/>
                                          </p:val>
                                        </p:tav>
                                      </p:tavLst>
                                    </p:anim>
                                    <p:anim calcmode="lin" valueType="num">
                                      <p:cBhvr>
                                        <p:cTn id="60" dur="1000" fill="hold"/>
                                        <p:tgtEl>
                                          <p:spTgt spid="13"/>
                                        </p:tgtEl>
                                        <p:attrNameLst>
                                          <p:attrName>ppt_h</p:attrName>
                                        </p:attrNameLst>
                                      </p:cBhvr>
                                      <p:tavLst>
                                        <p:tav tm="0">
                                          <p:val>
                                            <p:fltVal val="0"/>
                                          </p:val>
                                        </p:tav>
                                        <p:tav tm="100000">
                                          <p:val>
                                            <p:strVal val="#ppt_h"/>
                                          </p:val>
                                        </p:tav>
                                      </p:tavLst>
                                    </p:anim>
                                    <p:anim calcmode="lin" valueType="num">
                                      <p:cBhvr>
                                        <p:cTn id="61" dur="1000" fill="hold"/>
                                        <p:tgtEl>
                                          <p:spTgt spid="13"/>
                                        </p:tgtEl>
                                        <p:attrNameLst>
                                          <p:attrName>ppt_x</p:attrName>
                                        </p:attrNameLst>
                                      </p:cBhvr>
                                      <p:tavLst>
                                        <p:tav tm="0" fmla="#ppt_x+(cos(-2*pi*(1-$))*-#ppt_x-sin(-2*pi*(1-$))*(1-#ppt_y))*(1-$)">
                                          <p:val>
                                            <p:fltVal val="0"/>
                                          </p:val>
                                        </p:tav>
                                        <p:tav tm="100000">
                                          <p:val>
                                            <p:fltVal val="1"/>
                                          </p:val>
                                        </p:tav>
                                      </p:tavLst>
                                    </p:anim>
                                    <p:anim calcmode="lin" valueType="num">
                                      <p:cBhvr>
                                        <p:cTn id="62" dur="1000" fill="hold"/>
                                        <p:tgtEl>
                                          <p:spTgt spid="13"/>
                                        </p:tgtEl>
                                        <p:attrNameLst>
                                          <p:attrName>ppt_y</p:attrName>
                                        </p:attrNameLst>
                                      </p:cBhvr>
                                      <p:tavLst>
                                        <p:tav tm="0" fmla="#ppt_y+(sin(-2*pi*(1-$))*-#ppt_x+cos(-2*pi*(1-$))*(1-#ppt_y))*(1-$)">
                                          <p:val>
                                            <p:fltVal val="0"/>
                                          </p:val>
                                        </p:tav>
                                        <p:tav tm="100000">
                                          <p:val>
                                            <p:fltVal val="1"/>
                                          </p:val>
                                        </p:tav>
                                      </p:tavLst>
                                    </p:anim>
                                  </p:childTnLst>
                                </p:cTn>
                              </p:par>
                            </p:childTnLst>
                          </p:cTn>
                        </p:par>
                        <p:par>
                          <p:cTn id="63" fill="hold">
                            <p:stCondLst>
                              <p:cond delay="5000"/>
                            </p:stCondLst>
                            <p:childTnLst>
                              <p:par>
                                <p:cTn id="64" presetID="1" presetClass="entr" presetSubtype="0" fill="hold" nodeType="afterEffect">
                                  <p:stCondLst>
                                    <p:cond delay="0"/>
                                  </p:stCondLst>
                                  <p:childTnLst>
                                    <p:set>
                                      <p:cBhvr>
                                        <p:cTn id="65" dur="1" fill="hold">
                                          <p:stCondLst>
                                            <p:cond delay="499"/>
                                          </p:stCondLst>
                                        </p:cTn>
                                        <p:tgtEl>
                                          <p:spTgt spid="14"/>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499"/>
                                          </p:stCondLst>
                                        </p:cTn>
                                        <p:tgtEl>
                                          <p:spTgt spid="15"/>
                                        </p:tgtEl>
                                        <p:attrNameLst>
                                          <p:attrName>style.visibility</p:attrName>
                                        </p:attrNameLst>
                                      </p:cBhvr>
                                      <p:to>
                                        <p:strVal val="visible"/>
                                      </p:to>
                                    </p:set>
                                  </p:childTnLst>
                                </p:cTn>
                              </p:par>
                              <p:par>
                                <p:cTn id="68" presetID="15" presetClass="entr" presetSubtype="0" fill="hold" grpId="0" nodeType="withEffect">
                                  <p:stCondLst>
                                    <p:cond delay="0"/>
                                  </p:stCondLst>
                                  <p:childTnLst>
                                    <p:set>
                                      <p:cBhvr>
                                        <p:cTn id="69" dur="1" fill="hold">
                                          <p:stCondLst>
                                            <p:cond delay="0"/>
                                          </p:stCondLst>
                                        </p:cTn>
                                        <p:tgtEl>
                                          <p:spTgt spid="16"/>
                                        </p:tgtEl>
                                        <p:attrNameLst>
                                          <p:attrName>style.visibility</p:attrName>
                                        </p:attrNameLst>
                                      </p:cBhvr>
                                      <p:to>
                                        <p:strVal val="visible"/>
                                      </p:to>
                                    </p:set>
                                    <p:anim calcmode="lin" valueType="num">
                                      <p:cBhvr>
                                        <p:cTn id="70" dur="1000" fill="hold"/>
                                        <p:tgtEl>
                                          <p:spTgt spid="16"/>
                                        </p:tgtEl>
                                        <p:attrNameLst>
                                          <p:attrName>ppt_w</p:attrName>
                                        </p:attrNameLst>
                                      </p:cBhvr>
                                      <p:tavLst>
                                        <p:tav tm="0">
                                          <p:val>
                                            <p:fltVal val="0"/>
                                          </p:val>
                                        </p:tav>
                                        <p:tav tm="100000">
                                          <p:val>
                                            <p:strVal val="#ppt_w"/>
                                          </p:val>
                                        </p:tav>
                                      </p:tavLst>
                                    </p:anim>
                                    <p:anim calcmode="lin" valueType="num">
                                      <p:cBhvr>
                                        <p:cTn id="71" dur="1000" fill="hold"/>
                                        <p:tgtEl>
                                          <p:spTgt spid="16"/>
                                        </p:tgtEl>
                                        <p:attrNameLst>
                                          <p:attrName>ppt_h</p:attrName>
                                        </p:attrNameLst>
                                      </p:cBhvr>
                                      <p:tavLst>
                                        <p:tav tm="0">
                                          <p:val>
                                            <p:fltVal val="0"/>
                                          </p:val>
                                        </p:tav>
                                        <p:tav tm="100000">
                                          <p:val>
                                            <p:strVal val="#ppt_h"/>
                                          </p:val>
                                        </p:tav>
                                      </p:tavLst>
                                    </p:anim>
                                    <p:anim calcmode="lin" valueType="num">
                                      <p:cBhvr>
                                        <p:cTn id="72" dur="1000" fill="hold"/>
                                        <p:tgtEl>
                                          <p:spTgt spid="16"/>
                                        </p:tgtEl>
                                        <p:attrNameLst>
                                          <p:attrName>ppt_x</p:attrName>
                                        </p:attrNameLst>
                                      </p:cBhvr>
                                      <p:tavLst>
                                        <p:tav tm="0" fmla="#ppt_x+(cos(-2*pi*(1-$))*-#ppt_x-sin(-2*pi*(1-$))*(1-#ppt_y))*(1-$)">
                                          <p:val>
                                            <p:fltVal val="0"/>
                                          </p:val>
                                        </p:tav>
                                        <p:tav tm="100000">
                                          <p:val>
                                            <p:fltVal val="1"/>
                                          </p:val>
                                        </p:tav>
                                      </p:tavLst>
                                    </p:anim>
                                    <p:anim calcmode="lin" valueType="num">
                                      <p:cBhvr>
                                        <p:cTn id="73" dur="1000" fill="hold"/>
                                        <p:tgtEl>
                                          <p:spTgt spid="16"/>
                                        </p:tgtEl>
                                        <p:attrNameLst>
                                          <p:attrName>ppt_y</p:attrName>
                                        </p:attrNameLst>
                                      </p:cBhvr>
                                      <p:tavLst>
                                        <p:tav tm="0" fmla="#ppt_y+(sin(-2*pi*(1-$))*-#ppt_x+cos(-2*pi*(1-$))*(1-#ppt_y))*(1-$)">
                                          <p:val>
                                            <p:fltVal val="0"/>
                                          </p:val>
                                        </p:tav>
                                        <p:tav tm="100000">
                                          <p:val>
                                            <p:fltVal val="1"/>
                                          </p:val>
                                        </p:tav>
                                      </p:tavLst>
                                    </p:anim>
                                  </p:childTnLst>
                                </p:cTn>
                              </p:par>
                              <p:par>
                                <p:cTn id="74" presetID="15" presetClass="entr" presetSubtype="0" fill="hold" grpId="0" nodeType="withEffect">
                                  <p:stCondLst>
                                    <p:cond delay="0"/>
                                  </p:stCondLst>
                                  <p:childTnLst>
                                    <p:set>
                                      <p:cBhvr>
                                        <p:cTn id="75" dur="1" fill="hold">
                                          <p:stCondLst>
                                            <p:cond delay="0"/>
                                          </p:stCondLst>
                                        </p:cTn>
                                        <p:tgtEl>
                                          <p:spTgt spid="17"/>
                                        </p:tgtEl>
                                        <p:attrNameLst>
                                          <p:attrName>style.visibility</p:attrName>
                                        </p:attrNameLst>
                                      </p:cBhvr>
                                      <p:to>
                                        <p:strVal val="visible"/>
                                      </p:to>
                                    </p:set>
                                    <p:anim calcmode="lin" valueType="num">
                                      <p:cBhvr>
                                        <p:cTn id="76" dur="1000" fill="hold"/>
                                        <p:tgtEl>
                                          <p:spTgt spid="17"/>
                                        </p:tgtEl>
                                        <p:attrNameLst>
                                          <p:attrName>ppt_w</p:attrName>
                                        </p:attrNameLst>
                                      </p:cBhvr>
                                      <p:tavLst>
                                        <p:tav tm="0">
                                          <p:val>
                                            <p:fltVal val="0"/>
                                          </p:val>
                                        </p:tav>
                                        <p:tav tm="100000">
                                          <p:val>
                                            <p:strVal val="#ppt_w"/>
                                          </p:val>
                                        </p:tav>
                                      </p:tavLst>
                                    </p:anim>
                                    <p:anim calcmode="lin" valueType="num">
                                      <p:cBhvr>
                                        <p:cTn id="77" dur="1000" fill="hold"/>
                                        <p:tgtEl>
                                          <p:spTgt spid="17"/>
                                        </p:tgtEl>
                                        <p:attrNameLst>
                                          <p:attrName>ppt_h</p:attrName>
                                        </p:attrNameLst>
                                      </p:cBhvr>
                                      <p:tavLst>
                                        <p:tav tm="0">
                                          <p:val>
                                            <p:fltVal val="0"/>
                                          </p:val>
                                        </p:tav>
                                        <p:tav tm="100000">
                                          <p:val>
                                            <p:strVal val="#ppt_h"/>
                                          </p:val>
                                        </p:tav>
                                      </p:tavLst>
                                    </p:anim>
                                    <p:anim calcmode="lin" valueType="num">
                                      <p:cBhvr>
                                        <p:cTn id="78" dur="1000" fill="hold"/>
                                        <p:tgtEl>
                                          <p:spTgt spid="17"/>
                                        </p:tgtEl>
                                        <p:attrNameLst>
                                          <p:attrName>ppt_x</p:attrName>
                                        </p:attrNameLst>
                                      </p:cBhvr>
                                      <p:tavLst>
                                        <p:tav tm="0" fmla="#ppt_x+(cos(-2*pi*(1-$))*-#ppt_x-sin(-2*pi*(1-$))*(1-#ppt_y))*(1-$)">
                                          <p:val>
                                            <p:fltVal val="0"/>
                                          </p:val>
                                        </p:tav>
                                        <p:tav tm="100000">
                                          <p:val>
                                            <p:fltVal val="1"/>
                                          </p:val>
                                        </p:tav>
                                      </p:tavLst>
                                    </p:anim>
                                    <p:anim calcmode="lin" valueType="num">
                                      <p:cBhvr>
                                        <p:cTn id="79" dur="1000" fill="hold"/>
                                        <p:tgtEl>
                                          <p:spTgt spid="1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80" fill="hold">
                      <p:stCondLst>
                        <p:cond delay="indefinite"/>
                      </p:stCondLst>
                      <p:childTnLst>
                        <p:par>
                          <p:cTn id="81" fill="hold">
                            <p:stCondLst>
                              <p:cond delay="0"/>
                            </p:stCondLst>
                            <p:childTnLst>
                              <p:par>
                                <p:cTn id="82" presetID="15" presetClass="entr" presetSubtype="0" fill="hold" grpId="0" nodeType="clickEffect">
                                  <p:stCondLst>
                                    <p:cond delay="0"/>
                                  </p:stCondLst>
                                  <p:childTnLst>
                                    <p:set>
                                      <p:cBhvr>
                                        <p:cTn id="83" dur="1" fill="hold">
                                          <p:stCondLst>
                                            <p:cond delay="0"/>
                                          </p:stCondLst>
                                        </p:cTn>
                                        <p:tgtEl>
                                          <p:spTgt spid="19"/>
                                        </p:tgtEl>
                                        <p:attrNameLst>
                                          <p:attrName>style.visibility</p:attrName>
                                        </p:attrNameLst>
                                      </p:cBhvr>
                                      <p:to>
                                        <p:strVal val="visible"/>
                                      </p:to>
                                    </p:set>
                                    <p:anim calcmode="lin" valueType="num">
                                      <p:cBhvr>
                                        <p:cTn id="84" dur="1000" fill="hold"/>
                                        <p:tgtEl>
                                          <p:spTgt spid="19"/>
                                        </p:tgtEl>
                                        <p:attrNameLst>
                                          <p:attrName>ppt_w</p:attrName>
                                        </p:attrNameLst>
                                      </p:cBhvr>
                                      <p:tavLst>
                                        <p:tav tm="0">
                                          <p:val>
                                            <p:fltVal val="0"/>
                                          </p:val>
                                        </p:tav>
                                        <p:tav tm="100000">
                                          <p:val>
                                            <p:strVal val="#ppt_w"/>
                                          </p:val>
                                        </p:tav>
                                      </p:tavLst>
                                    </p:anim>
                                    <p:anim calcmode="lin" valueType="num">
                                      <p:cBhvr>
                                        <p:cTn id="85" dur="1000" fill="hold"/>
                                        <p:tgtEl>
                                          <p:spTgt spid="19"/>
                                        </p:tgtEl>
                                        <p:attrNameLst>
                                          <p:attrName>ppt_h</p:attrName>
                                        </p:attrNameLst>
                                      </p:cBhvr>
                                      <p:tavLst>
                                        <p:tav tm="0">
                                          <p:val>
                                            <p:fltVal val="0"/>
                                          </p:val>
                                        </p:tav>
                                        <p:tav tm="100000">
                                          <p:val>
                                            <p:strVal val="#ppt_h"/>
                                          </p:val>
                                        </p:tav>
                                      </p:tavLst>
                                    </p:anim>
                                    <p:anim calcmode="lin" valueType="num">
                                      <p:cBhvr>
                                        <p:cTn id="86" dur="1000" fill="hold"/>
                                        <p:tgtEl>
                                          <p:spTgt spid="19"/>
                                        </p:tgtEl>
                                        <p:attrNameLst>
                                          <p:attrName>ppt_x</p:attrName>
                                        </p:attrNameLst>
                                      </p:cBhvr>
                                      <p:tavLst>
                                        <p:tav tm="0" fmla="#ppt_x+(cos(-2*pi*(1-$))*-#ppt_x-sin(-2*pi*(1-$))*(1-#ppt_y))*(1-$)">
                                          <p:val>
                                            <p:fltVal val="0"/>
                                          </p:val>
                                        </p:tav>
                                        <p:tav tm="100000">
                                          <p:val>
                                            <p:fltVal val="1"/>
                                          </p:val>
                                        </p:tav>
                                      </p:tavLst>
                                    </p:anim>
                                    <p:anim calcmode="lin" valueType="num">
                                      <p:cBhvr>
                                        <p:cTn id="87" dur="1000" fill="hold"/>
                                        <p:tgtEl>
                                          <p:spTgt spid="19"/>
                                        </p:tgtEl>
                                        <p:attrNameLst>
                                          <p:attrName>ppt_y</p:attrName>
                                        </p:attrNameLst>
                                      </p:cBhvr>
                                      <p:tavLst>
                                        <p:tav tm="0" fmla="#ppt_y+(sin(-2*pi*(1-$))*-#ppt_x+cos(-2*pi*(1-$))*(1-#ppt_y))*(1-$)">
                                          <p:val>
                                            <p:fltVal val="0"/>
                                          </p:val>
                                        </p:tav>
                                        <p:tav tm="100000">
                                          <p:val>
                                            <p:fltVal val="1"/>
                                          </p:val>
                                        </p:tav>
                                      </p:tavLst>
                                    </p:anim>
                                  </p:childTnLst>
                                </p:cTn>
                              </p:par>
                              <p:par>
                                <p:cTn id="88" presetID="15" presetClass="entr" presetSubtype="0" fill="hold" grpId="0" nodeType="withEffect">
                                  <p:stCondLst>
                                    <p:cond delay="0"/>
                                  </p:stCondLst>
                                  <p:childTnLst>
                                    <p:set>
                                      <p:cBhvr>
                                        <p:cTn id="89" dur="1" fill="hold">
                                          <p:stCondLst>
                                            <p:cond delay="0"/>
                                          </p:stCondLst>
                                        </p:cTn>
                                        <p:tgtEl>
                                          <p:spTgt spid="18"/>
                                        </p:tgtEl>
                                        <p:attrNameLst>
                                          <p:attrName>style.visibility</p:attrName>
                                        </p:attrNameLst>
                                      </p:cBhvr>
                                      <p:to>
                                        <p:strVal val="visible"/>
                                      </p:to>
                                    </p:set>
                                    <p:anim calcmode="lin" valueType="num">
                                      <p:cBhvr>
                                        <p:cTn id="90" dur="1000" fill="hold"/>
                                        <p:tgtEl>
                                          <p:spTgt spid="18"/>
                                        </p:tgtEl>
                                        <p:attrNameLst>
                                          <p:attrName>ppt_w</p:attrName>
                                        </p:attrNameLst>
                                      </p:cBhvr>
                                      <p:tavLst>
                                        <p:tav tm="0">
                                          <p:val>
                                            <p:fltVal val="0"/>
                                          </p:val>
                                        </p:tav>
                                        <p:tav tm="100000">
                                          <p:val>
                                            <p:strVal val="#ppt_w"/>
                                          </p:val>
                                        </p:tav>
                                      </p:tavLst>
                                    </p:anim>
                                    <p:anim calcmode="lin" valueType="num">
                                      <p:cBhvr>
                                        <p:cTn id="91" dur="1000" fill="hold"/>
                                        <p:tgtEl>
                                          <p:spTgt spid="18"/>
                                        </p:tgtEl>
                                        <p:attrNameLst>
                                          <p:attrName>ppt_h</p:attrName>
                                        </p:attrNameLst>
                                      </p:cBhvr>
                                      <p:tavLst>
                                        <p:tav tm="0">
                                          <p:val>
                                            <p:fltVal val="0"/>
                                          </p:val>
                                        </p:tav>
                                        <p:tav tm="100000">
                                          <p:val>
                                            <p:strVal val="#ppt_h"/>
                                          </p:val>
                                        </p:tav>
                                      </p:tavLst>
                                    </p:anim>
                                    <p:anim calcmode="lin" valueType="num">
                                      <p:cBhvr>
                                        <p:cTn id="92" dur="1000" fill="hold"/>
                                        <p:tgtEl>
                                          <p:spTgt spid="18"/>
                                        </p:tgtEl>
                                        <p:attrNameLst>
                                          <p:attrName>ppt_x</p:attrName>
                                        </p:attrNameLst>
                                      </p:cBhvr>
                                      <p:tavLst>
                                        <p:tav tm="0" fmla="#ppt_x+(cos(-2*pi*(1-$))*-#ppt_x-sin(-2*pi*(1-$))*(1-#ppt_y))*(1-$)">
                                          <p:val>
                                            <p:fltVal val="0"/>
                                          </p:val>
                                        </p:tav>
                                        <p:tav tm="100000">
                                          <p:val>
                                            <p:fltVal val="1"/>
                                          </p:val>
                                        </p:tav>
                                      </p:tavLst>
                                    </p:anim>
                                    <p:anim calcmode="lin" valueType="num">
                                      <p:cBhvr>
                                        <p:cTn id="93" dur="1000" fill="hold"/>
                                        <p:tgtEl>
                                          <p:spTgt spid="18"/>
                                        </p:tgtEl>
                                        <p:attrNameLst>
                                          <p:attrName>ppt_y</p:attrName>
                                        </p:attrNameLst>
                                      </p:cBhvr>
                                      <p:tavLst>
                                        <p:tav tm="0" fmla="#ppt_y+(sin(-2*pi*(1-$))*-#ppt_x+cos(-2*pi*(1-$))*(1-#ppt_y))*(1-$)">
                                          <p:val>
                                            <p:fltVal val="0"/>
                                          </p:val>
                                        </p:tav>
                                        <p:tav tm="100000">
                                          <p:val>
                                            <p:fltVal val="1"/>
                                          </p:val>
                                        </p:tav>
                                      </p:tavLst>
                                    </p:anim>
                                  </p:childTnLst>
                                </p:cTn>
                              </p:par>
                              <p:par>
                                <p:cTn id="94" presetID="1" presetClass="entr" presetSubtype="0" fill="hold" nodeType="withEffect">
                                  <p:stCondLst>
                                    <p:cond delay="0"/>
                                  </p:stCondLst>
                                  <p:childTnLst>
                                    <p:set>
                                      <p:cBhvr>
                                        <p:cTn id="95" dur="1" fill="hold">
                                          <p:stCondLst>
                                            <p:cond delay="499"/>
                                          </p:stCondLst>
                                        </p:cTn>
                                        <p:tgtEl>
                                          <p:spTgt spid="21"/>
                                        </p:tgtEl>
                                        <p:attrNameLst>
                                          <p:attrName>style.visibility</p:attrName>
                                        </p:attrNameLst>
                                      </p:cBhvr>
                                      <p:to>
                                        <p:strVal val="visible"/>
                                      </p:to>
                                    </p:set>
                                  </p:childTnLst>
                                </p:cTn>
                              </p:par>
                              <p:par>
                                <p:cTn id="96" presetID="15" presetClass="entr" presetSubtype="0" fill="hold" grpId="0" nodeType="withEffect">
                                  <p:stCondLst>
                                    <p:cond delay="0"/>
                                  </p:stCondLst>
                                  <p:childTnLst>
                                    <p:set>
                                      <p:cBhvr>
                                        <p:cTn id="97" dur="1" fill="hold">
                                          <p:stCondLst>
                                            <p:cond delay="0"/>
                                          </p:stCondLst>
                                        </p:cTn>
                                        <p:tgtEl>
                                          <p:spTgt spid="22"/>
                                        </p:tgtEl>
                                        <p:attrNameLst>
                                          <p:attrName>style.visibility</p:attrName>
                                        </p:attrNameLst>
                                      </p:cBhvr>
                                      <p:to>
                                        <p:strVal val="visible"/>
                                      </p:to>
                                    </p:set>
                                    <p:anim calcmode="lin" valueType="num">
                                      <p:cBhvr>
                                        <p:cTn id="98" dur="1000" fill="hold"/>
                                        <p:tgtEl>
                                          <p:spTgt spid="22"/>
                                        </p:tgtEl>
                                        <p:attrNameLst>
                                          <p:attrName>ppt_w</p:attrName>
                                        </p:attrNameLst>
                                      </p:cBhvr>
                                      <p:tavLst>
                                        <p:tav tm="0">
                                          <p:val>
                                            <p:fltVal val="0"/>
                                          </p:val>
                                        </p:tav>
                                        <p:tav tm="100000">
                                          <p:val>
                                            <p:strVal val="#ppt_w"/>
                                          </p:val>
                                        </p:tav>
                                      </p:tavLst>
                                    </p:anim>
                                    <p:anim calcmode="lin" valueType="num">
                                      <p:cBhvr>
                                        <p:cTn id="99" dur="1000" fill="hold"/>
                                        <p:tgtEl>
                                          <p:spTgt spid="22"/>
                                        </p:tgtEl>
                                        <p:attrNameLst>
                                          <p:attrName>ppt_h</p:attrName>
                                        </p:attrNameLst>
                                      </p:cBhvr>
                                      <p:tavLst>
                                        <p:tav tm="0">
                                          <p:val>
                                            <p:fltVal val="0"/>
                                          </p:val>
                                        </p:tav>
                                        <p:tav tm="100000">
                                          <p:val>
                                            <p:strVal val="#ppt_h"/>
                                          </p:val>
                                        </p:tav>
                                      </p:tavLst>
                                    </p:anim>
                                    <p:anim calcmode="lin" valueType="num">
                                      <p:cBhvr>
                                        <p:cTn id="100" dur="1000" fill="hold"/>
                                        <p:tgtEl>
                                          <p:spTgt spid="22"/>
                                        </p:tgtEl>
                                        <p:attrNameLst>
                                          <p:attrName>ppt_x</p:attrName>
                                        </p:attrNameLst>
                                      </p:cBhvr>
                                      <p:tavLst>
                                        <p:tav tm="0" fmla="#ppt_x+(cos(-2*pi*(1-$))*-#ppt_x-sin(-2*pi*(1-$))*(1-#ppt_y))*(1-$)">
                                          <p:val>
                                            <p:fltVal val="0"/>
                                          </p:val>
                                        </p:tav>
                                        <p:tav tm="100000">
                                          <p:val>
                                            <p:fltVal val="1"/>
                                          </p:val>
                                        </p:tav>
                                      </p:tavLst>
                                    </p:anim>
                                    <p:anim calcmode="lin" valueType="num">
                                      <p:cBhvr>
                                        <p:cTn id="101" dur="1000" fill="hold"/>
                                        <p:tgtEl>
                                          <p:spTgt spid="22"/>
                                        </p:tgtEl>
                                        <p:attrNameLst>
                                          <p:attrName>ppt_y</p:attrName>
                                        </p:attrNameLst>
                                      </p:cBhvr>
                                      <p:tavLst>
                                        <p:tav tm="0" fmla="#ppt_y+(sin(-2*pi*(1-$))*-#ppt_x+cos(-2*pi*(1-$))*(1-#ppt_y))*(1-$)">
                                          <p:val>
                                            <p:fltVal val="0"/>
                                          </p:val>
                                        </p:tav>
                                        <p:tav tm="100000">
                                          <p:val>
                                            <p:fltVal val="1"/>
                                          </p:val>
                                        </p:tav>
                                      </p:tavLst>
                                    </p:anim>
                                  </p:childTnLst>
                                </p:cTn>
                              </p:par>
                              <p:par>
                                <p:cTn id="102" presetID="15" presetClass="entr" presetSubtype="0" fill="hold" grpId="0" nodeType="withEffect">
                                  <p:stCondLst>
                                    <p:cond delay="0"/>
                                  </p:stCondLst>
                                  <p:childTnLst>
                                    <p:set>
                                      <p:cBhvr>
                                        <p:cTn id="103" dur="1" fill="hold">
                                          <p:stCondLst>
                                            <p:cond delay="0"/>
                                          </p:stCondLst>
                                        </p:cTn>
                                        <p:tgtEl>
                                          <p:spTgt spid="23"/>
                                        </p:tgtEl>
                                        <p:attrNameLst>
                                          <p:attrName>style.visibility</p:attrName>
                                        </p:attrNameLst>
                                      </p:cBhvr>
                                      <p:to>
                                        <p:strVal val="visible"/>
                                      </p:to>
                                    </p:set>
                                    <p:anim calcmode="lin" valueType="num">
                                      <p:cBhvr>
                                        <p:cTn id="104" dur="1000" fill="hold"/>
                                        <p:tgtEl>
                                          <p:spTgt spid="23"/>
                                        </p:tgtEl>
                                        <p:attrNameLst>
                                          <p:attrName>ppt_w</p:attrName>
                                        </p:attrNameLst>
                                      </p:cBhvr>
                                      <p:tavLst>
                                        <p:tav tm="0">
                                          <p:val>
                                            <p:fltVal val="0"/>
                                          </p:val>
                                        </p:tav>
                                        <p:tav tm="100000">
                                          <p:val>
                                            <p:strVal val="#ppt_w"/>
                                          </p:val>
                                        </p:tav>
                                      </p:tavLst>
                                    </p:anim>
                                    <p:anim calcmode="lin" valueType="num">
                                      <p:cBhvr>
                                        <p:cTn id="105" dur="1000" fill="hold"/>
                                        <p:tgtEl>
                                          <p:spTgt spid="23"/>
                                        </p:tgtEl>
                                        <p:attrNameLst>
                                          <p:attrName>ppt_h</p:attrName>
                                        </p:attrNameLst>
                                      </p:cBhvr>
                                      <p:tavLst>
                                        <p:tav tm="0">
                                          <p:val>
                                            <p:fltVal val="0"/>
                                          </p:val>
                                        </p:tav>
                                        <p:tav tm="100000">
                                          <p:val>
                                            <p:strVal val="#ppt_h"/>
                                          </p:val>
                                        </p:tav>
                                      </p:tavLst>
                                    </p:anim>
                                    <p:anim calcmode="lin" valueType="num">
                                      <p:cBhvr>
                                        <p:cTn id="106" dur="1000" fill="hold"/>
                                        <p:tgtEl>
                                          <p:spTgt spid="23"/>
                                        </p:tgtEl>
                                        <p:attrNameLst>
                                          <p:attrName>ppt_x</p:attrName>
                                        </p:attrNameLst>
                                      </p:cBhvr>
                                      <p:tavLst>
                                        <p:tav tm="0" fmla="#ppt_x+(cos(-2*pi*(1-$))*-#ppt_x-sin(-2*pi*(1-$))*(1-#ppt_y))*(1-$)">
                                          <p:val>
                                            <p:fltVal val="0"/>
                                          </p:val>
                                        </p:tav>
                                        <p:tav tm="100000">
                                          <p:val>
                                            <p:fltVal val="1"/>
                                          </p:val>
                                        </p:tav>
                                      </p:tavLst>
                                    </p:anim>
                                    <p:anim calcmode="lin" valueType="num">
                                      <p:cBhvr>
                                        <p:cTn id="107" dur="1000" fill="hold"/>
                                        <p:tgtEl>
                                          <p:spTgt spid="23"/>
                                        </p:tgtEl>
                                        <p:attrNameLst>
                                          <p:attrName>ppt_y</p:attrName>
                                        </p:attrNameLst>
                                      </p:cBhvr>
                                      <p:tavLst>
                                        <p:tav tm="0" fmla="#ppt_y+(sin(-2*pi*(1-$))*-#ppt_x+cos(-2*pi*(1-$))*(1-#ppt_y))*(1-$)">
                                          <p:val>
                                            <p:fltVal val="0"/>
                                          </p:val>
                                        </p:tav>
                                        <p:tav tm="100000">
                                          <p:val>
                                            <p:fltVal val="1"/>
                                          </p:val>
                                        </p:tav>
                                      </p:tavLst>
                                    </p:anim>
                                  </p:childTnLst>
                                </p:cTn>
                              </p:par>
                              <p:par>
                                <p:cTn id="108" presetID="15" presetClass="entr" presetSubtype="0" fill="hold" grpId="0" nodeType="withEffect">
                                  <p:stCondLst>
                                    <p:cond delay="0"/>
                                  </p:stCondLst>
                                  <p:childTnLst>
                                    <p:set>
                                      <p:cBhvr>
                                        <p:cTn id="109" dur="1" fill="hold">
                                          <p:stCondLst>
                                            <p:cond delay="0"/>
                                          </p:stCondLst>
                                        </p:cTn>
                                        <p:tgtEl>
                                          <p:spTgt spid="24"/>
                                        </p:tgtEl>
                                        <p:attrNameLst>
                                          <p:attrName>style.visibility</p:attrName>
                                        </p:attrNameLst>
                                      </p:cBhvr>
                                      <p:to>
                                        <p:strVal val="visible"/>
                                      </p:to>
                                    </p:set>
                                    <p:anim calcmode="lin" valueType="num">
                                      <p:cBhvr>
                                        <p:cTn id="110" dur="1000" fill="hold"/>
                                        <p:tgtEl>
                                          <p:spTgt spid="24"/>
                                        </p:tgtEl>
                                        <p:attrNameLst>
                                          <p:attrName>ppt_w</p:attrName>
                                        </p:attrNameLst>
                                      </p:cBhvr>
                                      <p:tavLst>
                                        <p:tav tm="0">
                                          <p:val>
                                            <p:fltVal val="0"/>
                                          </p:val>
                                        </p:tav>
                                        <p:tav tm="100000">
                                          <p:val>
                                            <p:strVal val="#ppt_w"/>
                                          </p:val>
                                        </p:tav>
                                      </p:tavLst>
                                    </p:anim>
                                    <p:anim calcmode="lin" valueType="num">
                                      <p:cBhvr>
                                        <p:cTn id="111" dur="1000" fill="hold"/>
                                        <p:tgtEl>
                                          <p:spTgt spid="24"/>
                                        </p:tgtEl>
                                        <p:attrNameLst>
                                          <p:attrName>ppt_h</p:attrName>
                                        </p:attrNameLst>
                                      </p:cBhvr>
                                      <p:tavLst>
                                        <p:tav tm="0">
                                          <p:val>
                                            <p:fltVal val="0"/>
                                          </p:val>
                                        </p:tav>
                                        <p:tav tm="100000">
                                          <p:val>
                                            <p:strVal val="#ppt_h"/>
                                          </p:val>
                                        </p:tav>
                                      </p:tavLst>
                                    </p:anim>
                                    <p:anim calcmode="lin" valueType="num">
                                      <p:cBhvr>
                                        <p:cTn id="112" dur="1000" fill="hold"/>
                                        <p:tgtEl>
                                          <p:spTgt spid="24"/>
                                        </p:tgtEl>
                                        <p:attrNameLst>
                                          <p:attrName>ppt_x</p:attrName>
                                        </p:attrNameLst>
                                      </p:cBhvr>
                                      <p:tavLst>
                                        <p:tav tm="0" fmla="#ppt_x+(cos(-2*pi*(1-$))*-#ppt_x-sin(-2*pi*(1-$))*(1-#ppt_y))*(1-$)">
                                          <p:val>
                                            <p:fltVal val="0"/>
                                          </p:val>
                                        </p:tav>
                                        <p:tav tm="100000">
                                          <p:val>
                                            <p:fltVal val="1"/>
                                          </p:val>
                                        </p:tav>
                                      </p:tavLst>
                                    </p:anim>
                                    <p:anim calcmode="lin" valueType="num">
                                      <p:cBhvr>
                                        <p:cTn id="113" dur="1000" fill="hold"/>
                                        <p:tgtEl>
                                          <p:spTgt spid="24"/>
                                        </p:tgtEl>
                                        <p:attrNameLst>
                                          <p:attrName>ppt_y</p:attrName>
                                        </p:attrNameLst>
                                      </p:cBhvr>
                                      <p:tavLst>
                                        <p:tav tm="0" fmla="#ppt_y+(sin(-2*pi*(1-$))*-#ppt_x+cos(-2*pi*(1-$))*(1-#ppt_y))*(1-$)">
                                          <p:val>
                                            <p:fltVal val="0"/>
                                          </p:val>
                                        </p:tav>
                                        <p:tav tm="100000">
                                          <p:val>
                                            <p:fltVal val="1"/>
                                          </p:val>
                                        </p:tav>
                                      </p:tavLst>
                                    </p:anim>
                                  </p:childTnLst>
                                </p:cTn>
                              </p:par>
                              <p:par>
                                <p:cTn id="114" presetID="15" presetClass="entr" presetSubtype="0" fill="hold" grpId="0" nodeType="withEffect">
                                  <p:stCondLst>
                                    <p:cond delay="0"/>
                                  </p:stCondLst>
                                  <p:childTnLst>
                                    <p:set>
                                      <p:cBhvr>
                                        <p:cTn id="115" dur="1" fill="hold">
                                          <p:stCondLst>
                                            <p:cond delay="0"/>
                                          </p:stCondLst>
                                        </p:cTn>
                                        <p:tgtEl>
                                          <p:spTgt spid="25"/>
                                        </p:tgtEl>
                                        <p:attrNameLst>
                                          <p:attrName>style.visibility</p:attrName>
                                        </p:attrNameLst>
                                      </p:cBhvr>
                                      <p:to>
                                        <p:strVal val="visible"/>
                                      </p:to>
                                    </p:set>
                                    <p:anim calcmode="lin" valueType="num">
                                      <p:cBhvr>
                                        <p:cTn id="116" dur="1000" fill="hold"/>
                                        <p:tgtEl>
                                          <p:spTgt spid="25"/>
                                        </p:tgtEl>
                                        <p:attrNameLst>
                                          <p:attrName>ppt_w</p:attrName>
                                        </p:attrNameLst>
                                      </p:cBhvr>
                                      <p:tavLst>
                                        <p:tav tm="0">
                                          <p:val>
                                            <p:fltVal val="0"/>
                                          </p:val>
                                        </p:tav>
                                        <p:tav tm="100000">
                                          <p:val>
                                            <p:strVal val="#ppt_w"/>
                                          </p:val>
                                        </p:tav>
                                      </p:tavLst>
                                    </p:anim>
                                    <p:anim calcmode="lin" valueType="num">
                                      <p:cBhvr>
                                        <p:cTn id="117" dur="1000" fill="hold"/>
                                        <p:tgtEl>
                                          <p:spTgt spid="25"/>
                                        </p:tgtEl>
                                        <p:attrNameLst>
                                          <p:attrName>ppt_h</p:attrName>
                                        </p:attrNameLst>
                                      </p:cBhvr>
                                      <p:tavLst>
                                        <p:tav tm="0">
                                          <p:val>
                                            <p:fltVal val="0"/>
                                          </p:val>
                                        </p:tav>
                                        <p:tav tm="100000">
                                          <p:val>
                                            <p:strVal val="#ppt_h"/>
                                          </p:val>
                                        </p:tav>
                                      </p:tavLst>
                                    </p:anim>
                                    <p:anim calcmode="lin" valueType="num">
                                      <p:cBhvr>
                                        <p:cTn id="118" dur="1000" fill="hold"/>
                                        <p:tgtEl>
                                          <p:spTgt spid="25"/>
                                        </p:tgtEl>
                                        <p:attrNameLst>
                                          <p:attrName>ppt_x</p:attrName>
                                        </p:attrNameLst>
                                      </p:cBhvr>
                                      <p:tavLst>
                                        <p:tav tm="0" fmla="#ppt_x+(cos(-2*pi*(1-$))*-#ppt_x-sin(-2*pi*(1-$))*(1-#ppt_y))*(1-$)">
                                          <p:val>
                                            <p:fltVal val="0"/>
                                          </p:val>
                                        </p:tav>
                                        <p:tav tm="100000">
                                          <p:val>
                                            <p:fltVal val="1"/>
                                          </p:val>
                                        </p:tav>
                                      </p:tavLst>
                                    </p:anim>
                                    <p:anim calcmode="lin" valueType="num">
                                      <p:cBhvr>
                                        <p:cTn id="119" dur="1000" fill="hold"/>
                                        <p:tgtEl>
                                          <p:spTgt spid="25"/>
                                        </p:tgtEl>
                                        <p:attrNameLst>
                                          <p:attrName>ppt_y</p:attrName>
                                        </p:attrNameLst>
                                      </p:cBhvr>
                                      <p:tavLst>
                                        <p:tav tm="0" fmla="#ppt_y+(sin(-2*pi*(1-$))*-#ppt_x+cos(-2*pi*(1-$))*(1-#ppt_y))*(1-$)">
                                          <p:val>
                                            <p:fltVal val="0"/>
                                          </p:val>
                                        </p:tav>
                                        <p:tav tm="100000">
                                          <p:val>
                                            <p:fltVal val="1"/>
                                          </p:val>
                                        </p:tav>
                                      </p:tavLst>
                                    </p:anim>
                                  </p:childTnLst>
                                </p:cTn>
                              </p:par>
                              <p:par>
                                <p:cTn id="120" presetID="15" presetClass="entr" presetSubtype="0" fill="hold" grpId="0" nodeType="withEffect">
                                  <p:stCondLst>
                                    <p:cond delay="0"/>
                                  </p:stCondLst>
                                  <p:childTnLst>
                                    <p:set>
                                      <p:cBhvr>
                                        <p:cTn id="121" dur="1" fill="hold">
                                          <p:stCondLst>
                                            <p:cond delay="0"/>
                                          </p:stCondLst>
                                        </p:cTn>
                                        <p:tgtEl>
                                          <p:spTgt spid="26"/>
                                        </p:tgtEl>
                                        <p:attrNameLst>
                                          <p:attrName>style.visibility</p:attrName>
                                        </p:attrNameLst>
                                      </p:cBhvr>
                                      <p:to>
                                        <p:strVal val="visible"/>
                                      </p:to>
                                    </p:set>
                                    <p:anim calcmode="lin" valueType="num">
                                      <p:cBhvr>
                                        <p:cTn id="122" dur="1000" fill="hold"/>
                                        <p:tgtEl>
                                          <p:spTgt spid="26"/>
                                        </p:tgtEl>
                                        <p:attrNameLst>
                                          <p:attrName>ppt_w</p:attrName>
                                        </p:attrNameLst>
                                      </p:cBhvr>
                                      <p:tavLst>
                                        <p:tav tm="0">
                                          <p:val>
                                            <p:fltVal val="0"/>
                                          </p:val>
                                        </p:tav>
                                        <p:tav tm="100000">
                                          <p:val>
                                            <p:strVal val="#ppt_w"/>
                                          </p:val>
                                        </p:tav>
                                      </p:tavLst>
                                    </p:anim>
                                    <p:anim calcmode="lin" valueType="num">
                                      <p:cBhvr>
                                        <p:cTn id="123" dur="1000" fill="hold"/>
                                        <p:tgtEl>
                                          <p:spTgt spid="26"/>
                                        </p:tgtEl>
                                        <p:attrNameLst>
                                          <p:attrName>ppt_h</p:attrName>
                                        </p:attrNameLst>
                                      </p:cBhvr>
                                      <p:tavLst>
                                        <p:tav tm="0">
                                          <p:val>
                                            <p:fltVal val="0"/>
                                          </p:val>
                                        </p:tav>
                                        <p:tav tm="100000">
                                          <p:val>
                                            <p:strVal val="#ppt_h"/>
                                          </p:val>
                                        </p:tav>
                                      </p:tavLst>
                                    </p:anim>
                                    <p:anim calcmode="lin" valueType="num">
                                      <p:cBhvr>
                                        <p:cTn id="124" dur="1000" fill="hold"/>
                                        <p:tgtEl>
                                          <p:spTgt spid="26"/>
                                        </p:tgtEl>
                                        <p:attrNameLst>
                                          <p:attrName>ppt_x</p:attrName>
                                        </p:attrNameLst>
                                      </p:cBhvr>
                                      <p:tavLst>
                                        <p:tav tm="0" fmla="#ppt_x+(cos(-2*pi*(1-$))*-#ppt_x-sin(-2*pi*(1-$))*(1-#ppt_y))*(1-$)">
                                          <p:val>
                                            <p:fltVal val="0"/>
                                          </p:val>
                                        </p:tav>
                                        <p:tav tm="100000">
                                          <p:val>
                                            <p:fltVal val="1"/>
                                          </p:val>
                                        </p:tav>
                                      </p:tavLst>
                                    </p:anim>
                                    <p:anim calcmode="lin" valueType="num">
                                      <p:cBhvr>
                                        <p:cTn id="125" dur="1000" fill="hold"/>
                                        <p:tgtEl>
                                          <p:spTgt spid="26"/>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autoUpdateAnimBg="0"/>
      <p:bldP spid="13" grpId="0" autoUpdateAnimBg="0"/>
      <p:bldP spid="16" grpId="0" autoUpdateAnimBg="0"/>
      <p:bldP spid="17" grpId="0" autoUpdateAnimBg="0"/>
      <p:bldP spid="18" grpId="0" autoUpdateAnimBg="0"/>
      <p:bldP spid="19" grpId="0" autoUpdateAnimBg="0"/>
      <p:bldP spid="22" grpId="0" autoUpdateAnimBg="0"/>
      <p:bldP spid="23" grpId="0" autoUpdateAnimBg="0"/>
      <p:bldP spid="24" grpId="0" autoUpdateAnimBg="0"/>
      <p:bldP spid="25" grpId="0" autoUpdateAnimBg="0"/>
      <p:bldP spid="26" grpId="0" autoUpdateAnimBg="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Socket Programming </a:t>
            </a:r>
            <a:r>
              <a:rPr lang="en-US" sz="3200" dirty="0" smtClean="0">
                <a:latin typeface="+mn-lt"/>
              </a:rPr>
              <a:t>– Client Server Model</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104</a:t>
            </a:fld>
            <a:endParaRPr lang="en-IN"/>
          </a:p>
        </p:txBody>
      </p:sp>
      <p:sp>
        <p:nvSpPr>
          <p:cNvPr id="19" name="Line 6"/>
          <p:cNvSpPr>
            <a:spLocks noChangeShapeType="1"/>
          </p:cNvSpPr>
          <p:nvPr/>
        </p:nvSpPr>
        <p:spPr bwMode="auto">
          <a:xfrm>
            <a:off x="1584438" y="4038600"/>
            <a:ext cx="31242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b="1"/>
          </a:p>
        </p:txBody>
      </p:sp>
      <p:sp>
        <p:nvSpPr>
          <p:cNvPr id="20" name="Text Box 7"/>
          <p:cNvSpPr txBox="1">
            <a:spLocks noChangeArrowheads="1"/>
          </p:cNvSpPr>
          <p:nvPr/>
        </p:nvSpPr>
        <p:spPr bwMode="auto">
          <a:xfrm>
            <a:off x="2117838" y="3429000"/>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a:solidFill>
                  <a:srgbClr val="800000"/>
                </a:solidFill>
                <a:latin typeface="+mn-lt"/>
              </a:rPr>
              <a:t>Socket Program</a:t>
            </a:r>
          </a:p>
        </p:txBody>
      </p:sp>
      <p:sp>
        <p:nvSpPr>
          <p:cNvPr id="21" name="Line 9"/>
          <p:cNvSpPr>
            <a:spLocks noChangeShapeType="1"/>
          </p:cNvSpPr>
          <p:nvPr/>
        </p:nvSpPr>
        <p:spPr bwMode="auto">
          <a:xfrm flipH="1">
            <a:off x="1508238" y="2514600"/>
            <a:ext cx="3048000" cy="12192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b="1"/>
          </a:p>
        </p:txBody>
      </p:sp>
      <p:sp>
        <p:nvSpPr>
          <p:cNvPr id="22" name="Line 10"/>
          <p:cNvSpPr>
            <a:spLocks noChangeShapeType="1"/>
          </p:cNvSpPr>
          <p:nvPr/>
        </p:nvSpPr>
        <p:spPr bwMode="auto">
          <a:xfrm flipH="1" flipV="1">
            <a:off x="1584438" y="4267200"/>
            <a:ext cx="3048000" cy="11430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b="1"/>
          </a:p>
        </p:txBody>
      </p:sp>
      <p:sp>
        <p:nvSpPr>
          <p:cNvPr id="23" name="Text Box 11"/>
          <p:cNvSpPr txBox="1">
            <a:spLocks noChangeArrowheads="1"/>
          </p:cNvSpPr>
          <p:nvPr/>
        </p:nvSpPr>
        <p:spPr bwMode="auto">
          <a:xfrm>
            <a:off x="250938" y="4787352"/>
            <a:ext cx="13716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800" b="1" dirty="0">
                <a:latin typeface="+mn-lt"/>
              </a:rPr>
              <a:t>Server</a:t>
            </a:r>
            <a:endParaRPr lang="en-US" altLang="en-US" sz="2000" b="1" dirty="0">
              <a:latin typeface="+mn-lt"/>
            </a:endParaRPr>
          </a:p>
        </p:txBody>
      </p:sp>
      <p:sp>
        <p:nvSpPr>
          <p:cNvPr id="24" name="Text Box 12"/>
          <p:cNvSpPr txBox="1">
            <a:spLocks noChangeArrowheads="1"/>
          </p:cNvSpPr>
          <p:nvPr/>
        </p:nvSpPr>
        <p:spPr bwMode="auto">
          <a:xfrm>
            <a:off x="4908663" y="1585669"/>
            <a:ext cx="1196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dirty="0">
                <a:solidFill>
                  <a:srgbClr val="000066"/>
                </a:solidFill>
                <a:latin typeface="+mn-lt"/>
              </a:rPr>
              <a:t>Client </a:t>
            </a:r>
            <a:r>
              <a:rPr lang="en-US" altLang="en-US" sz="2000" b="1" i="1" dirty="0">
                <a:solidFill>
                  <a:srgbClr val="FF0000"/>
                </a:solidFill>
                <a:latin typeface="+mn-lt"/>
              </a:rPr>
              <a:t>x</a:t>
            </a:r>
          </a:p>
        </p:txBody>
      </p:sp>
      <p:sp>
        <p:nvSpPr>
          <p:cNvPr id="25" name="Text Box 13"/>
          <p:cNvSpPr txBox="1">
            <a:spLocks noChangeArrowheads="1"/>
          </p:cNvSpPr>
          <p:nvPr/>
        </p:nvSpPr>
        <p:spPr bwMode="auto">
          <a:xfrm>
            <a:off x="6370317" y="3840162"/>
            <a:ext cx="1196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dirty="0">
                <a:solidFill>
                  <a:srgbClr val="000066"/>
                </a:solidFill>
                <a:latin typeface="+mn-lt"/>
              </a:rPr>
              <a:t>Client </a:t>
            </a:r>
            <a:r>
              <a:rPr lang="en-US" altLang="en-US" sz="2000" b="1" dirty="0">
                <a:solidFill>
                  <a:srgbClr val="FF0000"/>
                </a:solidFill>
                <a:latin typeface="+mn-lt"/>
              </a:rPr>
              <a:t>1</a:t>
            </a:r>
          </a:p>
        </p:txBody>
      </p:sp>
      <p:sp>
        <p:nvSpPr>
          <p:cNvPr id="26" name="Text Box 14"/>
          <p:cNvSpPr txBox="1">
            <a:spLocks noChangeArrowheads="1"/>
          </p:cNvSpPr>
          <p:nvPr/>
        </p:nvSpPr>
        <p:spPr bwMode="auto">
          <a:xfrm>
            <a:off x="5101432" y="6204191"/>
            <a:ext cx="1196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dirty="0">
                <a:solidFill>
                  <a:srgbClr val="000066"/>
                </a:solidFill>
                <a:latin typeface="+mn-lt"/>
              </a:rPr>
              <a:t>Client </a:t>
            </a:r>
            <a:r>
              <a:rPr lang="en-US" altLang="en-US" sz="2000" b="1" i="1" dirty="0">
                <a:solidFill>
                  <a:srgbClr val="FF0000"/>
                </a:solidFill>
                <a:latin typeface="+mn-lt"/>
              </a:rPr>
              <a:t>y</a:t>
            </a:r>
          </a:p>
        </p:txBody>
      </p:sp>
      <p:sp>
        <p:nvSpPr>
          <p:cNvPr id="27" name="Text Box 15"/>
          <p:cNvSpPr txBox="1">
            <a:spLocks noChangeArrowheads="1"/>
          </p:cNvSpPr>
          <p:nvPr/>
        </p:nvSpPr>
        <p:spPr bwMode="auto">
          <a:xfrm>
            <a:off x="731940" y="2628901"/>
            <a:ext cx="260509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b="1" dirty="0">
                <a:latin typeface="+mn-lt"/>
              </a:rPr>
              <a:t>Concurrent Server</a:t>
            </a:r>
          </a:p>
        </p:txBody>
      </p:sp>
      <p:pic>
        <p:nvPicPr>
          <p:cNvPr id="28" name="Picture 2" descr="http://images.clipartpanda.com/computer-clipart-desktop-computer-clipart-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740" y="3596970"/>
            <a:ext cx="1633996" cy="134046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Laptop, Computer, Notebook, Pc, Portable, Blac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6238" y="1890469"/>
            <a:ext cx="1716496" cy="123373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Laptop, Computer, Notebook, Pc, Portable, Blac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4790" y="3469715"/>
            <a:ext cx="1716496" cy="123373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Laptop, Computer, Notebook, Pc, Portable, Blac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68542" y="5048962"/>
            <a:ext cx="1716496" cy="1233731"/>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
          <p:cNvSpPr txBox="1">
            <a:spLocks noChangeArrowheads="1"/>
          </p:cNvSpPr>
          <p:nvPr/>
        </p:nvSpPr>
        <p:spPr>
          <a:xfrm>
            <a:off x="7333577" y="2628901"/>
            <a:ext cx="4591330" cy="3492184"/>
          </a:xfrm>
          <a:prstGeom prst="rect">
            <a:avLst/>
          </a:prstGeom>
          <a:solidFill>
            <a:srgbClr val="CCFFFF"/>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b="1" dirty="0"/>
              <a:t>A socket is a communication endpoint and represents abstract object that a process may use to send or receive messages.</a:t>
            </a:r>
          </a:p>
          <a:p>
            <a:pPr algn="just"/>
            <a:endParaRPr lang="en-US" altLang="en-US" sz="2400" b="1" dirty="0"/>
          </a:p>
          <a:p>
            <a:pPr algn="just"/>
            <a:r>
              <a:rPr lang="en-US" altLang="en-US" sz="2400" b="1" dirty="0" smtClean="0"/>
              <a:t>The </a:t>
            </a:r>
            <a:r>
              <a:rPr lang="en-US" altLang="en-US" sz="2400" b="1" dirty="0"/>
              <a:t>two most prevalent communication APIs for Unix Systems are Berkeley Sockets and System V Transport Layer Interface(TLI)</a:t>
            </a:r>
          </a:p>
        </p:txBody>
      </p:sp>
    </p:spTree>
    <p:extLst>
      <p:ext uri="{BB962C8B-B14F-4D97-AF65-F5344CB8AC3E}">
        <p14:creationId xmlns:p14="http://schemas.microsoft.com/office/powerpoint/2010/main" val="3945953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p:cTn id="14" dur="500" fill="hold"/>
                                        <p:tgtEl>
                                          <p:spTgt spid="25"/>
                                        </p:tgtEl>
                                        <p:attrNameLst>
                                          <p:attrName>ppt_w</p:attrName>
                                        </p:attrNameLst>
                                      </p:cBhvr>
                                      <p:tavLst>
                                        <p:tav tm="0">
                                          <p:val>
                                            <p:fltVal val="0"/>
                                          </p:val>
                                        </p:tav>
                                        <p:tav tm="100000">
                                          <p:val>
                                            <p:strVal val="#ppt_w"/>
                                          </p:val>
                                        </p:tav>
                                      </p:tavLst>
                                    </p:anim>
                                    <p:anim calcmode="lin" valueType="num">
                                      <p:cBhvr>
                                        <p:cTn id="15" dur="500" fill="hold"/>
                                        <p:tgtEl>
                                          <p:spTgt spid="25"/>
                                        </p:tgtEl>
                                        <p:attrNameLst>
                                          <p:attrName>ppt_h</p:attrName>
                                        </p:attrNameLst>
                                      </p:cBhvr>
                                      <p:tavLst>
                                        <p:tav tm="0">
                                          <p:val>
                                            <p:fltVal val="0"/>
                                          </p:val>
                                        </p:tav>
                                        <p:tav tm="100000">
                                          <p:val>
                                            <p:strVal val="#ppt_h"/>
                                          </p:val>
                                        </p:tav>
                                      </p:tavLst>
                                    </p:anim>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ppt_w</p:attrName>
                                        </p:attrNameLst>
                                      </p:cBhvr>
                                      <p:tavLst>
                                        <p:tav tm="0">
                                          <p:val>
                                            <p:fltVal val="0"/>
                                          </p:val>
                                        </p:tav>
                                        <p:tav tm="100000">
                                          <p:val>
                                            <p:strVal val="#ppt_w"/>
                                          </p:val>
                                        </p:tav>
                                      </p:tavLst>
                                    </p:anim>
                                    <p:anim calcmode="lin" valueType="num">
                                      <p:cBhvr>
                                        <p:cTn id="22" dur="500" fill="hold"/>
                                        <p:tgtEl>
                                          <p:spTgt spid="20"/>
                                        </p:tgtEl>
                                        <p:attrNameLst>
                                          <p:attrName>ppt_h</p:attrName>
                                        </p:attrNameLst>
                                      </p:cBhvr>
                                      <p:tavLst>
                                        <p:tav tm="0">
                                          <p:val>
                                            <p:fltVal val="0"/>
                                          </p:val>
                                        </p:tav>
                                        <p:tav tm="100000">
                                          <p:val>
                                            <p:strVal val="#ppt_h"/>
                                          </p:val>
                                        </p:tav>
                                      </p:tavLst>
                                    </p:anim>
                                    <p:animEffect transition="in" filter="fade">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p:cTn id="28" dur="500" fill="hold"/>
                                        <p:tgtEl>
                                          <p:spTgt spid="19"/>
                                        </p:tgtEl>
                                        <p:attrNameLst>
                                          <p:attrName>ppt_w</p:attrName>
                                        </p:attrNameLst>
                                      </p:cBhvr>
                                      <p:tavLst>
                                        <p:tav tm="0">
                                          <p:val>
                                            <p:fltVal val="0"/>
                                          </p:val>
                                        </p:tav>
                                        <p:tav tm="100000">
                                          <p:val>
                                            <p:strVal val="#ppt_w"/>
                                          </p:val>
                                        </p:tav>
                                      </p:tavLst>
                                    </p:anim>
                                    <p:anim calcmode="lin" valueType="num">
                                      <p:cBhvr>
                                        <p:cTn id="29" dur="500" fill="hold"/>
                                        <p:tgtEl>
                                          <p:spTgt spid="19"/>
                                        </p:tgtEl>
                                        <p:attrNameLst>
                                          <p:attrName>ppt_h</p:attrName>
                                        </p:attrNameLst>
                                      </p:cBhvr>
                                      <p:tavLst>
                                        <p:tav tm="0">
                                          <p:val>
                                            <p:fltVal val="0"/>
                                          </p:val>
                                        </p:tav>
                                        <p:tav tm="100000">
                                          <p:val>
                                            <p:strVal val="#ppt_h"/>
                                          </p:val>
                                        </p:tav>
                                      </p:tavLst>
                                    </p:anim>
                                    <p:animEffect transition="in" filter="fade">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p:cTn id="35" dur="500" fill="hold"/>
                                        <p:tgtEl>
                                          <p:spTgt spid="24"/>
                                        </p:tgtEl>
                                        <p:attrNameLst>
                                          <p:attrName>ppt_w</p:attrName>
                                        </p:attrNameLst>
                                      </p:cBhvr>
                                      <p:tavLst>
                                        <p:tav tm="0">
                                          <p:val>
                                            <p:fltVal val="0"/>
                                          </p:val>
                                        </p:tav>
                                        <p:tav tm="100000">
                                          <p:val>
                                            <p:strVal val="#ppt_w"/>
                                          </p:val>
                                        </p:tav>
                                      </p:tavLst>
                                    </p:anim>
                                    <p:anim calcmode="lin" valueType="num">
                                      <p:cBhvr>
                                        <p:cTn id="36" dur="500" fill="hold"/>
                                        <p:tgtEl>
                                          <p:spTgt spid="24"/>
                                        </p:tgtEl>
                                        <p:attrNameLst>
                                          <p:attrName>ppt_h</p:attrName>
                                        </p:attrNameLst>
                                      </p:cBhvr>
                                      <p:tavLst>
                                        <p:tav tm="0">
                                          <p:val>
                                            <p:fltVal val="0"/>
                                          </p:val>
                                        </p:tav>
                                        <p:tav tm="100000">
                                          <p:val>
                                            <p:strVal val="#ppt_h"/>
                                          </p:val>
                                        </p:tav>
                                      </p:tavLst>
                                    </p:anim>
                                    <p:animEffect transition="in" filter="fad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p:cTn id="42" dur="500" fill="hold"/>
                                        <p:tgtEl>
                                          <p:spTgt spid="21"/>
                                        </p:tgtEl>
                                        <p:attrNameLst>
                                          <p:attrName>ppt_w</p:attrName>
                                        </p:attrNameLst>
                                      </p:cBhvr>
                                      <p:tavLst>
                                        <p:tav tm="0">
                                          <p:val>
                                            <p:fltVal val="0"/>
                                          </p:val>
                                        </p:tav>
                                        <p:tav tm="100000">
                                          <p:val>
                                            <p:strVal val="#ppt_w"/>
                                          </p:val>
                                        </p:tav>
                                      </p:tavLst>
                                    </p:anim>
                                    <p:anim calcmode="lin" valueType="num">
                                      <p:cBhvr>
                                        <p:cTn id="43" dur="500" fill="hold"/>
                                        <p:tgtEl>
                                          <p:spTgt spid="21"/>
                                        </p:tgtEl>
                                        <p:attrNameLst>
                                          <p:attrName>ppt_h</p:attrName>
                                        </p:attrNameLst>
                                      </p:cBhvr>
                                      <p:tavLst>
                                        <p:tav tm="0">
                                          <p:val>
                                            <p:fltVal val="0"/>
                                          </p:val>
                                        </p:tav>
                                        <p:tav tm="100000">
                                          <p:val>
                                            <p:strVal val="#ppt_h"/>
                                          </p:val>
                                        </p:tav>
                                      </p:tavLst>
                                    </p:anim>
                                    <p:animEffect transition="in" filter="fade">
                                      <p:cBhvr>
                                        <p:cTn id="44" dur="500"/>
                                        <p:tgtEl>
                                          <p:spTgt spid="21"/>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anim calcmode="lin" valueType="num">
                                      <p:cBhvr>
                                        <p:cTn id="49" dur="500" fill="hold"/>
                                        <p:tgtEl>
                                          <p:spTgt spid="26"/>
                                        </p:tgtEl>
                                        <p:attrNameLst>
                                          <p:attrName>ppt_w</p:attrName>
                                        </p:attrNameLst>
                                      </p:cBhvr>
                                      <p:tavLst>
                                        <p:tav tm="0">
                                          <p:val>
                                            <p:fltVal val="0"/>
                                          </p:val>
                                        </p:tav>
                                        <p:tav tm="100000">
                                          <p:val>
                                            <p:strVal val="#ppt_w"/>
                                          </p:val>
                                        </p:tav>
                                      </p:tavLst>
                                    </p:anim>
                                    <p:anim calcmode="lin" valueType="num">
                                      <p:cBhvr>
                                        <p:cTn id="50" dur="500" fill="hold"/>
                                        <p:tgtEl>
                                          <p:spTgt spid="26"/>
                                        </p:tgtEl>
                                        <p:attrNameLst>
                                          <p:attrName>ppt_h</p:attrName>
                                        </p:attrNameLst>
                                      </p:cBhvr>
                                      <p:tavLst>
                                        <p:tav tm="0">
                                          <p:val>
                                            <p:fltVal val="0"/>
                                          </p:val>
                                        </p:tav>
                                        <p:tav tm="100000">
                                          <p:val>
                                            <p:strVal val="#ppt_h"/>
                                          </p:val>
                                        </p:tav>
                                      </p:tavLst>
                                    </p:anim>
                                    <p:animEffect transition="in" filter="fade">
                                      <p:cBhvr>
                                        <p:cTn id="51" dur="500"/>
                                        <p:tgtEl>
                                          <p:spTgt spid="26"/>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0" fill="hold" nodeType="clickEffect">
                                  <p:stCondLst>
                                    <p:cond delay="0"/>
                                  </p:stCondLst>
                                  <p:childTnLst>
                                    <p:set>
                                      <p:cBhvr>
                                        <p:cTn id="55" dur="1" fill="hold">
                                          <p:stCondLst>
                                            <p:cond delay="0"/>
                                          </p:stCondLst>
                                        </p:cTn>
                                        <p:tgtEl>
                                          <p:spTgt spid="22"/>
                                        </p:tgtEl>
                                        <p:attrNameLst>
                                          <p:attrName>style.visibility</p:attrName>
                                        </p:attrNameLst>
                                      </p:cBhvr>
                                      <p:to>
                                        <p:strVal val="visible"/>
                                      </p:to>
                                    </p:set>
                                    <p:anim calcmode="lin" valueType="num">
                                      <p:cBhvr>
                                        <p:cTn id="56" dur="500" fill="hold"/>
                                        <p:tgtEl>
                                          <p:spTgt spid="22"/>
                                        </p:tgtEl>
                                        <p:attrNameLst>
                                          <p:attrName>ppt_w</p:attrName>
                                        </p:attrNameLst>
                                      </p:cBhvr>
                                      <p:tavLst>
                                        <p:tav tm="0">
                                          <p:val>
                                            <p:fltVal val="0"/>
                                          </p:val>
                                        </p:tav>
                                        <p:tav tm="100000">
                                          <p:val>
                                            <p:strVal val="#ppt_w"/>
                                          </p:val>
                                        </p:tav>
                                      </p:tavLst>
                                    </p:anim>
                                    <p:anim calcmode="lin" valueType="num">
                                      <p:cBhvr>
                                        <p:cTn id="57" dur="500" fill="hold"/>
                                        <p:tgtEl>
                                          <p:spTgt spid="22"/>
                                        </p:tgtEl>
                                        <p:attrNameLst>
                                          <p:attrName>ppt_h</p:attrName>
                                        </p:attrNameLst>
                                      </p:cBhvr>
                                      <p:tavLst>
                                        <p:tav tm="0">
                                          <p:val>
                                            <p:fltVal val="0"/>
                                          </p:val>
                                        </p:tav>
                                        <p:tav tm="100000">
                                          <p:val>
                                            <p:strVal val="#ppt_h"/>
                                          </p:val>
                                        </p:tav>
                                      </p:tavLst>
                                    </p:anim>
                                    <p:animEffect transition="in" filter="fade">
                                      <p:cBhvr>
                                        <p:cTn id="5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P spid="24" grpId="0"/>
      <p:bldP spid="25" grpId="0"/>
      <p:bldP spid="26"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latin typeface="+mn-lt"/>
              </a:rPr>
              <a:t>socket ( ) </a:t>
            </a:r>
            <a:r>
              <a:rPr lang="en-US" dirty="0" smtClean="0">
                <a:latin typeface="+mn-lt"/>
              </a:rPr>
              <a:t>system call</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105</a:t>
            </a:fld>
            <a:endParaRPr lang="en-IN"/>
          </a:p>
        </p:txBody>
      </p:sp>
      <p:sp>
        <p:nvSpPr>
          <p:cNvPr id="5" name="Rectangle 3"/>
          <p:cNvSpPr txBox="1">
            <a:spLocks noChangeArrowheads="1"/>
          </p:cNvSpPr>
          <p:nvPr/>
        </p:nvSpPr>
        <p:spPr>
          <a:xfrm>
            <a:off x="141403" y="1143000"/>
            <a:ext cx="4619783" cy="5650388"/>
          </a:xfrm>
          <a:prstGeom prst="rect">
            <a:avLst/>
          </a:prstGeom>
          <a:solidFill>
            <a:schemeClr val="accent4">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b="1" dirty="0"/>
              <a:t>The typical client -server relationship is not symmetrical</a:t>
            </a:r>
          </a:p>
          <a:p>
            <a:pPr algn="just"/>
            <a:r>
              <a:rPr lang="en-US" altLang="en-US" sz="2400" b="1" dirty="0"/>
              <a:t>Network Connection can be connection-oriented or connectionless</a:t>
            </a:r>
          </a:p>
          <a:p>
            <a:pPr algn="just"/>
            <a:r>
              <a:rPr lang="en-US" altLang="en-US" sz="2400" b="1" dirty="0"/>
              <a:t>More parameters must be specified for network connection, than for file I/O</a:t>
            </a:r>
          </a:p>
          <a:p>
            <a:pPr algn="just"/>
            <a:r>
              <a:rPr lang="en-US" altLang="en-US" sz="2400" b="1" dirty="0"/>
              <a:t>The </a:t>
            </a:r>
            <a:r>
              <a:rPr lang="en-US" altLang="en-US" sz="2400" b="1" dirty="0" smtClean="0"/>
              <a:t>Unix </a:t>
            </a:r>
            <a:r>
              <a:rPr lang="en-US" altLang="en-US" sz="2400" b="1" dirty="0"/>
              <a:t>I/O system is stream oriented</a:t>
            </a:r>
          </a:p>
          <a:p>
            <a:pPr algn="just"/>
            <a:r>
              <a:rPr lang="en-US" altLang="en-US" sz="2400" b="1" dirty="0"/>
              <a:t>The network interface should support multiple communication  protocol</a:t>
            </a:r>
          </a:p>
        </p:txBody>
      </p:sp>
      <p:sp>
        <p:nvSpPr>
          <p:cNvPr id="6" name="Rectangle 2"/>
          <p:cNvSpPr txBox="1">
            <a:spLocks noChangeArrowheads="1"/>
          </p:cNvSpPr>
          <p:nvPr/>
        </p:nvSpPr>
        <p:spPr>
          <a:xfrm>
            <a:off x="5244662" y="1200625"/>
            <a:ext cx="6680245" cy="5410200"/>
          </a:xfrm>
          <a:prstGeom prst="rect">
            <a:avLst/>
          </a:prstGeom>
          <a:solidFill>
            <a:schemeClr val="tx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altLang="en-US" b="1" dirty="0" err="1"/>
              <a:t>int</a:t>
            </a:r>
            <a:r>
              <a:rPr lang="en-US" altLang="en-US" b="1" dirty="0"/>
              <a:t> socket (</a:t>
            </a:r>
            <a:r>
              <a:rPr lang="en-US" altLang="en-US" b="1" dirty="0" err="1"/>
              <a:t>int</a:t>
            </a:r>
            <a:r>
              <a:rPr lang="en-US" altLang="en-US" b="1" dirty="0"/>
              <a:t> </a:t>
            </a:r>
            <a:r>
              <a:rPr lang="en-US" altLang="en-US" b="1" dirty="0" err="1"/>
              <a:t>domain,int</a:t>
            </a:r>
            <a:r>
              <a:rPr lang="en-US" altLang="en-US" b="1" dirty="0"/>
              <a:t> </a:t>
            </a:r>
            <a:r>
              <a:rPr lang="en-US" altLang="en-US" b="1" dirty="0" err="1"/>
              <a:t>type,int</a:t>
            </a:r>
            <a:r>
              <a:rPr lang="en-US" altLang="en-US" b="1" dirty="0"/>
              <a:t> protocol);</a:t>
            </a:r>
            <a:endParaRPr lang="en-US" altLang="en-US" b="1" i="1" dirty="0"/>
          </a:p>
          <a:p>
            <a:pPr>
              <a:lnSpc>
                <a:spcPct val="80000"/>
              </a:lnSpc>
            </a:pPr>
            <a:r>
              <a:rPr lang="en-US" altLang="en-US" b="1" dirty="0" smtClean="0"/>
              <a:t>Domain </a:t>
            </a:r>
            <a:r>
              <a:rPr lang="en-US" altLang="en-US" sz="1900" b="1" dirty="0" smtClean="0"/>
              <a:t>(AF – Address Family)</a:t>
            </a:r>
            <a:endParaRPr lang="en-US" altLang="en-US" sz="1900" b="1" dirty="0"/>
          </a:p>
          <a:p>
            <a:pPr lvl="1">
              <a:lnSpc>
                <a:spcPct val="80000"/>
              </a:lnSpc>
            </a:pPr>
            <a:r>
              <a:rPr lang="en-US" altLang="en-US" b="1" dirty="0"/>
              <a:t>AF_UNIX      for UNIX domain</a:t>
            </a:r>
          </a:p>
          <a:p>
            <a:pPr lvl="1">
              <a:lnSpc>
                <a:spcPct val="80000"/>
              </a:lnSpc>
            </a:pPr>
            <a:r>
              <a:rPr lang="en-US" altLang="en-US" b="1" dirty="0"/>
              <a:t>AF_INET      for Internet domain</a:t>
            </a:r>
          </a:p>
          <a:p>
            <a:pPr lvl="1">
              <a:lnSpc>
                <a:spcPct val="80000"/>
              </a:lnSpc>
            </a:pPr>
            <a:endParaRPr lang="en-US" altLang="en-US" sz="1200" b="1" dirty="0"/>
          </a:p>
          <a:p>
            <a:pPr>
              <a:lnSpc>
                <a:spcPct val="80000"/>
              </a:lnSpc>
            </a:pPr>
            <a:r>
              <a:rPr lang="en-US" altLang="en-US" b="1" dirty="0"/>
              <a:t>Socket type</a:t>
            </a:r>
          </a:p>
          <a:p>
            <a:pPr lvl="1">
              <a:lnSpc>
                <a:spcPct val="80000"/>
              </a:lnSpc>
            </a:pPr>
            <a:r>
              <a:rPr lang="en-US" altLang="en-US" b="1" dirty="0"/>
              <a:t>SOCK_STREAM  	for TCP (Connection Oriented)</a:t>
            </a:r>
          </a:p>
          <a:p>
            <a:pPr lvl="1">
              <a:lnSpc>
                <a:spcPct val="80000"/>
              </a:lnSpc>
            </a:pPr>
            <a:r>
              <a:rPr lang="en-US" altLang="en-US" b="1" dirty="0"/>
              <a:t>SOCK_DGRAM  	for UDP (Connectionless)</a:t>
            </a:r>
          </a:p>
          <a:p>
            <a:pPr lvl="1">
              <a:lnSpc>
                <a:spcPct val="80000"/>
              </a:lnSpc>
            </a:pPr>
            <a:endParaRPr lang="en-US" altLang="en-US" sz="1200" b="1" dirty="0"/>
          </a:p>
          <a:p>
            <a:pPr>
              <a:lnSpc>
                <a:spcPct val="80000"/>
              </a:lnSpc>
            </a:pPr>
            <a:r>
              <a:rPr lang="en-US" altLang="en-US" b="1" dirty="0"/>
              <a:t>Protocol</a:t>
            </a:r>
          </a:p>
          <a:p>
            <a:pPr lvl="1">
              <a:lnSpc>
                <a:spcPct val="80000"/>
              </a:lnSpc>
            </a:pPr>
            <a:r>
              <a:rPr lang="en-US" altLang="en-US" b="1" dirty="0"/>
              <a:t>Protocol number is used to identify an application. List of the protocol number and the corresponding applications can be seen at /</a:t>
            </a:r>
            <a:r>
              <a:rPr lang="en-US" altLang="en-US" b="1" dirty="0" err="1"/>
              <a:t>etc</a:t>
            </a:r>
            <a:r>
              <a:rPr lang="en-US" altLang="en-US" b="1" dirty="0"/>
              <a:t>/protocols. </a:t>
            </a:r>
          </a:p>
          <a:p>
            <a:pPr>
              <a:lnSpc>
                <a:spcPct val="80000"/>
              </a:lnSpc>
            </a:pPr>
            <a:r>
              <a:rPr lang="en-US" altLang="en-US" b="1" dirty="0"/>
              <a:t>The socket system call returns a socket descriptor  on success and -1 for failure.</a:t>
            </a:r>
          </a:p>
          <a:p>
            <a:pPr>
              <a:lnSpc>
                <a:spcPct val="80000"/>
              </a:lnSpc>
            </a:pPr>
            <a:endParaRPr lang="en-US" altLang="en-US" b="1" dirty="0"/>
          </a:p>
        </p:txBody>
      </p:sp>
    </p:spTree>
    <p:extLst>
      <p:ext uri="{BB962C8B-B14F-4D97-AF65-F5344CB8AC3E}">
        <p14:creationId xmlns:p14="http://schemas.microsoft.com/office/powerpoint/2010/main" val="54662015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64024" y="1201003"/>
            <a:ext cx="10699845" cy="534992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1DEFBDA0-AD74-41D1-B067-250B5C005FA0}" type="slidenum">
              <a:rPr lang="en-IN" smtClean="0"/>
              <a:t>106</a:t>
            </a:fld>
            <a:endParaRPr lang="en-IN"/>
          </a:p>
        </p:txBody>
      </p:sp>
      <p:sp>
        <p:nvSpPr>
          <p:cNvPr id="5" name="Title 1"/>
          <p:cNvSpPr txBox="1">
            <a:spLocks/>
          </p:cNvSpPr>
          <p:nvPr/>
        </p:nvSpPr>
        <p:spPr>
          <a:xfrm>
            <a:off x="0" y="83924"/>
            <a:ext cx="11783504" cy="756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IN" dirty="0" smtClean="0">
                <a:latin typeface="+mn-lt"/>
              </a:rPr>
              <a:t>Socket Functions</a:t>
            </a:r>
            <a:endParaRPr lang="en-IN" dirty="0">
              <a:latin typeface="+mn-lt"/>
            </a:endParaRPr>
          </a:p>
        </p:txBody>
      </p:sp>
      <p:sp>
        <p:nvSpPr>
          <p:cNvPr id="6" name="Line 4"/>
          <p:cNvSpPr>
            <a:spLocks noChangeShapeType="1"/>
          </p:cNvSpPr>
          <p:nvPr/>
        </p:nvSpPr>
        <p:spPr bwMode="auto">
          <a:xfrm>
            <a:off x="2534381" y="3391899"/>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7" name="Line 5"/>
          <p:cNvSpPr>
            <a:spLocks noChangeShapeType="1"/>
          </p:cNvSpPr>
          <p:nvPr/>
        </p:nvSpPr>
        <p:spPr bwMode="auto">
          <a:xfrm>
            <a:off x="2534381" y="3925299"/>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8" name="Line 6"/>
          <p:cNvSpPr>
            <a:spLocks noChangeShapeType="1"/>
          </p:cNvSpPr>
          <p:nvPr/>
        </p:nvSpPr>
        <p:spPr bwMode="auto">
          <a:xfrm>
            <a:off x="2534381" y="4458699"/>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9" name="Line 7"/>
          <p:cNvSpPr>
            <a:spLocks noChangeShapeType="1"/>
          </p:cNvSpPr>
          <p:nvPr/>
        </p:nvSpPr>
        <p:spPr bwMode="auto">
          <a:xfrm>
            <a:off x="2534381" y="4992099"/>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10" name="AutoShape 8"/>
          <p:cNvSpPr>
            <a:spLocks noChangeArrowheads="1"/>
          </p:cNvSpPr>
          <p:nvPr/>
        </p:nvSpPr>
        <p:spPr bwMode="auto">
          <a:xfrm>
            <a:off x="1391381" y="3544299"/>
            <a:ext cx="2438400" cy="381000"/>
          </a:xfrm>
          <a:prstGeom prst="flowChartInputOutput">
            <a:avLst/>
          </a:prstGeom>
          <a:solidFill>
            <a:srgbClr val="66FFCC"/>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latin typeface="+mn-lt"/>
              </a:rPr>
              <a:t>connect( )</a:t>
            </a:r>
          </a:p>
        </p:txBody>
      </p:sp>
      <p:sp>
        <p:nvSpPr>
          <p:cNvPr id="11" name="AutoShape 9"/>
          <p:cNvSpPr>
            <a:spLocks noChangeArrowheads="1"/>
          </p:cNvSpPr>
          <p:nvPr/>
        </p:nvSpPr>
        <p:spPr bwMode="auto">
          <a:xfrm>
            <a:off x="1391381" y="4077699"/>
            <a:ext cx="2438400" cy="381000"/>
          </a:xfrm>
          <a:prstGeom prst="flowChartInputOutput">
            <a:avLst/>
          </a:prstGeom>
          <a:solidFill>
            <a:srgbClr val="FFFFCC"/>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latin typeface="+mn-lt"/>
              </a:rPr>
              <a:t>write( )</a:t>
            </a:r>
          </a:p>
        </p:txBody>
      </p:sp>
      <p:sp>
        <p:nvSpPr>
          <p:cNvPr id="12" name="AutoShape 10"/>
          <p:cNvSpPr>
            <a:spLocks noChangeArrowheads="1"/>
          </p:cNvSpPr>
          <p:nvPr/>
        </p:nvSpPr>
        <p:spPr bwMode="auto">
          <a:xfrm>
            <a:off x="1391381" y="4611099"/>
            <a:ext cx="2438400" cy="381000"/>
          </a:xfrm>
          <a:prstGeom prst="flowChartInputOutput">
            <a:avLst/>
          </a:prstGeom>
          <a:solidFill>
            <a:srgbClr val="33CCFF"/>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latin typeface="+mn-lt"/>
              </a:rPr>
              <a:t>read( )</a:t>
            </a:r>
          </a:p>
        </p:txBody>
      </p:sp>
      <p:sp>
        <p:nvSpPr>
          <p:cNvPr id="13" name="AutoShape 11"/>
          <p:cNvSpPr>
            <a:spLocks noChangeArrowheads="1"/>
          </p:cNvSpPr>
          <p:nvPr/>
        </p:nvSpPr>
        <p:spPr bwMode="auto">
          <a:xfrm>
            <a:off x="1391381" y="5144499"/>
            <a:ext cx="2438400" cy="381000"/>
          </a:xfrm>
          <a:prstGeom prst="flowChartInputOutput">
            <a:avLst/>
          </a:prstGeom>
          <a:solidFill>
            <a:srgbClr val="FFC000"/>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latin typeface="+mn-lt"/>
              </a:rPr>
              <a:t>close( )</a:t>
            </a:r>
          </a:p>
        </p:txBody>
      </p:sp>
      <p:sp>
        <p:nvSpPr>
          <p:cNvPr id="14" name="AutoShape 12"/>
          <p:cNvSpPr>
            <a:spLocks noChangeArrowheads="1"/>
          </p:cNvSpPr>
          <p:nvPr/>
        </p:nvSpPr>
        <p:spPr bwMode="auto">
          <a:xfrm>
            <a:off x="1391381" y="3010899"/>
            <a:ext cx="2438400" cy="381000"/>
          </a:xfrm>
          <a:prstGeom prst="flowChartInputOutput">
            <a:avLst/>
          </a:prstGeom>
          <a:solidFill>
            <a:srgbClr val="CCFFFF"/>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latin typeface="+mn-lt"/>
              </a:rPr>
              <a:t>socket( )</a:t>
            </a:r>
          </a:p>
        </p:txBody>
      </p:sp>
      <p:sp>
        <p:nvSpPr>
          <p:cNvPr id="15" name="AutoShape 13"/>
          <p:cNvSpPr>
            <a:spLocks noChangeArrowheads="1"/>
          </p:cNvSpPr>
          <p:nvPr/>
        </p:nvSpPr>
        <p:spPr bwMode="auto">
          <a:xfrm>
            <a:off x="6039581" y="5754099"/>
            <a:ext cx="2438400" cy="381000"/>
          </a:xfrm>
          <a:prstGeom prst="flowChartInputOutput">
            <a:avLst/>
          </a:prstGeom>
          <a:solidFill>
            <a:srgbClr val="FFC000"/>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latin typeface="+mn-lt"/>
              </a:rPr>
              <a:t>close( )</a:t>
            </a:r>
          </a:p>
        </p:txBody>
      </p:sp>
      <p:sp>
        <p:nvSpPr>
          <p:cNvPr id="16" name="AutoShape 14"/>
          <p:cNvSpPr>
            <a:spLocks noChangeArrowheads="1"/>
          </p:cNvSpPr>
          <p:nvPr/>
        </p:nvSpPr>
        <p:spPr bwMode="auto">
          <a:xfrm>
            <a:off x="6039581" y="5220699"/>
            <a:ext cx="2438400" cy="381000"/>
          </a:xfrm>
          <a:prstGeom prst="flowChartInputOutput">
            <a:avLst/>
          </a:prstGeom>
          <a:solidFill>
            <a:srgbClr val="33CCFF"/>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latin typeface="+mn-lt"/>
              </a:rPr>
              <a:t>read( )</a:t>
            </a:r>
          </a:p>
        </p:txBody>
      </p:sp>
      <p:sp>
        <p:nvSpPr>
          <p:cNvPr id="17" name="AutoShape 15"/>
          <p:cNvSpPr>
            <a:spLocks noChangeArrowheads="1"/>
          </p:cNvSpPr>
          <p:nvPr/>
        </p:nvSpPr>
        <p:spPr bwMode="auto">
          <a:xfrm>
            <a:off x="6039581" y="4687299"/>
            <a:ext cx="2438400" cy="381000"/>
          </a:xfrm>
          <a:prstGeom prst="flowChartInputOutput">
            <a:avLst/>
          </a:prstGeom>
          <a:solidFill>
            <a:srgbClr val="FFFFCC"/>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latin typeface="+mn-lt"/>
              </a:rPr>
              <a:t>write( )</a:t>
            </a:r>
          </a:p>
        </p:txBody>
      </p:sp>
      <p:sp>
        <p:nvSpPr>
          <p:cNvPr id="18" name="AutoShape 16"/>
          <p:cNvSpPr>
            <a:spLocks noChangeArrowheads="1"/>
          </p:cNvSpPr>
          <p:nvPr/>
        </p:nvSpPr>
        <p:spPr bwMode="auto">
          <a:xfrm>
            <a:off x="6115781" y="4153899"/>
            <a:ext cx="2438400" cy="381000"/>
          </a:xfrm>
          <a:prstGeom prst="flowChartInputOutput">
            <a:avLst/>
          </a:prstGeom>
          <a:solidFill>
            <a:srgbClr val="33CCFF"/>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latin typeface="+mn-lt"/>
              </a:rPr>
              <a:t>read( )</a:t>
            </a:r>
          </a:p>
        </p:txBody>
      </p:sp>
      <p:sp>
        <p:nvSpPr>
          <p:cNvPr id="19" name="AutoShape 17"/>
          <p:cNvSpPr>
            <a:spLocks noChangeArrowheads="1"/>
          </p:cNvSpPr>
          <p:nvPr/>
        </p:nvSpPr>
        <p:spPr bwMode="auto">
          <a:xfrm>
            <a:off x="6191981" y="3163299"/>
            <a:ext cx="2438400" cy="381000"/>
          </a:xfrm>
          <a:prstGeom prst="flowChartInputOutput">
            <a:avLst/>
          </a:prstGeom>
          <a:solidFill>
            <a:schemeClr val="accent4">
              <a:lumMod val="60000"/>
              <a:lumOff val="40000"/>
            </a:schemeClr>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latin typeface="+mn-lt"/>
              </a:rPr>
              <a:t>accept( )</a:t>
            </a:r>
          </a:p>
        </p:txBody>
      </p:sp>
      <p:sp>
        <p:nvSpPr>
          <p:cNvPr id="20" name="AutoShape 18"/>
          <p:cNvSpPr>
            <a:spLocks noChangeArrowheads="1"/>
          </p:cNvSpPr>
          <p:nvPr/>
        </p:nvSpPr>
        <p:spPr bwMode="auto">
          <a:xfrm>
            <a:off x="6191981" y="2629899"/>
            <a:ext cx="2438400" cy="381000"/>
          </a:xfrm>
          <a:prstGeom prst="flowChartInputOutput">
            <a:avLst/>
          </a:prstGeom>
          <a:solidFill>
            <a:schemeClr val="accent4">
              <a:lumMod val="20000"/>
              <a:lumOff val="80000"/>
            </a:schemeClr>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latin typeface="+mn-lt"/>
              </a:rPr>
              <a:t>listen( )</a:t>
            </a:r>
          </a:p>
        </p:txBody>
      </p:sp>
      <p:sp>
        <p:nvSpPr>
          <p:cNvPr id="21" name="AutoShape 19"/>
          <p:cNvSpPr>
            <a:spLocks noChangeArrowheads="1"/>
          </p:cNvSpPr>
          <p:nvPr/>
        </p:nvSpPr>
        <p:spPr bwMode="auto">
          <a:xfrm>
            <a:off x="6191981" y="2096499"/>
            <a:ext cx="2438400" cy="381000"/>
          </a:xfrm>
          <a:prstGeom prst="flowChartInputOutput">
            <a:avLst/>
          </a:prstGeom>
          <a:solidFill>
            <a:schemeClr val="accent1">
              <a:lumMod val="20000"/>
              <a:lumOff val="80000"/>
            </a:schemeClr>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latin typeface="+mn-lt"/>
              </a:rPr>
              <a:t>bind( )</a:t>
            </a:r>
          </a:p>
        </p:txBody>
      </p:sp>
      <p:sp>
        <p:nvSpPr>
          <p:cNvPr id="22" name="AutoShape 20"/>
          <p:cNvSpPr>
            <a:spLocks noChangeArrowheads="1"/>
          </p:cNvSpPr>
          <p:nvPr/>
        </p:nvSpPr>
        <p:spPr bwMode="auto">
          <a:xfrm>
            <a:off x="6268181" y="1563099"/>
            <a:ext cx="2438400" cy="381000"/>
          </a:xfrm>
          <a:prstGeom prst="flowChartInputOutput">
            <a:avLst/>
          </a:prstGeom>
          <a:solidFill>
            <a:srgbClr val="CCFFFF"/>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latin typeface="+mn-lt"/>
              </a:rPr>
              <a:t>socket( )</a:t>
            </a:r>
          </a:p>
        </p:txBody>
      </p:sp>
      <p:sp>
        <p:nvSpPr>
          <p:cNvPr id="23" name="Line 21"/>
          <p:cNvSpPr>
            <a:spLocks noChangeShapeType="1"/>
          </p:cNvSpPr>
          <p:nvPr/>
        </p:nvSpPr>
        <p:spPr bwMode="auto">
          <a:xfrm>
            <a:off x="7182581" y="4534899"/>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24" name="Line 22"/>
          <p:cNvSpPr>
            <a:spLocks noChangeShapeType="1"/>
          </p:cNvSpPr>
          <p:nvPr/>
        </p:nvSpPr>
        <p:spPr bwMode="auto">
          <a:xfrm>
            <a:off x="7182581" y="5068299"/>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25" name="Line 23"/>
          <p:cNvSpPr>
            <a:spLocks noChangeShapeType="1"/>
          </p:cNvSpPr>
          <p:nvPr/>
        </p:nvSpPr>
        <p:spPr bwMode="auto">
          <a:xfrm>
            <a:off x="7182581" y="5601699"/>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26" name="Line 24"/>
          <p:cNvSpPr>
            <a:spLocks noChangeShapeType="1"/>
          </p:cNvSpPr>
          <p:nvPr/>
        </p:nvSpPr>
        <p:spPr bwMode="auto">
          <a:xfrm>
            <a:off x="7258781" y="3010899"/>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27" name="Line 25"/>
          <p:cNvSpPr>
            <a:spLocks noChangeShapeType="1"/>
          </p:cNvSpPr>
          <p:nvPr/>
        </p:nvSpPr>
        <p:spPr bwMode="auto">
          <a:xfrm>
            <a:off x="7258781" y="2477499"/>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28" name="Line 26"/>
          <p:cNvSpPr>
            <a:spLocks noChangeShapeType="1"/>
          </p:cNvSpPr>
          <p:nvPr/>
        </p:nvSpPr>
        <p:spPr bwMode="auto">
          <a:xfrm>
            <a:off x="7258781" y="1944099"/>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29" name="Line 27"/>
          <p:cNvSpPr>
            <a:spLocks noChangeShapeType="1"/>
          </p:cNvSpPr>
          <p:nvPr/>
        </p:nvSpPr>
        <p:spPr bwMode="auto">
          <a:xfrm flipV="1">
            <a:off x="3448781" y="3849097"/>
            <a:ext cx="3810000" cy="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30" name="Line 28"/>
          <p:cNvSpPr>
            <a:spLocks noChangeShapeType="1"/>
          </p:cNvSpPr>
          <p:nvPr/>
        </p:nvSpPr>
        <p:spPr bwMode="auto">
          <a:xfrm>
            <a:off x="7258781" y="3586745"/>
            <a:ext cx="0" cy="5671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31" name="Line 29"/>
          <p:cNvSpPr>
            <a:spLocks noChangeShapeType="1"/>
          </p:cNvSpPr>
          <p:nvPr/>
        </p:nvSpPr>
        <p:spPr bwMode="auto">
          <a:xfrm>
            <a:off x="3524981" y="4306299"/>
            <a:ext cx="2895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32" name="Line 30"/>
          <p:cNvSpPr>
            <a:spLocks noChangeShapeType="1"/>
          </p:cNvSpPr>
          <p:nvPr/>
        </p:nvSpPr>
        <p:spPr bwMode="auto">
          <a:xfrm flipH="1">
            <a:off x="3524981" y="4839699"/>
            <a:ext cx="2819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33" name="Line 31"/>
          <p:cNvSpPr>
            <a:spLocks noChangeShapeType="1"/>
          </p:cNvSpPr>
          <p:nvPr/>
        </p:nvSpPr>
        <p:spPr bwMode="auto">
          <a:xfrm>
            <a:off x="3524981" y="5373099"/>
            <a:ext cx="2819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34" name="Rectangle 33"/>
          <p:cNvSpPr>
            <a:spLocks noChangeArrowheads="1"/>
          </p:cNvSpPr>
          <p:nvPr/>
        </p:nvSpPr>
        <p:spPr bwMode="auto">
          <a:xfrm>
            <a:off x="3710764" y="3532310"/>
            <a:ext cx="240501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dirty="0">
                <a:solidFill>
                  <a:schemeClr val="tx2"/>
                </a:solidFill>
                <a:latin typeface="+mn-lt"/>
              </a:rPr>
              <a:t>Connection establishment</a:t>
            </a:r>
          </a:p>
        </p:txBody>
      </p:sp>
      <p:sp>
        <p:nvSpPr>
          <p:cNvPr id="35" name="Rectangle 34"/>
          <p:cNvSpPr>
            <a:spLocks noChangeArrowheads="1"/>
          </p:cNvSpPr>
          <p:nvPr/>
        </p:nvSpPr>
        <p:spPr bwMode="auto">
          <a:xfrm>
            <a:off x="4210781" y="3849099"/>
            <a:ext cx="20574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dirty="0">
                <a:solidFill>
                  <a:schemeClr val="tx2"/>
                </a:solidFill>
                <a:latin typeface="+mn-lt"/>
              </a:rPr>
              <a:t>3 way hand shake</a:t>
            </a:r>
          </a:p>
        </p:txBody>
      </p:sp>
      <p:sp>
        <p:nvSpPr>
          <p:cNvPr id="36" name="Rectangle 35"/>
          <p:cNvSpPr>
            <a:spLocks noChangeArrowheads="1"/>
          </p:cNvSpPr>
          <p:nvPr/>
        </p:nvSpPr>
        <p:spPr bwMode="auto">
          <a:xfrm>
            <a:off x="4439381" y="4306299"/>
            <a:ext cx="10953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dirty="0">
                <a:solidFill>
                  <a:schemeClr val="tx2"/>
                </a:solidFill>
                <a:latin typeface="+mn-lt"/>
              </a:rPr>
              <a:t>Request</a:t>
            </a:r>
          </a:p>
        </p:txBody>
      </p:sp>
      <p:sp>
        <p:nvSpPr>
          <p:cNvPr id="37" name="Rectangle 36"/>
          <p:cNvSpPr>
            <a:spLocks noChangeArrowheads="1"/>
          </p:cNvSpPr>
          <p:nvPr/>
        </p:nvSpPr>
        <p:spPr bwMode="auto">
          <a:xfrm>
            <a:off x="4439381" y="4839699"/>
            <a:ext cx="94615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dirty="0">
                <a:solidFill>
                  <a:schemeClr val="tx2"/>
                </a:solidFill>
                <a:latin typeface="+mn-lt"/>
              </a:rPr>
              <a:t>Reply</a:t>
            </a:r>
          </a:p>
        </p:txBody>
      </p:sp>
      <p:sp>
        <p:nvSpPr>
          <p:cNvPr id="38" name="Rectangle 37"/>
          <p:cNvSpPr>
            <a:spLocks noChangeArrowheads="1"/>
          </p:cNvSpPr>
          <p:nvPr/>
        </p:nvSpPr>
        <p:spPr bwMode="auto">
          <a:xfrm>
            <a:off x="3905981" y="5373099"/>
            <a:ext cx="21336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dirty="0">
                <a:solidFill>
                  <a:schemeClr val="tx2"/>
                </a:solidFill>
                <a:latin typeface="+mn-lt"/>
              </a:rPr>
              <a:t>End of file notification</a:t>
            </a:r>
          </a:p>
        </p:txBody>
      </p:sp>
      <p:sp>
        <p:nvSpPr>
          <p:cNvPr id="39" name="Rectangle 38"/>
          <p:cNvSpPr>
            <a:spLocks noChangeArrowheads="1"/>
          </p:cNvSpPr>
          <p:nvPr/>
        </p:nvSpPr>
        <p:spPr bwMode="auto">
          <a:xfrm>
            <a:off x="4972781" y="1613899"/>
            <a:ext cx="120385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solidFill>
                  <a:schemeClr val="tx2"/>
                </a:solidFill>
                <a:latin typeface="+mn-lt"/>
              </a:rPr>
              <a:t>TCP Server</a:t>
            </a:r>
          </a:p>
        </p:txBody>
      </p:sp>
      <p:sp>
        <p:nvSpPr>
          <p:cNvPr id="40" name="Rectangle 39"/>
          <p:cNvSpPr>
            <a:spLocks noChangeArrowheads="1"/>
          </p:cNvSpPr>
          <p:nvPr/>
        </p:nvSpPr>
        <p:spPr bwMode="auto">
          <a:xfrm>
            <a:off x="7329285" y="3679459"/>
            <a:ext cx="312989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dirty="0">
                <a:solidFill>
                  <a:schemeClr val="tx2"/>
                </a:solidFill>
                <a:latin typeface="+mn-lt"/>
              </a:rPr>
              <a:t>Blocks until connection from client</a:t>
            </a:r>
            <a:endParaRPr lang="en-US" altLang="en-US" sz="2400" b="1" dirty="0">
              <a:solidFill>
                <a:schemeClr val="tx2"/>
              </a:solidFill>
              <a:latin typeface="+mn-lt"/>
            </a:endParaRPr>
          </a:p>
        </p:txBody>
      </p:sp>
    </p:spTree>
    <p:extLst>
      <p:ext uri="{BB962C8B-B14F-4D97-AF65-F5344CB8AC3E}">
        <p14:creationId xmlns:p14="http://schemas.microsoft.com/office/powerpoint/2010/main" val="12852407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5859483" y="3835398"/>
            <a:ext cx="6264191" cy="1590677"/>
          </a:xfrm>
          <a:prstGeom prst="rect">
            <a:avLst/>
          </a:prstGeom>
          <a:solidFill>
            <a:srgbClr val="66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5859483" y="1399422"/>
            <a:ext cx="6264191" cy="1766859"/>
          </a:xfrm>
          <a:prstGeom prst="rect">
            <a:avLst/>
          </a:prstGeom>
          <a:solidFill>
            <a:srgbClr val="CC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i="1" dirty="0" smtClean="0">
                <a:latin typeface="+mn-lt"/>
              </a:rPr>
              <a:t>sock</a:t>
            </a:r>
            <a:r>
              <a:rPr lang="en-US" dirty="0" smtClean="0">
                <a:latin typeface="+mn-lt"/>
              </a:rPr>
              <a:t> structure</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107</a:t>
            </a:fld>
            <a:endParaRPr lang="en-IN"/>
          </a:p>
        </p:txBody>
      </p:sp>
      <p:sp>
        <p:nvSpPr>
          <p:cNvPr id="5" name="Rectangle 3"/>
          <p:cNvSpPr txBox="1">
            <a:spLocks noChangeArrowheads="1"/>
          </p:cNvSpPr>
          <p:nvPr/>
        </p:nvSpPr>
        <p:spPr>
          <a:xfrm>
            <a:off x="99817" y="1087912"/>
            <a:ext cx="5507421" cy="5522913"/>
          </a:xfrm>
          <a:prstGeom prst="rect">
            <a:avLst/>
          </a:prstGeom>
          <a:solidFill>
            <a:srgbClr val="FFFFCC"/>
          </a:solidFill>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altLang="en-US" b="1" dirty="0" err="1"/>
              <a:t>struct</a:t>
            </a:r>
            <a:r>
              <a:rPr lang="en-US" altLang="en-US" b="1" dirty="0"/>
              <a:t> </a:t>
            </a:r>
            <a:r>
              <a:rPr lang="en-US" altLang="en-US" b="1" dirty="0" err="1"/>
              <a:t>sockaddr_in</a:t>
            </a:r>
            <a:r>
              <a:rPr lang="en-US" altLang="en-US" b="1" dirty="0"/>
              <a:t> { 	</a:t>
            </a:r>
          </a:p>
          <a:p>
            <a:pPr>
              <a:lnSpc>
                <a:spcPct val="80000"/>
              </a:lnSpc>
              <a:buFont typeface="Wingdings" panose="05000000000000000000" pitchFamily="2" charset="2"/>
              <a:buNone/>
            </a:pPr>
            <a:r>
              <a:rPr lang="en-US" altLang="en-US" b="1" dirty="0"/>
              <a:t>     short </a:t>
            </a:r>
            <a:r>
              <a:rPr lang="en-US" altLang="en-US" b="1" dirty="0" err="1"/>
              <a:t>int</a:t>
            </a:r>
            <a:r>
              <a:rPr lang="en-US" altLang="en-US" b="1" dirty="0"/>
              <a:t> </a:t>
            </a:r>
            <a:r>
              <a:rPr lang="en-US" altLang="en-US" b="1" dirty="0" err="1"/>
              <a:t>sin_family</a:t>
            </a:r>
            <a:r>
              <a:rPr lang="en-US" altLang="en-US" b="1" dirty="0"/>
              <a:t>;</a:t>
            </a:r>
          </a:p>
          <a:p>
            <a:pPr>
              <a:lnSpc>
                <a:spcPct val="80000"/>
              </a:lnSpc>
              <a:buFont typeface="Wingdings" panose="05000000000000000000" pitchFamily="2" charset="2"/>
              <a:buNone/>
            </a:pPr>
            <a:r>
              <a:rPr lang="en-US" altLang="en-US" b="1" dirty="0"/>
              <a:t>     unsigned short </a:t>
            </a:r>
            <a:r>
              <a:rPr lang="en-US" altLang="en-US" b="1" dirty="0" err="1"/>
              <a:t>int</a:t>
            </a:r>
            <a:r>
              <a:rPr lang="en-US" altLang="en-US" b="1" dirty="0"/>
              <a:t> </a:t>
            </a:r>
            <a:r>
              <a:rPr lang="en-US" altLang="en-US" b="1" dirty="0" err="1"/>
              <a:t>sin_port</a:t>
            </a:r>
            <a:r>
              <a:rPr lang="en-US" altLang="en-US" b="1" dirty="0"/>
              <a:t>;	</a:t>
            </a:r>
          </a:p>
          <a:p>
            <a:pPr>
              <a:lnSpc>
                <a:spcPct val="80000"/>
              </a:lnSpc>
              <a:buFont typeface="Wingdings" panose="05000000000000000000" pitchFamily="2" charset="2"/>
              <a:buNone/>
            </a:pPr>
            <a:r>
              <a:rPr lang="en-US" altLang="en-US" b="1" dirty="0"/>
              <a:t>	  </a:t>
            </a:r>
            <a:r>
              <a:rPr lang="en-US" altLang="en-US" b="1" dirty="0" err="1"/>
              <a:t>struct</a:t>
            </a:r>
            <a:r>
              <a:rPr lang="en-US" altLang="en-US" b="1" dirty="0"/>
              <a:t> </a:t>
            </a:r>
            <a:r>
              <a:rPr lang="en-US" altLang="en-US" b="1" dirty="0" err="1"/>
              <a:t>in_addr</a:t>
            </a:r>
            <a:r>
              <a:rPr lang="en-US" altLang="en-US" b="1" dirty="0"/>
              <a:t> </a:t>
            </a:r>
            <a:r>
              <a:rPr lang="en-US" altLang="en-US" b="1" dirty="0" err="1"/>
              <a:t>sin_addr</a:t>
            </a:r>
            <a:r>
              <a:rPr lang="en-US" altLang="en-US" b="1" dirty="0"/>
              <a:t>;</a:t>
            </a:r>
          </a:p>
          <a:p>
            <a:pPr>
              <a:lnSpc>
                <a:spcPct val="80000"/>
              </a:lnSpc>
              <a:buFont typeface="Wingdings" panose="05000000000000000000" pitchFamily="2" charset="2"/>
              <a:buNone/>
            </a:pPr>
            <a:r>
              <a:rPr lang="en-US" altLang="en-US" b="1" dirty="0"/>
              <a:t>	}</a:t>
            </a:r>
          </a:p>
          <a:p>
            <a:pPr>
              <a:lnSpc>
                <a:spcPct val="80000"/>
              </a:lnSpc>
            </a:pPr>
            <a:r>
              <a:rPr lang="en-US" altLang="en-US" b="1" dirty="0" err="1"/>
              <a:t>sin_family</a:t>
            </a:r>
            <a:r>
              <a:rPr lang="en-US" altLang="en-US" b="1" dirty="0"/>
              <a:t> - address family </a:t>
            </a:r>
          </a:p>
          <a:p>
            <a:pPr>
              <a:lnSpc>
                <a:spcPct val="80000"/>
              </a:lnSpc>
            </a:pPr>
            <a:r>
              <a:rPr lang="en-US" altLang="en-US" b="1" dirty="0" err="1"/>
              <a:t>sin_port</a:t>
            </a:r>
            <a:r>
              <a:rPr lang="en-US" altLang="en-US" b="1" dirty="0"/>
              <a:t>    - port number</a:t>
            </a:r>
          </a:p>
          <a:p>
            <a:pPr>
              <a:lnSpc>
                <a:spcPct val="80000"/>
              </a:lnSpc>
            </a:pPr>
            <a:r>
              <a:rPr lang="en-US" altLang="en-US" b="1" dirty="0" err="1"/>
              <a:t>sin_addr</a:t>
            </a:r>
            <a:r>
              <a:rPr lang="en-US" altLang="en-US" b="1" dirty="0"/>
              <a:t>   - internet address (IP </a:t>
            </a:r>
            <a:r>
              <a:rPr lang="en-US" altLang="en-US" b="1" dirty="0" err="1"/>
              <a:t>addr</a:t>
            </a:r>
            <a:r>
              <a:rPr lang="en-US" altLang="en-US" b="1" dirty="0"/>
              <a:t>)</a:t>
            </a:r>
          </a:p>
          <a:p>
            <a:pPr>
              <a:lnSpc>
                <a:spcPct val="80000"/>
              </a:lnSpc>
            </a:pPr>
            <a:endParaRPr lang="en-US" altLang="en-US" b="1" dirty="0"/>
          </a:p>
          <a:p>
            <a:pPr>
              <a:lnSpc>
                <a:spcPct val="80000"/>
              </a:lnSpc>
            </a:pPr>
            <a:r>
              <a:rPr lang="en-US" altLang="en-US" b="1" dirty="0"/>
              <a:t>The </a:t>
            </a:r>
            <a:r>
              <a:rPr lang="en-US" altLang="en-US" b="1" dirty="0" err="1"/>
              <a:t>in_addr</a:t>
            </a:r>
            <a:r>
              <a:rPr lang="en-US" altLang="en-US" b="1" dirty="0"/>
              <a:t> structure used to define </a:t>
            </a:r>
            <a:r>
              <a:rPr lang="en-US" altLang="en-US" b="1" dirty="0" err="1"/>
              <a:t>sin_addr</a:t>
            </a:r>
            <a:r>
              <a:rPr lang="en-US" altLang="en-US" b="1" dirty="0"/>
              <a:t> is as under</a:t>
            </a:r>
          </a:p>
          <a:p>
            <a:pPr>
              <a:lnSpc>
                <a:spcPct val="80000"/>
              </a:lnSpc>
              <a:buFont typeface="Wingdings" panose="05000000000000000000" pitchFamily="2" charset="2"/>
              <a:buNone/>
            </a:pPr>
            <a:r>
              <a:rPr lang="en-US" altLang="en-US" b="1" dirty="0" err="1"/>
              <a:t>struct</a:t>
            </a:r>
            <a:r>
              <a:rPr lang="en-US" altLang="en-US" b="1" dirty="0"/>
              <a:t> </a:t>
            </a:r>
            <a:r>
              <a:rPr lang="en-US" altLang="en-US" b="1" dirty="0" err="1"/>
              <a:t>in_addr</a:t>
            </a:r>
            <a:r>
              <a:rPr lang="en-US" altLang="en-US" b="1" dirty="0"/>
              <a:t> { 	</a:t>
            </a:r>
          </a:p>
          <a:p>
            <a:pPr>
              <a:lnSpc>
                <a:spcPct val="80000"/>
              </a:lnSpc>
              <a:buFont typeface="Wingdings" panose="05000000000000000000" pitchFamily="2" charset="2"/>
              <a:buNone/>
            </a:pPr>
            <a:r>
              <a:rPr lang="en-US" altLang="en-US" b="1" dirty="0"/>
              <a:t>      unsigned long </a:t>
            </a:r>
            <a:r>
              <a:rPr lang="en-US" altLang="en-US" b="1" dirty="0" err="1"/>
              <a:t>s_addr</a:t>
            </a:r>
            <a:r>
              <a:rPr lang="en-US" altLang="en-US" b="1" dirty="0"/>
              <a:t>; </a:t>
            </a:r>
          </a:p>
          <a:p>
            <a:pPr>
              <a:lnSpc>
                <a:spcPct val="80000"/>
              </a:lnSpc>
              <a:buFont typeface="Wingdings" panose="05000000000000000000" pitchFamily="2" charset="2"/>
              <a:buNone/>
            </a:pPr>
            <a:r>
              <a:rPr lang="en-US" altLang="en-US" b="1" dirty="0"/>
              <a:t>/* refers to the four byte IP address */</a:t>
            </a:r>
          </a:p>
          <a:p>
            <a:pPr>
              <a:lnSpc>
                <a:spcPct val="80000"/>
              </a:lnSpc>
              <a:buFont typeface="Wingdings" panose="05000000000000000000" pitchFamily="2" charset="2"/>
              <a:buNone/>
            </a:pPr>
            <a:r>
              <a:rPr lang="en-US" altLang="en-US" b="1" dirty="0"/>
              <a:t> }</a:t>
            </a:r>
          </a:p>
        </p:txBody>
      </p:sp>
      <p:sp>
        <p:nvSpPr>
          <p:cNvPr id="6" name="Text Box 3"/>
          <p:cNvSpPr txBox="1">
            <a:spLocks noChangeArrowheads="1"/>
          </p:cNvSpPr>
          <p:nvPr/>
        </p:nvSpPr>
        <p:spPr bwMode="auto">
          <a:xfrm>
            <a:off x="6385028" y="1905000"/>
            <a:ext cx="5486400" cy="406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a:latin typeface="+mn-lt"/>
              </a:rPr>
              <a:t>High order byte			low order byte</a:t>
            </a:r>
          </a:p>
        </p:txBody>
      </p:sp>
      <p:sp>
        <p:nvSpPr>
          <p:cNvPr id="7" name="Line 4"/>
          <p:cNvSpPr>
            <a:spLocks noChangeShapeType="1"/>
          </p:cNvSpPr>
          <p:nvPr/>
        </p:nvSpPr>
        <p:spPr bwMode="auto">
          <a:xfrm flipV="1">
            <a:off x="9527617" y="1905000"/>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8" name="Text Box 5"/>
          <p:cNvSpPr txBox="1">
            <a:spLocks noChangeArrowheads="1"/>
          </p:cNvSpPr>
          <p:nvPr/>
        </p:nvSpPr>
        <p:spPr bwMode="auto">
          <a:xfrm>
            <a:off x="5917326" y="1399422"/>
            <a:ext cx="611702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b="1" dirty="0">
                <a:solidFill>
                  <a:srgbClr val="000066"/>
                </a:solidFill>
                <a:latin typeface="+mn-lt"/>
              </a:rPr>
              <a:t>Little endian byte order</a:t>
            </a:r>
            <a:r>
              <a:rPr lang="en-US" altLang="en-US" sz="2400" b="1" dirty="0">
                <a:latin typeface="+mn-lt"/>
              </a:rPr>
              <a:t> : example: Intel series</a:t>
            </a:r>
          </a:p>
        </p:txBody>
      </p:sp>
      <p:sp>
        <p:nvSpPr>
          <p:cNvPr id="9" name="Line 6"/>
          <p:cNvSpPr>
            <a:spLocks noChangeShapeType="1"/>
          </p:cNvSpPr>
          <p:nvPr/>
        </p:nvSpPr>
        <p:spPr bwMode="auto">
          <a:xfrm flipH="1">
            <a:off x="7622617" y="2743200"/>
            <a:ext cx="3810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10" name="Text Box 7"/>
          <p:cNvSpPr txBox="1">
            <a:spLocks noChangeArrowheads="1"/>
          </p:cNvSpPr>
          <p:nvPr/>
        </p:nvSpPr>
        <p:spPr bwMode="auto">
          <a:xfrm>
            <a:off x="7851217" y="2667000"/>
            <a:ext cx="3505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a:latin typeface="+mn-lt"/>
              </a:rPr>
              <a:t>Increasing memory address</a:t>
            </a:r>
          </a:p>
        </p:txBody>
      </p:sp>
      <p:sp>
        <p:nvSpPr>
          <p:cNvPr id="11" name="Text Box 8"/>
          <p:cNvSpPr txBox="1">
            <a:spLocks noChangeArrowheads="1"/>
          </p:cNvSpPr>
          <p:nvPr/>
        </p:nvSpPr>
        <p:spPr bwMode="auto">
          <a:xfrm>
            <a:off x="6784417" y="2362200"/>
            <a:ext cx="1676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600" b="1">
                <a:latin typeface="+mn-lt"/>
              </a:rPr>
              <a:t>Address A+1</a:t>
            </a:r>
            <a:endParaRPr lang="en-US" altLang="en-US" sz="2400" b="1">
              <a:latin typeface="+mn-lt"/>
            </a:endParaRPr>
          </a:p>
        </p:txBody>
      </p:sp>
      <p:sp>
        <p:nvSpPr>
          <p:cNvPr id="12" name="Text Box 9"/>
          <p:cNvSpPr txBox="1">
            <a:spLocks noChangeArrowheads="1"/>
          </p:cNvSpPr>
          <p:nvPr/>
        </p:nvSpPr>
        <p:spPr bwMode="auto">
          <a:xfrm>
            <a:off x="10975417" y="2362200"/>
            <a:ext cx="1676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600" b="1">
                <a:latin typeface="+mn-lt"/>
              </a:rPr>
              <a:t>Address A</a:t>
            </a:r>
            <a:endParaRPr lang="en-US" altLang="en-US" sz="2400" b="1">
              <a:latin typeface="+mn-lt"/>
            </a:endParaRPr>
          </a:p>
        </p:txBody>
      </p:sp>
      <p:sp>
        <p:nvSpPr>
          <p:cNvPr id="13" name="Rectangle 10"/>
          <p:cNvSpPr>
            <a:spLocks noChangeArrowheads="1"/>
          </p:cNvSpPr>
          <p:nvPr/>
        </p:nvSpPr>
        <p:spPr bwMode="auto">
          <a:xfrm>
            <a:off x="5859483" y="3835398"/>
            <a:ext cx="626419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200" b="1" dirty="0">
                <a:solidFill>
                  <a:srgbClr val="000066"/>
                </a:solidFill>
                <a:latin typeface="+mn-lt"/>
              </a:rPr>
              <a:t>Big endian byte order</a:t>
            </a:r>
            <a:r>
              <a:rPr lang="en-US" altLang="en-US" sz="2200" b="1" dirty="0">
                <a:latin typeface="+mn-lt"/>
              </a:rPr>
              <a:t> : example: IBM 370, Motorola</a:t>
            </a:r>
          </a:p>
        </p:txBody>
      </p:sp>
      <p:sp>
        <p:nvSpPr>
          <p:cNvPr id="14" name="Text Box 11"/>
          <p:cNvSpPr txBox="1">
            <a:spLocks noChangeArrowheads="1"/>
          </p:cNvSpPr>
          <p:nvPr/>
        </p:nvSpPr>
        <p:spPr bwMode="auto">
          <a:xfrm>
            <a:off x="6350871" y="4267200"/>
            <a:ext cx="5486400" cy="406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a:latin typeface="+mn-lt"/>
              </a:rPr>
              <a:t>High order byte			low order byte</a:t>
            </a:r>
          </a:p>
        </p:txBody>
      </p:sp>
      <p:sp>
        <p:nvSpPr>
          <p:cNvPr id="15" name="Line 12"/>
          <p:cNvSpPr>
            <a:spLocks noChangeShapeType="1"/>
          </p:cNvSpPr>
          <p:nvPr/>
        </p:nvSpPr>
        <p:spPr bwMode="auto">
          <a:xfrm flipV="1">
            <a:off x="9451417" y="4267200"/>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16" name="Line 13"/>
          <p:cNvSpPr>
            <a:spLocks noChangeShapeType="1"/>
          </p:cNvSpPr>
          <p:nvPr/>
        </p:nvSpPr>
        <p:spPr bwMode="auto">
          <a:xfrm flipH="1">
            <a:off x="7546417" y="5105400"/>
            <a:ext cx="3810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17" name="Text Box 14"/>
          <p:cNvSpPr txBox="1">
            <a:spLocks noChangeArrowheads="1"/>
          </p:cNvSpPr>
          <p:nvPr/>
        </p:nvSpPr>
        <p:spPr bwMode="auto">
          <a:xfrm>
            <a:off x="7775017" y="5029200"/>
            <a:ext cx="3505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a:latin typeface="+mn-lt"/>
              </a:rPr>
              <a:t>Increasing memory address</a:t>
            </a:r>
          </a:p>
        </p:txBody>
      </p:sp>
      <p:sp>
        <p:nvSpPr>
          <p:cNvPr id="18" name="Text Box 15"/>
          <p:cNvSpPr txBox="1">
            <a:spLocks noChangeArrowheads="1"/>
          </p:cNvSpPr>
          <p:nvPr/>
        </p:nvSpPr>
        <p:spPr bwMode="auto">
          <a:xfrm>
            <a:off x="6708217" y="4724400"/>
            <a:ext cx="1676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600" b="1">
                <a:latin typeface="+mn-lt"/>
              </a:rPr>
              <a:t>Address A+1</a:t>
            </a:r>
            <a:endParaRPr lang="en-US" altLang="en-US" sz="2400" b="1">
              <a:latin typeface="+mn-lt"/>
            </a:endParaRPr>
          </a:p>
        </p:txBody>
      </p:sp>
      <p:sp>
        <p:nvSpPr>
          <p:cNvPr id="19" name="Text Box 16"/>
          <p:cNvSpPr txBox="1">
            <a:spLocks noChangeArrowheads="1"/>
          </p:cNvSpPr>
          <p:nvPr/>
        </p:nvSpPr>
        <p:spPr bwMode="auto">
          <a:xfrm>
            <a:off x="10899217" y="4724400"/>
            <a:ext cx="1676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600" b="1">
                <a:latin typeface="+mn-lt"/>
              </a:rPr>
              <a:t>Address A</a:t>
            </a:r>
            <a:endParaRPr lang="en-US" altLang="en-US" sz="2400" b="1">
              <a:latin typeface="+mn-lt"/>
            </a:endParaRPr>
          </a:p>
        </p:txBody>
      </p:sp>
      <p:sp>
        <p:nvSpPr>
          <p:cNvPr id="20" name="Text Box 17"/>
          <p:cNvSpPr txBox="1">
            <a:spLocks noChangeArrowheads="1"/>
          </p:cNvSpPr>
          <p:nvPr/>
        </p:nvSpPr>
        <p:spPr bwMode="auto">
          <a:xfrm>
            <a:off x="8003617" y="2362200"/>
            <a:ext cx="29718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b="1" dirty="0">
                <a:solidFill>
                  <a:srgbClr val="FF0000"/>
                </a:solidFill>
                <a:latin typeface="+mn-lt"/>
              </a:rPr>
              <a:t>00     01     64      C1</a:t>
            </a:r>
          </a:p>
          <a:p>
            <a:pPr eaLnBrk="1" hangingPunct="1">
              <a:spcBef>
                <a:spcPct val="50000"/>
              </a:spcBef>
            </a:pPr>
            <a:endParaRPr lang="en-US" altLang="en-US" sz="2400" b="1" dirty="0">
              <a:solidFill>
                <a:srgbClr val="CC3300"/>
              </a:solidFill>
              <a:latin typeface="+mn-lt"/>
            </a:endParaRPr>
          </a:p>
        </p:txBody>
      </p:sp>
      <p:sp>
        <p:nvSpPr>
          <p:cNvPr id="21" name="Text Box 18"/>
          <p:cNvSpPr txBox="1">
            <a:spLocks noChangeArrowheads="1"/>
          </p:cNvSpPr>
          <p:nvPr/>
        </p:nvSpPr>
        <p:spPr bwMode="auto">
          <a:xfrm>
            <a:off x="7927417" y="4648200"/>
            <a:ext cx="30480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b="1">
                <a:latin typeface="+mn-lt"/>
              </a:rPr>
              <a:t>  </a:t>
            </a:r>
            <a:r>
              <a:rPr lang="en-US" altLang="en-US" sz="2400" b="1">
                <a:solidFill>
                  <a:srgbClr val="FF0000"/>
                </a:solidFill>
                <a:latin typeface="+mn-lt"/>
              </a:rPr>
              <a:t>C1    64    01    00</a:t>
            </a:r>
          </a:p>
          <a:p>
            <a:pPr eaLnBrk="1" hangingPunct="1">
              <a:spcBef>
                <a:spcPct val="50000"/>
              </a:spcBef>
            </a:pPr>
            <a:endParaRPr lang="en-US" altLang="en-US" sz="2400" b="1">
              <a:solidFill>
                <a:srgbClr val="FF0000"/>
              </a:solidFill>
              <a:latin typeface="+mn-lt"/>
            </a:endParaRPr>
          </a:p>
        </p:txBody>
      </p:sp>
      <p:sp>
        <p:nvSpPr>
          <p:cNvPr id="22" name="Rectangle 21"/>
          <p:cNvSpPr/>
          <p:nvPr/>
        </p:nvSpPr>
        <p:spPr>
          <a:xfrm>
            <a:off x="6920048" y="5708313"/>
            <a:ext cx="4817369" cy="461665"/>
          </a:xfrm>
          <a:prstGeom prst="rect">
            <a:avLst/>
          </a:prstGeom>
          <a:solidFill>
            <a:srgbClr val="002060"/>
          </a:solidFill>
        </p:spPr>
        <p:txBody>
          <a:bodyPr wrap="square">
            <a:spAutoFit/>
          </a:bodyPr>
          <a:lstStyle/>
          <a:p>
            <a:pPr>
              <a:spcBef>
                <a:spcPct val="50000"/>
              </a:spcBef>
            </a:pPr>
            <a:r>
              <a:rPr lang="en-US" altLang="en-US" sz="2400" b="1" dirty="0">
                <a:solidFill>
                  <a:schemeClr val="bg1"/>
                </a:solidFill>
                <a:latin typeface="Calibri" panose="020F0502020204030204" pitchFamily="34" charset="0"/>
                <a:cs typeface="Calibri" panose="020F0502020204030204" pitchFamily="34" charset="0"/>
              </a:rPr>
              <a:t>Byte ordering ex: </a:t>
            </a:r>
            <a:r>
              <a:rPr lang="en-US" altLang="en-US" b="1" dirty="0">
                <a:solidFill>
                  <a:schemeClr val="bg1"/>
                </a:solidFill>
                <a:latin typeface="Calibri" panose="020F0502020204030204" pitchFamily="34" charset="0"/>
                <a:cs typeface="Calibri" panose="020F0502020204030204" pitchFamily="34" charset="0"/>
              </a:rPr>
              <a:t>91,329 hex: 00 01 64 C1</a:t>
            </a:r>
          </a:p>
        </p:txBody>
      </p:sp>
    </p:spTree>
    <p:extLst>
      <p:ext uri="{BB962C8B-B14F-4D97-AF65-F5344CB8AC3E}">
        <p14:creationId xmlns:p14="http://schemas.microsoft.com/office/powerpoint/2010/main" val="75812896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Socket system calls</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108</a:t>
            </a:fld>
            <a:endParaRPr lang="en-IN"/>
          </a:p>
        </p:txBody>
      </p:sp>
      <p:sp>
        <p:nvSpPr>
          <p:cNvPr id="5" name="Rectangle 3"/>
          <p:cNvSpPr txBox="1">
            <a:spLocks noChangeArrowheads="1"/>
          </p:cNvSpPr>
          <p:nvPr/>
        </p:nvSpPr>
        <p:spPr>
          <a:xfrm>
            <a:off x="141403" y="1295400"/>
            <a:ext cx="6232634" cy="4600903"/>
          </a:xfrm>
          <a:prstGeom prst="rect">
            <a:avLst/>
          </a:prstGeom>
          <a:solidFill>
            <a:srgbClr val="CCFFFF"/>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b="1" dirty="0"/>
              <a:t>Internet protocols use big endian byte ordering called network byte order</a:t>
            </a:r>
          </a:p>
          <a:p>
            <a:pPr algn="just"/>
            <a:r>
              <a:rPr lang="en-US" altLang="en-US" b="1" dirty="0"/>
              <a:t>The following functions allow conversions between the formats.</a:t>
            </a:r>
          </a:p>
          <a:p>
            <a:pPr algn="just">
              <a:buFont typeface="Wingdings" panose="05000000000000000000" pitchFamily="2" charset="2"/>
              <a:buNone/>
            </a:pPr>
            <a:r>
              <a:rPr lang="en-US" altLang="en-US" b="1" dirty="0"/>
              <a:t>#include &lt;</a:t>
            </a:r>
            <a:r>
              <a:rPr lang="en-US" altLang="en-US" b="1" dirty="0" err="1"/>
              <a:t>netinet</a:t>
            </a:r>
            <a:r>
              <a:rPr lang="en-US" altLang="en-US" b="1" dirty="0"/>
              <a:t>/</a:t>
            </a:r>
            <a:r>
              <a:rPr lang="en-US" altLang="en-US" b="1" dirty="0" err="1"/>
              <a:t>in.h</a:t>
            </a:r>
            <a:r>
              <a:rPr lang="en-US" altLang="en-US" b="1" dirty="0"/>
              <a:t>&gt;</a:t>
            </a:r>
          </a:p>
          <a:p>
            <a:pPr algn="just">
              <a:buFont typeface="Wingdings" panose="05000000000000000000" pitchFamily="2" charset="2"/>
              <a:buNone/>
            </a:pPr>
            <a:r>
              <a:rPr lang="en-US" altLang="en-US" b="1" dirty="0" err="1"/>
              <a:t>htons</a:t>
            </a:r>
            <a:r>
              <a:rPr lang="en-US" altLang="en-US" b="1" dirty="0"/>
              <a:t>() – "Host to Network Short"</a:t>
            </a:r>
          </a:p>
          <a:p>
            <a:pPr algn="just">
              <a:buFont typeface="Wingdings" panose="05000000000000000000" pitchFamily="2" charset="2"/>
              <a:buNone/>
            </a:pPr>
            <a:r>
              <a:rPr lang="en-US" altLang="en-US" b="1" dirty="0" err="1"/>
              <a:t>htonl</a:t>
            </a:r>
            <a:r>
              <a:rPr lang="en-US" altLang="en-US" b="1" dirty="0"/>
              <a:t>() – "Host to Network Long"</a:t>
            </a:r>
          </a:p>
          <a:p>
            <a:pPr algn="just">
              <a:buFont typeface="Wingdings" panose="05000000000000000000" pitchFamily="2" charset="2"/>
              <a:buNone/>
            </a:pPr>
            <a:r>
              <a:rPr lang="en-US" altLang="en-US" b="1" dirty="0" err="1"/>
              <a:t>ntohs</a:t>
            </a:r>
            <a:r>
              <a:rPr lang="en-US" altLang="en-US" b="1" dirty="0"/>
              <a:t>() – "Network to Host Short"</a:t>
            </a:r>
          </a:p>
          <a:p>
            <a:pPr algn="just">
              <a:buFont typeface="Wingdings" panose="05000000000000000000" pitchFamily="2" charset="2"/>
              <a:buNone/>
            </a:pPr>
            <a:r>
              <a:rPr lang="en-US" altLang="en-US" b="1" dirty="0" err="1"/>
              <a:t>ntohl</a:t>
            </a:r>
            <a:r>
              <a:rPr lang="en-US" altLang="en-US" b="1" dirty="0"/>
              <a:t>() – "Network to Host Long"</a:t>
            </a:r>
          </a:p>
          <a:p>
            <a:pPr algn="just"/>
            <a:r>
              <a:rPr lang="en-US" altLang="en-US" b="1" dirty="0"/>
              <a:t>h stands for host        n stands for network </a:t>
            </a:r>
          </a:p>
          <a:p>
            <a:pPr algn="just"/>
            <a:r>
              <a:rPr lang="en-US" altLang="en-US" b="1" dirty="0"/>
              <a:t>s stands for short       l  stands for long</a:t>
            </a:r>
          </a:p>
          <a:p>
            <a:pPr algn="just"/>
            <a:endParaRPr lang="en-US" altLang="en-US" b="1" dirty="0"/>
          </a:p>
        </p:txBody>
      </p:sp>
      <p:sp>
        <p:nvSpPr>
          <p:cNvPr id="6" name="Rectangle 3"/>
          <p:cNvSpPr txBox="1">
            <a:spLocks noChangeArrowheads="1"/>
          </p:cNvSpPr>
          <p:nvPr/>
        </p:nvSpPr>
        <p:spPr>
          <a:xfrm>
            <a:off x="6642538" y="1295400"/>
            <a:ext cx="5392298" cy="4913313"/>
          </a:xfrm>
          <a:prstGeom prst="rect">
            <a:avLst/>
          </a:prstGeom>
          <a:solidFill>
            <a:schemeClr val="accent1">
              <a:lumMod val="20000"/>
              <a:lumOff val="80000"/>
            </a:schemeClr>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b="1" dirty="0" err="1"/>
              <a:t>int</a:t>
            </a:r>
            <a:r>
              <a:rPr lang="en-US" altLang="en-US" b="1" dirty="0"/>
              <a:t> </a:t>
            </a:r>
            <a:r>
              <a:rPr lang="en-US" altLang="en-US" b="1" dirty="0" smtClean="0"/>
              <a:t>bind (</a:t>
            </a:r>
            <a:r>
              <a:rPr lang="en-US" altLang="en-US" b="1" dirty="0" err="1"/>
              <a:t>int</a:t>
            </a:r>
            <a:r>
              <a:rPr lang="en-US" altLang="en-US" b="1" dirty="0"/>
              <a:t> </a:t>
            </a:r>
            <a:r>
              <a:rPr lang="en-US" altLang="en-US" b="1" dirty="0" err="1"/>
              <a:t>sockfd</a:t>
            </a:r>
            <a:r>
              <a:rPr lang="en-US" altLang="en-US" b="1" dirty="0"/>
              <a:t>, </a:t>
            </a:r>
            <a:r>
              <a:rPr lang="en-US" altLang="en-US" b="1" dirty="0" err="1"/>
              <a:t>struct</a:t>
            </a:r>
            <a:r>
              <a:rPr lang="en-US" altLang="en-US" b="1" dirty="0"/>
              <a:t> </a:t>
            </a:r>
            <a:r>
              <a:rPr lang="en-US" altLang="en-US" b="1" dirty="0" err="1"/>
              <a:t>sockaddr</a:t>
            </a:r>
            <a:r>
              <a:rPr lang="en-US" altLang="en-US" b="1" dirty="0"/>
              <a:t> *</a:t>
            </a:r>
            <a:r>
              <a:rPr lang="en-US" altLang="en-US" b="1" dirty="0" err="1" smtClean="0"/>
              <a:t>my_addr,int</a:t>
            </a:r>
            <a:r>
              <a:rPr lang="en-US" altLang="en-US" b="1" dirty="0" smtClean="0"/>
              <a:t> </a:t>
            </a:r>
            <a:r>
              <a:rPr lang="en-US" altLang="en-US" b="1" dirty="0" err="1" smtClean="0"/>
              <a:t>addrlen</a:t>
            </a:r>
            <a:r>
              <a:rPr lang="en-US" altLang="en-US" b="1" dirty="0" smtClean="0"/>
              <a:t>);</a:t>
            </a:r>
            <a:endParaRPr lang="en-US" altLang="en-US" b="1" dirty="0"/>
          </a:p>
          <a:p>
            <a:endParaRPr lang="en-US" altLang="en-US" b="1" dirty="0"/>
          </a:p>
          <a:p>
            <a:r>
              <a:rPr lang="en-US" altLang="en-US" b="1" dirty="0" err="1"/>
              <a:t>sockfd</a:t>
            </a:r>
            <a:r>
              <a:rPr lang="en-US" altLang="en-US" b="1" dirty="0"/>
              <a:t> - the socket file descriptor returned by socket().</a:t>
            </a:r>
          </a:p>
          <a:p>
            <a:endParaRPr lang="en-US" altLang="en-US" b="1" dirty="0"/>
          </a:p>
          <a:p>
            <a:r>
              <a:rPr lang="en-US" altLang="en-US" b="1" dirty="0" err="1"/>
              <a:t>my_addr</a:t>
            </a:r>
            <a:r>
              <a:rPr lang="en-US" altLang="en-US" b="1" dirty="0"/>
              <a:t> - a pointer to a </a:t>
            </a:r>
            <a:r>
              <a:rPr lang="en-US" altLang="en-US" b="1" dirty="0" err="1"/>
              <a:t>struct</a:t>
            </a:r>
            <a:r>
              <a:rPr lang="en-US" altLang="en-US" b="1" dirty="0"/>
              <a:t> </a:t>
            </a:r>
            <a:r>
              <a:rPr lang="en-US" altLang="en-US" b="1" dirty="0" err="1"/>
              <a:t>sockaddr</a:t>
            </a:r>
            <a:r>
              <a:rPr lang="en-US" altLang="en-US" b="1" dirty="0"/>
              <a:t> that contains information about IP address and port number.</a:t>
            </a:r>
          </a:p>
          <a:p>
            <a:endParaRPr lang="en-US" altLang="en-US" b="1" dirty="0"/>
          </a:p>
          <a:p>
            <a:r>
              <a:rPr lang="en-US" altLang="en-US" b="1" dirty="0" err="1"/>
              <a:t>addrlen</a:t>
            </a:r>
            <a:r>
              <a:rPr lang="en-US" altLang="en-US" b="1" dirty="0"/>
              <a:t> - set to </a:t>
            </a:r>
            <a:r>
              <a:rPr lang="en-US" altLang="en-US" b="1" dirty="0" err="1"/>
              <a:t>sizeof</a:t>
            </a:r>
            <a:r>
              <a:rPr lang="en-US" altLang="en-US" b="1" dirty="0"/>
              <a:t> (</a:t>
            </a:r>
            <a:r>
              <a:rPr lang="en-US" altLang="en-US" b="1" dirty="0" err="1"/>
              <a:t>struct</a:t>
            </a:r>
            <a:r>
              <a:rPr lang="en-US" altLang="en-US" b="1" dirty="0"/>
              <a:t> </a:t>
            </a:r>
            <a:r>
              <a:rPr lang="en-US" altLang="en-US" b="1" dirty="0" err="1"/>
              <a:t>sockaddr</a:t>
            </a:r>
            <a:r>
              <a:rPr lang="en-US" altLang="en-US" b="1" dirty="0"/>
              <a:t>)</a:t>
            </a:r>
          </a:p>
        </p:txBody>
      </p:sp>
    </p:spTree>
    <p:extLst>
      <p:ext uri="{BB962C8B-B14F-4D97-AF65-F5344CB8AC3E}">
        <p14:creationId xmlns:p14="http://schemas.microsoft.com/office/powerpoint/2010/main" val="223645240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Socket system calls</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109</a:t>
            </a:fld>
            <a:endParaRPr lang="en-IN"/>
          </a:p>
        </p:txBody>
      </p:sp>
      <p:sp>
        <p:nvSpPr>
          <p:cNvPr id="5" name="Rectangle 3"/>
          <p:cNvSpPr txBox="1">
            <a:spLocks noChangeArrowheads="1"/>
          </p:cNvSpPr>
          <p:nvPr/>
        </p:nvSpPr>
        <p:spPr>
          <a:xfrm>
            <a:off x="228600" y="1077310"/>
            <a:ext cx="11696307" cy="2238767"/>
          </a:xfrm>
          <a:prstGeom prst="rect">
            <a:avLst/>
          </a:prstGeom>
          <a:solidFill>
            <a:srgbClr val="CCECFF"/>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b="1" dirty="0" err="1"/>
              <a:t>int</a:t>
            </a:r>
            <a:r>
              <a:rPr lang="en-US" altLang="en-US" b="1" dirty="0"/>
              <a:t> connect (</a:t>
            </a:r>
            <a:r>
              <a:rPr lang="en-US" altLang="en-US" b="1" dirty="0" err="1"/>
              <a:t>int</a:t>
            </a:r>
            <a:r>
              <a:rPr lang="en-US" altLang="en-US" b="1" dirty="0"/>
              <a:t> </a:t>
            </a:r>
            <a:r>
              <a:rPr lang="en-US" altLang="en-US" b="1" dirty="0" err="1"/>
              <a:t>sockfd</a:t>
            </a:r>
            <a:r>
              <a:rPr lang="en-US" altLang="en-US" b="1" dirty="0"/>
              <a:t>, </a:t>
            </a:r>
            <a:r>
              <a:rPr lang="en-US" altLang="en-US" b="1" dirty="0" err="1"/>
              <a:t>struct</a:t>
            </a:r>
            <a:r>
              <a:rPr lang="en-US" altLang="en-US" b="1" dirty="0"/>
              <a:t> </a:t>
            </a:r>
            <a:r>
              <a:rPr lang="en-US" altLang="en-US" b="1" dirty="0" err="1"/>
              <a:t>sockaddr</a:t>
            </a:r>
            <a:r>
              <a:rPr lang="en-US" altLang="en-US" b="1" dirty="0"/>
              <a:t> *</a:t>
            </a:r>
            <a:r>
              <a:rPr lang="en-US" altLang="en-US" b="1" dirty="0" err="1"/>
              <a:t>serv_addr</a:t>
            </a:r>
            <a:r>
              <a:rPr lang="en-US" altLang="en-US" b="1" dirty="0"/>
              <a:t>, </a:t>
            </a:r>
            <a:r>
              <a:rPr lang="en-US" altLang="en-US" b="1" dirty="0" err="1"/>
              <a:t>int</a:t>
            </a:r>
            <a:r>
              <a:rPr lang="en-US" altLang="en-US" b="1" dirty="0"/>
              <a:t> </a:t>
            </a:r>
            <a:r>
              <a:rPr lang="en-US" altLang="en-US" b="1" dirty="0" err="1"/>
              <a:t>addrlen</a:t>
            </a:r>
            <a:r>
              <a:rPr lang="en-US" altLang="en-US" b="1" dirty="0"/>
              <a:t>);</a:t>
            </a:r>
          </a:p>
          <a:p>
            <a:r>
              <a:rPr lang="en-US" altLang="en-US" b="1" dirty="0" err="1"/>
              <a:t>sockfd</a:t>
            </a:r>
            <a:r>
              <a:rPr lang="en-US" altLang="en-US" b="1" dirty="0"/>
              <a:t> - the socket file descriptor returned by socket().</a:t>
            </a:r>
          </a:p>
          <a:p>
            <a:r>
              <a:rPr lang="en-US" altLang="en-US" b="1" dirty="0" err="1"/>
              <a:t>serv_addr</a:t>
            </a:r>
            <a:r>
              <a:rPr lang="en-US" altLang="en-US" b="1" dirty="0"/>
              <a:t> - is a </a:t>
            </a:r>
            <a:r>
              <a:rPr lang="en-US" altLang="en-US" b="1" dirty="0" err="1"/>
              <a:t>struct</a:t>
            </a:r>
            <a:r>
              <a:rPr lang="en-US" altLang="en-US" b="1" dirty="0"/>
              <a:t> </a:t>
            </a:r>
            <a:r>
              <a:rPr lang="en-US" altLang="en-US" b="1" dirty="0" err="1"/>
              <a:t>sockaddr</a:t>
            </a:r>
            <a:r>
              <a:rPr lang="en-US" altLang="en-US" b="1" dirty="0"/>
              <a:t> containing the destination port and IP address.</a:t>
            </a:r>
          </a:p>
          <a:p>
            <a:r>
              <a:rPr lang="en-US" altLang="en-US" b="1" dirty="0" err="1"/>
              <a:t>addrlen</a:t>
            </a:r>
            <a:r>
              <a:rPr lang="en-US" altLang="en-US" b="1" dirty="0"/>
              <a:t> - set to </a:t>
            </a:r>
            <a:r>
              <a:rPr lang="en-US" altLang="en-US" b="1" dirty="0" err="1"/>
              <a:t>sizeof</a:t>
            </a:r>
            <a:r>
              <a:rPr lang="en-US" altLang="en-US" b="1" dirty="0"/>
              <a:t> (</a:t>
            </a:r>
            <a:r>
              <a:rPr lang="en-US" altLang="en-US" b="1" dirty="0" err="1"/>
              <a:t>struct</a:t>
            </a:r>
            <a:r>
              <a:rPr lang="en-US" altLang="en-US" b="1" dirty="0"/>
              <a:t> </a:t>
            </a:r>
            <a:r>
              <a:rPr lang="en-US" altLang="en-US" b="1" dirty="0" err="1"/>
              <a:t>sockaddr</a:t>
            </a:r>
            <a:r>
              <a:rPr lang="en-US" altLang="en-US" b="1" dirty="0"/>
              <a:t>).</a:t>
            </a:r>
          </a:p>
          <a:p>
            <a:endParaRPr lang="en-US" altLang="en-US" b="1" dirty="0"/>
          </a:p>
        </p:txBody>
      </p:sp>
      <p:sp>
        <p:nvSpPr>
          <p:cNvPr id="6" name="Rectangle 3"/>
          <p:cNvSpPr txBox="1">
            <a:spLocks noChangeArrowheads="1"/>
          </p:cNvSpPr>
          <p:nvPr/>
        </p:nvSpPr>
        <p:spPr>
          <a:xfrm>
            <a:off x="185002" y="3492347"/>
            <a:ext cx="11696306" cy="3062689"/>
          </a:xfrm>
          <a:prstGeom prst="rect">
            <a:avLst/>
          </a:prstGeom>
          <a:solidFill>
            <a:schemeClr val="accent1">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altLang="en-US" sz="2400" b="1" dirty="0" err="1"/>
              <a:t>int</a:t>
            </a:r>
            <a:r>
              <a:rPr lang="en-US" altLang="en-US" sz="2400" b="1" dirty="0"/>
              <a:t> listen (</a:t>
            </a:r>
            <a:r>
              <a:rPr lang="en-US" altLang="en-US" sz="2400" b="1" dirty="0" err="1"/>
              <a:t>int</a:t>
            </a:r>
            <a:r>
              <a:rPr lang="en-US" altLang="en-US" sz="2400" b="1" dirty="0"/>
              <a:t> </a:t>
            </a:r>
            <a:r>
              <a:rPr lang="en-US" altLang="en-US" sz="2400" b="1" dirty="0" err="1"/>
              <a:t>sockfd,int</a:t>
            </a:r>
            <a:r>
              <a:rPr lang="en-US" altLang="en-US" sz="2400" b="1" dirty="0"/>
              <a:t> backlog);</a:t>
            </a:r>
          </a:p>
          <a:p>
            <a:pPr algn="just"/>
            <a:r>
              <a:rPr lang="en-US" altLang="en-US" sz="2200" b="1" dirty="0" err="1"/>
              <a:t>sockfd</a:t>
            </a:r>
            <a:r>
              <a:rPr lang="en-US" altLang="en-US" sz="2200" b="1" dirty="0"/>
              <a:t> - the socket file descriptor returned by socket().</a:t>
            </a:r>
          </a:p>
          <a:p>
            <a:pPr algn="just"/>
            <a:r>
              <a:rPr lang="en-US" altLang="en-US" sz="2200" b="1" dirty="0"/>
              <a:t>backlog - the number of connections allowed on the incoming queue.</a:t>
            </a:r>
          </a:p>
          <a:p>
            <a:pPr algn="just"/>
            <a:r>
              <a:rPr lang="en-US" altLang="en-US" sz="2200" b="1" dirty="0"/>
              <a:t>Backlog should never be zero as servers always expect connection from  client. </a:t>
            </a:r>
          </a:p>
          <a:p>
            <a:pPr algn="just">
              <a:spcBef>
                <a:spcPct val="50000"/>
              </a:spcBef>
            </a:pPr>
            <a:r>
              <a:rPr lang="en-US" altLang="en-US" sz="2200" b="1" dirty="0"/>
              <a:t>The listen function converts an unconnected socket into a passive socket,</a:t>
            </a:r>
          </a:p>
          <a:p>
            <a:pPr algn="just">
              <a:spcBef>
                <a:spcPct val="50000"/>
              </a:spcBef>
            </a:pPr>
            <a:r>
              <a:rPr lang="en-US" altLang="en-US" sz="2200" b="1" dirty="0"/>
              <a:t> On successful execution of listen is indicating that the kernel should accept incoming connection requests directed to this socket.</a:t>
            </a:r>
          </a:p>
        </p:txBody>
      </p:sp>
    </p:spTree>
    <p:extLst>
      <p:ext uri="{BB962C8B-B14F-4D97-AF65-F5344CB8AC3E}">
        <p14:creationId xmlns:p14="http://schemas.microsoft.com/office/powerpoint/2010/main" val="38962511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p:cNvSpPr/>
          <p:nvPr/>
        </p:nvSpPr>
        <p:spPr>
          <a:xfrm>
            <a:off x="295422" y="1100343"/>
            <a:ext cx="11310424" cy="5636773"/>
          </a:xfrm>
          <a:prstGeom prst="rect">
            <a:avLst/>
          </a:prstGeom>
          <a:solidFill>
            <a:schemeClr val="accent3">
              <a:lumMod val="20000"/>
              <a:lumOff val="80000"/>
            </a:schemeClr>
          </a:solidFill>
          <a:ln>
            <a:noFill/>
          </a:ln>
          <a:effectLst>
            <a:glow rad="228600">
              <a:schemeClr val="accent3">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IN" dirty="0" smtClean="0">
                <a:latin typeface="+mn-lt"/>
              </a:rPr>
              <a:t>List of Linux Distributions …not completely</a:t>
            </a:r>
            <a:endParaRPr lang="en-IN"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11</a:t>
            </a:fld>
            <a:endParaRPr lang="en-IN"/>
          </a:p>
        </p:txBody>
      </p:sp>
      <p:pic>
        <p:nvPicPr>
          <p:cNvPr id="5" name="Picture 3" descr="Distributio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902" y="1156615"/>
            <a:ext cx="935038"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Distributio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1702" y="1156615"/>
            <a:ext cx="10398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Distribution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0902" y="1156615"/>
            <a:ext cx="649288" cy="6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descr="Distributi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79102" y="1156615"/>
            <a:ext cx="644525"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descr="Distribution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64902" y="115661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descr="Distribution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03102" y="1309015"/>
            <a:ext cx="685800"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9" descr="Distribution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4902" y="1537615"/>
            <a:ext cx="844550"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descr="Distribution Log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45502" y="1537615"/>
            <a:ext cx="1092200"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1" descr="Distribution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46302" y="1156615"/>
            <a:ext cx="117633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2" descr="Distribution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4302" y="1232815"/>
            <a:ext cx="584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3" descr="Distribution Logo"/>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12702" y="1232815"/>
            <a:ext cx="142875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4" descr="Distribution Logo"/>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2502" y="2528215"/>
            <a:ext cx="15271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5" descr="Distribution Logo"/>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78902" y="2299615"/>
            <a:ext cx="12477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6" descr="Distribution Logo"/>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98102" y="1994815"/>
            <a:ext cx="584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7" descr="Distribution Logo"/>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893502" y="1994815"/>
            <a:ext cx="1085850" cy="59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8" descr="Distribution Logo"/>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036502" y="1994815"/>
            <a:ext cx="785813"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9" descr="Distribution Logo"/>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798502" y="1918615"/>
            <a:ext cx="727075"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0" descr="Distribution Logo"/>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636702" y="2071015"/>
            <a:ext cx="114300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1" descr="Distribution Logo"/>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02502" y="3061615"/>
            <a:ext cx="685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2" descr="Distribution Logo"/>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855902" y="1690015"/>
            <a:ext cx="779463"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3" descr="Distribution Logo"/>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464502" y="3061615"/>
            <a:ext cx="635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4" descr="Distribution Logo"/>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226502" y="2833015"/>
            <a:ext cx="140335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5" descr="Distribution Logo"/>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674302" y="2833015"/>
            <a:ext cx="8318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6" descr="Distribution Logo"/>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512502" y="2604415"/>
            <a:ext cx="1676400"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7" descr="Distribution Logo"/>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722302" y="2680615"/>
            <a:ext cx="401638"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8" descr="Distribution Logo"/>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283902" y="2071015"/>
            <a:ext cx="64135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29" descr="Distribution Logo"/>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398702" y="3290215"/>
            <a:ext cx="72707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30" descr="Distribution Logo"/>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179502" y="2680615"/>
            <a:ext cx="1323975"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31" descr="Distribution Logo"/>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8563802" y="2604415"/>
            <a:ext cx="1282700"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2" descr="Distribution Logo"/>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160702" y="3061615"/>
            <a:ext cx="45085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3" descr="Distribution Logo"/>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702502" y="4128415"/>
            <a:ext cx="12827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4" descr="Distribution Logo"/>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150302" y="3595015"/>
            <a:ext cx="501650"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5" descr="Distribution Logo"/>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988502" y="3595015"/>
            <a:ext cx="655638"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6" descr="Distribution Logo"/>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674302" y="3595015"/>
            <a:ext cx="962025"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37" descr="Distribution Logo"/>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7560502" y="3976015"/>
            <a:ext cx="1363663"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38" descr="Distribution Logo"/>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5731702" y="3823615"/>
            <a:ext cx="144303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39" descr="Distribution Logo"/>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5960302" y="4204615"/>
            <a:ext cx="7620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40" descr="Distribution Logo"/>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7179502" y="3366415"/>
            <a:ext cx="10429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1" descr="Distribution Logo"/>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4741102" y="4433215"/>
            <a:ext cx="882650"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2" descr="Distribution Logo"/>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6722302" y="4052215"/>
            <a:ext cx="7620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3" descr="Distribution Logo"/>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9124190" y="4052215"/>
            <a:ext cx="722312"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4" descr="Distribution Logo"/>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6493702" y="4814215"/>
            <a:ext cx="601663"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5" descr="Distribution Logo"/>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7331902" y="4509415"/>
            <a:ext cx="16446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descr="Distribution Logo"/>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702502" y="4585615"/>
            <a:ext cx="493713"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47" descr="Distribution Logo"/>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5579302" y="4890415"/>
            <a:ext cx="685800"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8" descr="Distribution Logo"/>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2226502" y="4509415"/>
            <a:ext cx="571500"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9" descr="Distribution Logo"/>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2988502" y="4433215"/>
            <a:ext cx="565150"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50" descr="Distribution Logo"/>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9214677" y="4585615"/>
            <a:ext cx="631825"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51" descr="Distribution Logo"/>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3826702" y="4433215"/>
            <a:ext cx="684213"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52" descr="Distribution Logo"/>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4741102" y="5195215"/>
            <a:ext cx="7604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53" descr="Distribution Logo"/>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1540702" y="45856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54" descr="Distribution Logo"/>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8703502" y="5500015"/>
            <a:ext cx="7620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55" descr="Distribution Logo"/>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9371840" y="6033415"/>
            <a:ext cx="4746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56" descr="Distribution Logo"/>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7484302" y="6262015"/>
            <a:ext cx="102870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57" descr="Distribution Logo"/>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702502" y="5042815"/>
            <a:ext cx="47625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58" descr="Distribution Logo"/>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1540702" y="5195215"/>
            <a:ext cx="3778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59" descr="Distribution Logo"/>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2150302" y="5195215"/>
            <a:ext cx="739775"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60" descr="Distribution Logo"/>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3064702" y="5347615"/>
            <a:ext cx="1638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61" descr="Distribution Logo"/>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5274502" y="5804815"/>
            <a:ext cx="73025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62" descr="Distribution Logo"/>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4664902" y="5804815"/>
            <a:ext cx="48895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63" descr="Distribution Logo"/>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7027102" y="6185815"/>
            <a:ext cx="48895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64" descr="Distribution Logo"/>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1083502" y="5728615"/>
            <a:ext cx="6858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65" descr="Distribution Logo"/>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1845502" y="5728615"/>
            <a:ext cx="12858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66" descr="Distribution Logo"/>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6112702" y="5423815"/>
            <a:ext cx="4889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67" descr="Distribution Logo"/>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2226502" y="6338215"/>
            <a:ext cx="97472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68" descr="Distribution Logo"/>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4664902" y="3137815"/>
            <a:ext cx="2514600"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69" descr="Distribution Logo"/>
          <p:cNvPicPr>
            <a:picLocks noChangeAspect="1" noChangeArrowheads="1"/>
          </p:cNvPicPr>
          <p:nvPr/>
        </p:nvPicPr>
        <p:blipFill>
          <a:blip r:embed="rId69">
            <a:extLst>
              <a:ext uri="{28A0092B-C50C-407E-A947-70E740481C1C}">
                <a14:useLocalDpi xmlns:a14="http://schemas.microsoft.com/office/drawing/2010/main" val="0"/>
              </a:ext>
            </a:extLst>
          </a:blip>
          <a:srcRect/>
          <a:stretch>
            <a:fillRect/>
          </a:stretch>
        </p:blipFill>
        <p:spPr bwMode="auto">
          <a:xfrm>
            <a:off x="3064702" y="5804815"/>
            <a:ext cx="6096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70" descr="Distribution Logo"/>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3750502" y="5728615"/>
            <a:ext cx="7302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71" descr="Distribution Logo"/>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7103302" y="4890415"/>
            <a:ext cx="1371600" cy="96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72" descr="Distribution Logo"/>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6417502" y="6185815"/>
            <a:ext cx="3841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73" descr="Distribution Logo"/>
          <p:cNvPicPr>
            <a:picLocks noChangeAspect="1" noChangeArrowheads="1"/>
          </p:cNvPicPr>
          <p:nvPr/>
        </p:nvPicPr>
        <p:blipFill>
          <a:blip r:embed="rId73">
            <a:extLst>
              <a:ext uri="{28A0092B-C50C-407E-A947-70E740481C1C}">
                <a14:useLocalDpi xmlns:a14="http://schemas.microsoft.com/office/drawing/2010/main" val="0"/>
              </a:ext>
            </a:extLst>
          </a:blip>
          <a:srcRect/>
          <a:stretch>
            <a:fillRect/>
          </a:stretch>
        </p:blipFill>
        <p:spPr bwMode="auto">
          <a:xfrm>
            <a:off x="5274502" y="6262015"/>
            <a:ext cx="9493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74" descr="Distribution Logo"/>
          <p:cNvPicPr>
            <a:picLocks noChangeAspect="1" noChangeArrowheads="1"/>
          </p:cNvPicPr>
          <p:nvPr/>
        </p:nvPicPr>
        <p:blipFill>
          <a:blip r:embed="rId74">
            <a:extLst>
              <a:ext uri="{28A0092B-C50C-407E-A947-70E740481C1C}">
                <a14:useLocalDpi xmlns:a14="http://schemas.microsoft.com/office/drawing/2010/main" val="0"/>
              </a:ext>
            </a:extLst>
          </a:blip>
          <a:srcRect/>
          <a:stretch>
            <a:fillRect/>
          </a:stretch>
        </p:blipFill>
        <p:spPr bwMode="auto">
          <a:xfrm>
            <a:off x="6722302" y="5881015"/>
            <a:ext cx="625475"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75" descr="Distribution Logo"/>
          <p:cNvPicPr>
            <a:picLocks noChangeAspect="1" noChangeArrowheads="1"/>
          </p:cNvPicPr>
          <p:nvPr/>
        </p:nvPicPr>
        <p:blipFill>
          <a:blip r:embed="rId75">
            <a:extLst>
              <a:ext uri="{28A0092B-C50C-407E-A947-70E740481C1C}">
                <a14:useLocalDpi xmlns:a14="http://schemas.microsoft.com/office/drawing/2010/main" val="0"/>
              </a:ext>
            </a:extLst>
          </a:blip>
          <a:srcRect/>
          <a:stretch>
            <a:fillRect/>
          </a:stretch>
        </p:blipFill>
        <p:spPr bwMode="auto">
          <a:xfrm>
            <a:off x="8551102" y="4814215"/>
            <a:ext cx="682625"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76" descr="Distribution Logo"/>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a:off x="8551102" y="6185815"/>
            <a:ext cx="5080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77" descr="Click here to find out more!">
            <a:hlinkClick r:id="rId77"/>
          </p:cNvPr>
          <p:cNvPicPr>
            <a:picLocks noChangeAspect="1" noChangeArrowheads="1"/>
          </p:cNvPicPr>
          <p:nvPr/>
        </p:nvPicPr>
        <p:blipFill>
          <a:blip r:embed="rId78">
            <a:extLst>
              <a:ext uri="{28A0092B-C50C-407E-A947-70E740481C1C}">
                <a14:useLocalDpi xmlns:a14="http://schemas.microsoft.com/office/drawing/2010/main" val="0"/>
              </a:ext>
            </a:extLst>
          </a:blip>
          <a:srcRect/>
          <a:stretch>
            <a:fillRect/>
          </a:stretch>
        </p:blipFill>
        <p:spPr bwMode="auto">
          <a:xfrm>
            <a:off x="4207702" y="4052215"/>
            <a:ext cx="14287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Image result for kali linux"/>
          <p:cNvPicPr>
            <a:picLocks noChangeAspect="1" noChangeArrowheads="1"/>
          </p:cNvPicPr>
          <p:nvPr/>
        </p:nvPicPr>
        <p:blipFill>
          <a:blip r:embed="rId79" cstate="print">
            <a:extLst>
              <a:ext uri="{28A0092B-C50C-407E-A947-70E740481C1C}">
                <a14:useLocalDpi xmlns:a14="http://schemas.microsoft.com/office/drawing/2010/main" val="0"/>
              </a:ext>
            </a:extLst>
          </a:blip>
          <a:srcRect/>
          <a:stretch>
            <a:fillRect/>
          </a:stretch>
        </p:blipFill>
        <p:spPr bwMode="auto">
          <a:xfrm>
            <a:off x="9846502" y="1340845"/>
            <a:ext cx="1392516" cy="783290"/>
          </a:xfrm>
          <a:prstGeom prst="rect">
            <a:avLst/>
          </a:prstGeom>
          <a:noFill/>
          <a:extLst>
            <a:ext uri="{909E8E84-426E-40DD-AFC4-6F175D3DCCD1}">
              <a14:hiddenFill xmlns:a14="http://schemas.microsoft.com/office/drawing/2010/main">
                <a:solidFill>
                  <a:srgbClr val="FFFFFF"/>
                </a:solidFill>
              </a14:hiddenFill>
            </a:ext>
          </a:extLst>
        </p:spPr>
      </p:pic>
      <p:sp>
        <p:nvSpPr>
          <p:cNvPr id="83" name="AutoShape 8" descr="Image resul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4" name="Picture 83"/>
          <p:cNvPicPr>
            <a:picLocks noChangeAspect="1"/>
          </p:cNvPicPr>
          <p:nvPr/>
        </p:nvPicPr>
        <p:blipFill>
          <a:blip r:embed="rId80"/>
          <a:stretch>
            <a:fillRect/>
          </a:stretch>
        </p:blipFill>
        <p:spPr>
          <a:xfrm>
            <a:off x="9885004" y="2220642"/>
            <a:ext cx="1354014" cy="1354014"/>
          </a:xfrm>
          <a:prstGeom prst="rect">
            <a:avLst/>
          </a:prstGeom>
        </p:spPr>
      </p:pic>
      <p:pic>
        <p:nvPicPr>
          <p:cNvPr id="85" name="Picture 84"/>
          <p:cNvPicPr>
            <a:picLocks noChangeAspect="1"/>
          </p:cNvPicPr>
          <p:nvPr/>
        </p:nvPicPr>
        <p:blipFill>
          <a:blip r:embed="rId81"/>
          <a:stretch>
            <a:fillRect/>
          </a:stretch>
        </p:blipFill>
        <p:spPr>
          <a:xfrm>
            <a:off x="9862379" y="3706140"/>
            <a:ext cx="1376640" cy="910877"/>
          </a:xfrm>
          <a:prstGeom prst="rect">
            <a:avLst/>
          </a:prstGeom>
        </p:spPr>
      </p:pic>
      <p:pic>
        <p:nvPicPr>
          <p:cNvPr id="86" name="Picture 85"/>
          <p:cNvPicPr>
            <a:picLocks noChangeAspect="1"/>
          </p:cNvPicPr>
          <p:nvPr/>
        </p:nvPicPr>
        <p:blipFill>
          <a:blip r:embed="rId82"/>
          <a:stretch>
            <a:fillRect/>
          </a:stretch>
        </p:blipFill>
        <p:spPr>
          <a:xfrm>
            <a:off x="9862378" y="4680192"/>
            <a:ext cx="1376639" cy="1076282"/>
          </a:xfrm>
          <a:prstGeom prst="rect">
            <a:avLst/>
          </a:prstGeom>
        </p:spPr>
      </p:pic>
      <p:pic>
        <p:nvPicPr>
          <p:cNvPr id="87" name="Picture 86"/>
          <p:cNvPicPr>
            <a:picLocks noChangeAspect="1"/>
          </p:cNvPicPr>
          <p:nvPr/>
        </p:nvPicPr>
        <p:blipFill>
          <a:blip r:embed="rId83"/>
          <a:stretch>
            <a:fillRect/>
          </a:stretch>
        </p:blipFill>
        <p:spPr>
          <a:xfrm>
            <a:off x="9846502" y="5814340"/>
            <a:ext cx="1474788" cy="919146"/>
          </a:xfrm>
          <a:prstGeom prst="rect">
            <a:avLst/>
          </a:prstGeom>
        </p:spPr>
      </p:pic>
    </p:spTree>
    <p:extLst>
      <p:ext uri="{BB962C8B-B14F-4D97-AF65-F5344CB8AC3E}">
        <p14:creationId xmlns:p14="http://schemas.microsoft.com/office/powerpoint/2010/main" val="334735393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Socket system calls</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110</a:t>
            </a:fld>
            <a:endParaRPr lang="en-IN"/>
          </a:p>
        </p:txBody>
      </p:sp>
      <p:sp>
        <p:nvSpPr>
          <p:cNvPr id="5" name="Rectangle 3"/>
          <p:cNvSpPr txBox="1">
            <a:spLocks noChangeArrowheads="1"/>
          </p:cNvSpPr>
          <p:nvPr/>
        </p:nvSpPr>
        <p:spPr>
          <a:xfrm>
            <a:off x="228600" y="1174214"/>
            <a:ext cx="11696307" cy="3529988"/>
          </a:xfrm>
          <a:prstGeom prst="rect">
            <a:avLst/>
          </a:prstGeom>
          <a:solidFill>
            <a:schemeClr val="accent1">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b="1" dirty="0" err="1"/>
              <a:t>int</a:t>
            </a:r>
            <a:r>
              <a:rPr lang="en-US" altLang="en-US" sz="2400" b="1" dirty="0"/>
              <a:t> accept (</a:t>
            </a:r>
            <a:r>
              <a:rPr lang="en-US" altLang="en-US" sz="2400" b="1" dirty="0" err="1"/>
              <a:t>int</a:t>
            </a:r>
            <a:r>
              <a:rPr lang="en-US" altLang="en-US" sz="2400" b="1" dirty="0"/>
              <a:t> </a:t>
            </a:r>
            <a:r>
              <a:rPr lang="en-US" altLang="en-US" sz="2400" b="1" dirty="0" err="1"/>
              <a:t>sockfd</a:t>
            </a:r>
            <a:r>
              <a:rPr lang="en-US" altLang="en-US" sz="2400" b="1" dirty="0"/>
              <a:t>, void *</a:t>
            </a:r>
            <a:r>
              <a:rPr lang="en-US" altLang="en-US" sz="2400" b="1" dirty="0" err="1"/>
              <a:t>addr</a:t>
            </a:r>
            <a:r>
              <a:rPr lang="en-US" altLang="en-US" sz="2400" b="1" dirty="0"/>
              <a:t>, </a:t>
            </a:r>
            <a:r>
              <a:rPr lang="en-US" altLang="en-US" sz="2400" b="1" dirty="0" err="1"/>
              <a:t>int</a:t>
            </a:r>
            <a:r>
              <a:rPr lang="en-US" altLang="en-US" sz="2400" b="1" dirty="0"/>
              <a:t> *</a:t>
            </a:r>
            <a:r>
              <a:rPr lang="en-US" altLang="en-US" sz="2400" b="1" dirty="0" err="1"/>
              <a:t>addrlen</a:t>
            </a:r>
            <a:r>
              <a:rPr lang="en-US" altLang="en-US" sz="2400" b="1" dirty="0"/>
              <a:t>);</a:t>
            </a:r>
          </a:p>
          <a:p>
            <a:pPr algn="just"/>
            <a:r>
              <a:rPr lang="en-US" altLang="en-US" sz="2400" b="1" dirty="0" err="1"/>
              <a:t>sockfd</a:t>
            </a:r>
            <a:r>
              <a:rPr lang="en-US" altLang="en-US" sz="2400" b="1" dirty="0"/>
              <a:t> </a:t>
            </a:r>
          </a:p>
          <a:p>
            <a:pPr lvl="1" algn="just"/>
            <a:r>
              <a:rPr lang="en-US" altLang="en-US" sz="2000" b="1" dirty="0"/>
              <a:t>the socket file descriptor returned by socket().</a:t>
            </a:r>
          </a:p>
          <a:p>
            <a:pPr algn="just"/>
            <a:r>
              <a:rPr lang="en-US" altLang="en-US" sz="2400" b="1" dirty="0" err="1"/>
              <a:t>addr</a:t>
            </a:r>
            <a:r>
              <a:rPr lang="en-US" altLang="en-US" sz="2400" b="1" dirty="0"/>
              <a:t> </a:t>
            </a:r>
          </a:p>
          <a:p>
            <a:pPr lvl="1" algn="just"/>
            <a:r>
              <a:rPr lang="en-US" altLang="en-US" sz="2000" b="1" dirty="0"/>
              <a:t>a pointer to a </a:t>
            </a:r>
            <a:r>
              <a:rPr lang="en-US" altLang="en-US" sz="2000" b="1" dirty="0" err="1"/>
              <a:t>struct</a:t>
            </a:r>
            <a:r>
              <a:rPr lang="en-US" altLang="en-US" sz="2000" b="1" dirty="0"/>
              <a:t> </a:t>
            </a:r>
            <a:r>
              <a:rPr lang="en-US" altLang="en-US" sz="2000" b="1" dirty="0" err="1"/>
              <a:t>sockaddr_in</a:t>
            </a:r>
            <a:r>
              <a:rPr lang="en-US" altLang="en-US" sz="2000" b="1" dirty="0"/>
              <a:t>.  The information about the incoming connection like IP address and port number are stored. </a:t>
            </a:r>
          </a:p>
          <a:p>
            <a:pPr algn="just"/>
            <a:r>
              <a:rPr lang="en-US" altLang="en-US" sz="2400" b="1" dirty="0" err="1"/>
              <a:t>addrlen</a:t>
            </a:r>
            <a:endParaRPr lang="en-US" altLang="en-US" sz="2400" b="1" dirty="0"/>
          </a:p>
          <a:p>
            <a:pPr lvl="1" algn="just"/>
            <a:r>
              <a:rPr lang="en-US" altLang="en-US" sz="2000" b="1" dirty="0"/>
              <a:t>a local integer variable that should be set to </a:t>
            </a:r>
            <a:r>
              <a:rPr lang="en-US" altLang="en-US" sz="2000" b="1" dirty="0" err="1"/>
              <a:t>sizeof</a:t>
            </a:r>
            <a:r>
              <a:rPr lang="en-US" altLang="en-US" sz="2000" b="1" dirty="0"/>
              <a:t> (</a:t>
            </a:r>
            <a:r>
              <a:rPr lang="en-US" altLang="en-US" sz="2000" b="1" dirty="0" err="1"/>
              <a:t>struct</a:t>
            </a:r>
            <a:r>
              <a:rPr lang="en-US" altLang="en-US" sz="2000" b="1" dirty="0"/>
              <a:t> </a:t>
            </a:r>
            <a:r>
              <a:rPr lang="en-US" altLang="en-US" sz="2000" b="1" dirty="0" err="1"/>
              <a:t>sockaddr_in</a:t>
            </a:r>
            <a:r>
              <a:rPr lang="en-US" altLang="en-US" sz="2000" b="1" dirty="0"/>
              <a:t>) before its address is passed to accept().</a:t>
            </a:r>
          </a:p>
        </p:txBody>
      </p:sp>
      <p:sp>
        <p:nvSpPr>
          <p:cNvPr id="6" name="Rectangle 3"/>
          <p:cNvSpPr txBox="1">
            <a:spLocks noChangeArrowheads="1"/>
          </p:cNvSpPr>
          <p:nvPr/>
        </p:nvSpPr>
        <p:spPr>
          <a:xfrm>
            <a:off x="342899" y="4825388"/>
            <a:ext cx="11467706" cy="1662842"/>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b="1" dirty="0"/>
              <a:t>Socket descriptor can be closed like file descriptor. </a:t>
            </a:r>
          </a:p>
          <a:p>
            <a:pPr marL="0" indent="0" algn="just">
              <a:buNone/>
            </a:pPr>
            <a:r>
              <a:rPr lang="en-US" altLang="en-US" sz="2400" b="1" dirty="0"/>
              <a:t>close (</a:t>
            </a:r>
            <a:r>
              <a:rPr lang="en-US" altLang="en-US" sz="2400" b="1" dirty="0" err="1"/>
              <a:t>sockfd</a:t>
            </a:r>
            <a:r>
              <a:rPr lang="en-US" altLang="en-US" sz="2400" b="1" dirty="0"/>
              <a:t>);</a:t>
            </a:r>
          </a:p>
          <a:p>
            <a:pPr algn="just"/>
            <a:r>
              <a:rPr lang="en-US" altLang="en-US" sz="2400" b="1" dirty="0"/>
              <a:t>Close system call prevents any more reads and writes to the socket. For attempting to read or write the socket on the remote end will receive an error.</a:t>
            </a:r>
          </a:p>
        </p:txBody>
      </p:sp>
    </p:spTree>
    <p:extLst>
      <p:ext uri="{BB962C8B-B14F-4D97-AF65-F5344CB8AC3E}">
        <p14:creationId xmlns:p14="http://schemas.microsoft.com/office/powerpoint/2010/main" val="33105520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Socket system calls</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111</a:t>
            </a:fld>
            <a:endParaRPr lang="en-IN"/>
          </a:p>
        </p:txBody>
      </p:sp>
      <p:sp>
        <p:nvSpPr>
          <p:cNvPr id="5" name="Rectangle 3"/>
          <p:cNvSpPr txBox="1">
            <a:spLocks noChangeArrowheads="1"/>
          </p:cNvSpPr>
          <p:nvPr/>
        </p:nvSpPr>
        <p:spPr>
          <a:xfrm>
            <a:off x="141403" y="1759944"/>
            <a:ext cx="11772507" cy="4233231"/>
          </a:xfrm>
          <a:prstGeom prst="rect">
            <a:avLst/>
          </a:prstGeom>
          <a:solidFill>
            <a:schemeClr val="accent4">
              <a:lumMod val="20000"/>
              <a:lumOff val="80000"/>
            </a:scheme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b="1" dirty="0" err="1"/>
              <a:t>int</a:t>
            </a:r>
            <a:r>
              <a:rPr lang="en-US" altLang="en-US" b="1" dirty="0"/>
              <a:t> shutdown (</a:t>
            </a:r>
            <a:r>
              <a:rPr lang="en-US" altLang="en-US" b="1" dirty="0" err="1"/>
              <a:t>int</a:t>
            </a:r>
            <a:r>
              <a:rPr lang="en-US" altLang="en-US" b="1" dirty="0"/>
              <a:t> </a:t>
            </a:r>
            <a:r>
              <a:rPr lang="en-US" altLang="en-US" b="1" dirty="0" err="1"/>
              <a:t>sockfd</a:t>
            </a:r>
            <a:r>
              <a:rPr lang="en-US" altLang="en-US" b="1" dirty="0"/>
              <a:t>, </a:t>
            </a:r>
            <a:r>
              <a:rPr lang="en-US" altLang="en-US" b="1" dirty="0" err="1"/>
              <a:t>int</a:t>
            </a:r>
            <a:r>
              <a:rPr lang="en-US" altLang="en-US" b="1" dirty="0"/>
              <a:t> how);</a:t>
            </a:r>
          </a:p>
          <a:p>
            <a:pPr algn="just"/>
            <a:endParaRPr lang="en-US" altLang="en-US" sz="1200" b="1" dirty="0"/>
          </a:p>
          <a:p>
            <a:pPr algn="just"/>
            <a:r>
              <a:rPr lang="en-US" altLang="en-US" b="1" dirty="0" err="1"/>
              <a:t>sockfd</a:t>
            </a:r>
            <a:r>
              <a:rPr lang="en-US" altLang="en-US" b="1" dirty="0"/>
              <a:t> - socket file descriptor of the socket to be shutdown.</a:t>
            </a:r>
          </a:p>
          <a:p>
            <a:pPr algn="just"/>
            <a:r>
              <a:rPr lang="en-US" altLang="en-US" b="1" dirty="0"/>
              <a:t>how – if it is </a:t>
            </a:r>
          </a:p>
          <a:p>
            <a:pPr lvl="1" algn="just"/>
            <a:r>
              <a:rPr lang="en-US" altLang="en-US" sz="2800" b="1" dirty="0"/>
              <a:t>	0 - Further receives are disallowed</a:t>
            </a:r>
          </a:p>
          <a:p>
            <a:pPr lvl="1" algn="just"/>
            <a:r>
              <a:rPr lang="en-US" altLang="en-US" sz="2800" b="1" dirty="0"/>
              <a:t>	1 - Further sends are disallowed</a:t>
            </a:r>
          </a:p>
          <a:p>
            <a:pPr lvl="1" algn="just"/>
            <a:r>
              <a:rPr lang="en-US" altLang="en-US" sz="2800" b="1" dirty="0"/>
              <a:t>	2 - Further sends and receives are disallowed.</a:t>
            </a:r>
          </a:p>
          <a:p>
            <a:pPr lvl="1" algn="just"/>
            <a:endParaRPr lang="en-US" altLang="en-US" sz="1200" b="1" dirty="0"/>
          </a:p>
          <a:p>
            <a:pPr algn="just"/>
            <a:r>
              <a:rPr lang="en-US" altLang="en-US" b="1" dirty="0"/>
              <a:t>The shutdown system call gives more control (than close (</a:t>
            </a:r>
            <a:r>
              <a:rPr lang="en-US" altLang="en-US" b="1" dirty="0" err="1"/>
              <a:t>sockfd</a:t>
            </a:r>
            <a:r>
              <a:rPr lang="en-US" altLang="en-US" b="1" dirty="0"/>
              <a:t>) over how the socket descriptor can be closed.</a:t>
            </a:r>
          </a:p>
        </p:txBody>
      </p:sp>
    </p:spTree>
    <p:extLst>
      <p:ext uri="{BB962C8B-B14F-4D97-AF65-F5344CB8AC3E}">
        <p14:creationId xmlns:p14="http://schemas.microsoft.com/office/powerpoint/2010/main" val="155772481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Socket Programming</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112</a:t>
            </a:fld>
            <a:endParaRPr lang="en-IN"/>
          </a:p>
        </p:txBody>
      </p:sp>
      <p:sp>
        <p:nvSpPr>
          <p:cNvPr id="5" name="Rectangle 3"/>
          <p:cNvSpPr txBox="1">
            <a:spLocks noChangeArrowheads="1"/>
          </p:cNvSpPr>
          <p:nvPr/>
        </p:nvSpPr>
        <p:spPr>
          <a:xfrm>
            <a:off x="557049" y="1290671"/>
            <a:ext cx="5160580" cy="5236253"/>
          </a:xfrm>
          <a:prstGeom prst="rect">
            <a:avLst/>
          </a:prstGeom>
          <a:solidFill>
            <a:schemeClr val="accent6">
              <a:lumMod val="20000"/>
              <a:lumOff val="80000"/>
            </a:schemeClr>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Wingdings" panose="05000000000000000000" pitchFamily="2" charset="2"/>
              <a:buNone/>
            </a:pPr>
            <a:r>
              <a:rPr lang="en-US" altLang="en-US" sz="2400" b="1" dirty="0"/>
              <a:t>		SERVER		</a:t>
            </a:r>
          </a:p>
          <a:p>
            <a:pPr>
              <a:buFont typeface="Wingdings" panose="05000000000000000000" pitchFamily="2" charset="2"/>
              <a:buNone/>
            </a:pPr>
            <a:r>
              <a:rPr lang="en-US" altLang="en-US" sz="2400" b="1" dirty="0" err="1"/>
              <a:t>struct</a:t>
            </a:r>
            <a:r>
              <a:rPr lang="en-US" altLang="en-US" sz="2400" b="1" dirty="0"/>
              <a:t> </a:t>
            </a:r>
            <a:r>
              <a:rPr lang="en-US" altLang="en-US" sz="2400" b="1" dirty="0" err="1"/>
              <a:t>sockaddr_in</a:t>
            </a:r>
            <a:r>
              <a:rPr lang="en-US" altLang="en-US" sz="2400" b="1" dirty="0"/>
              <a:t> </a:t>
            </a:r>
            <a:r>
              <a:rPr lang="en-US" altLang="en-US" sz="2400" b="1" dirty="0" err="1"/>
              <a:t>serv</a:t>
            </a:r>
            <a:r>
              <a:rPr lang="en-US" altLang="en-US" sz="2400" b="1" dirty="0"/>
              <a:t>, cli;</a:t>
            </a:r>
          </a:p>
          <a:p>
            <a:pPr>
              <a:buFont typeface="Wingdings" panose="05000000000000000000" pitchFamily="2" charset="2"/>
              <a:buNone/>
            </a:pPr>
            <a:endParaRPr lang="en-US" altLang="en-US" sz="1000" b="1" dirty="0"/>
          </a:p>
          <a:p>
            <a:pPr>
              <a:buFont typeface="Wingdings" panose="05000000000000000000" pitchFamily="2" charset="2"/>
              <a:buNone/>
            </a:pPr>
            <a:r>
              <a:rPr lang="en-US" altLang="en-US" sz="2400" b="1" dirty="0" err="1"/>
              <a:t>sd</a:t>
            </a:r>
            <a:r>
              <a:rPr lang="en-US" altLang="en-US" sz="2400" b="1" dirty="0"/>
              <a:t> = socket (AF_INET, SOCK_STREAM, 0);</a:t>
            </a:r>
          </a:p>
          <a:p>
            <a:pPr>
              <a:buFont typeface="Wingdings" panose="05000000000000000000" pitchFamily="2" charset="2"/>
              <a:buNone/>
            </a:pPr>
            <a:endParaRPr lang="en-US" altLang="en-US" sz="900" b="1" dirty="0"/>
          </a:p>
          <a:p>
            <a:pPr>
              <a:buFont typeface="Wingdings" panose="05000000000000000000" pitchFamily="2" charset="2"/>
              <a:buNone/>
            </a:pPr>
            <a:r>
              <a:rPr lang="en-US" altLang="en-US" sz="2400" b="1" dirty="0" err="1"/>
              <a:t>serv.sin_family</a:t>
            </a:r>
            <a:r>
              <a:rPr lang="en-US" altLang="en-US" sz="2400" b="1" dirty="0"/>
              <a:t> = AF_INET;</a:t>
            </a:r>
          </a:p>
          <a:p>
            <a:pPr>
              <a:buFont typeface="Wingdings" panose="05000000000000000000" pitchFamily="2" charset="2"/>
              <a:buNone/>
            </a:pPr>
            <a:r>
              <a:rPr lang="en-US" altLang="en-US" sz="2400" b="1" dirty="0" err="1"/>
              <a:t>serv.sin_addr.s_addr</a:t>
            </a:r>
            <a:r>
              <a:rPr lang="en-US" altLang="en-US" sz="2400" b="1" dirty="0"/>
              <a:t> = INADDR_ANY;</a:t>
            </a:r>
          </a:p>
          <a:p>
            <a:pPr>
              <a:buFont typeface="Wingdings" panose="05000000000000000000" pitchFamily="2" charset="2"/>
              <a:buNone/>
            </a:pPr>
            <a:r>
              <a:rPr lang="en-US" altLang="en-US" sz="2400" b="1" dirty="0" err="1"/>
              <a:t>serv.sin_port</a:t>
            </a:r>
            <a:r>
              <a:rPr lang="en-US" altLang="en-US" sz="2400" b="1" dirty="0"/>
              <a:t> = </a:t>
            </a:r>
            <a:r>
              <a:rPr lang="en-US" altLang="en-US" sz="2400" b="1" dirty="0" err="1"/>
              <a:t>htons</a:t>
            </a:r>
            <a:r>
              <a:rPr lang="en-US" altLang="en-US" sz="2400" b="1" dirty="0"/>
              <a:t> (</a:t>
            </a:r>
            <a:r>
              <a:rPr lang="en-US" altLang="en-US" sz="2400" b="1" dirty="0" err="1"/>
              <a:t>portno</a:t>
            </a:r>
            <a:r>
              <a:rPr lang="en-US" altLang="en-US" sz="2400" b="1" dirty="0"/>
              <a:t>);</a:t>
            </a:r>
          </a:p>
          <a:p>
            <a:pPr>
              <a:buFont typeface="Wingdings" panose="05000000000000000000" pitchFamily="2" charset="2"/>
              <a:buNone/>
            </a:pPr>
            <a:endParaRPr lang="en-US" altLang="en-US" sz="100" b="1" dirty="0"/>
          </a:p>
          <a:p>
            <a:pPr>
              <a:buFont typeface="Wingdings" panose="05000000000000000000" pitchFamily="2" charset="2"/>
              <a:buNone/>
            </a:pPr>
            <a:r>
              <a:rPr lang="en-US" altLang="en-US" sz="2400" b="1" dirty="0"/>
              <a:t>bind (</a:t>
            </a:r>
            <a:r>
              <a:rPr lang="en-US" altLang="en-US" sz="2400" b="1" dirty="0" err="1"/>
              <a:t>sd</a:t>
            </a:r>
            <a:r>
              <a:rPr lang="en-US" altLang="en-US" sz="2400" b="1" dirty="0"/>
              <a:t>, &amp;</a:t>
            </a:r>
            <a:r>
              <a:rPr lang="en-US" altLang="en-US" sz="2400" b="1" dirty="0" err="1"/>
              <a:t>serv</a:t>
            </a:r>
            <a:r>
              <a:rPr lang="en-US" altLang="en-US" sz="2400" b="1" dirty="0"/>
              <a:t>, </a:t>
            </a:r>
            <a:r>
              <a:rPr lang="en-US" altLang="en-US" sz="2400" b="1" dirty="0" err="1"/>
              <a:t>sizeof</a:t>
            </a:r>
            <a:r>
              <a:rPr lang="en-US" altLang="en-US" sz="2400" b="1" dirty="0"/>
              <a:t> (</a:t>
            </a:r>
            <a:r>
              <a:rPr lang="en-US" altLang="en-US" sz="2400" b="1" dirty="0" err="1"/>
              <a:t>serv</a:t>
            </a:r>
            <a:r>
              <a:rPr lang="en-US" altLang="en-US" sz="2400" b="1" dirty="0"/>
              <a:t>));</a:t>
            </a:r>
          </a:p>
          <a:p>
            <a:pPr>
              <a:buFont typeface="Wingdings" panose="05000000000000000000" pitchFamily="2" charset="2"/>
              <a:buNone/>
            </a:pPr>
            <a:r>
              <a:rPr lang="en-US" altLang="en-US" sz="2400" b="1" dirty="0"/>
              <a:t>listen (</a:t>
            </a:r>
            <a:r>
              <a:rPr lang="en-US" altLang="en-US" sz="2400" b="1" dirty="0" err="1"/>
              <a:t>sd</a:t>
            </a:r>
            <a:r>
              <a:rPr lang="en-US" altLang="en-US" sz="2400" b="1" dirty="0"/>
              <a:t>, 5);</a:t>
            </a:r>
          </a:p>
          <a:p>
            <a:pPr>
              <a:buFont typeface="Wingdings" panose="05000000000000000000" pitchFamily="2" charset="2"/>
              <a:buNone/>
            </a:pPr>
            <a:endParaRPr lang="en-US" altLang="en-US" sz="600" b="1" dirty="0"/>
          </a:p>
          <a:p>
            <a:pPr>
              <a:buFont typeface="Wingdings" panose="05000000000000000000" pitchFamily="2" charset="2"/>
              <a:buNone/>
            </a:pPr>
            <a:r>
              <a:rPr lang="en-US" altLang="en-US" sz="2400" b="1" dirty="0" err="1"/>
              <a:t>nsd</a:t>
            </a:r>
            <a:r>
              <a:rPr lang="en-US" altLang="en-US" sz="2400" b="1" dirty="0"/>
              <a:t> = accept (</a:t>
            </a:r>
            <a:r>
              <a:rPr lang="en-US" altLang="en-US" sz="2400" b="1" dirty="0" err="1"/>
              <a:t>sd</a:t>
            </a:r>
            <a:r>
              <a:rPr lang="en-US" altLang="en-US" sz="2400" b="1" dirty="0"/>
              <a:t>, &amp;cli, &amp;</a:t>
            </a:r>
            <a:r>
              <a:rPr lang="en-US" altLang="en-US" sz="2400" b="1" dirty="0" err="1"/>
              <a:t>sizeof</a:t>
            </a:r>
            <a:r>
              <a:rPr lang="en-US" altLang="en-US" sz="2400" b="1" dirty="0"/>
              <a:t> (cli));</a:t>
            </a:r>
          </a:p>
          <a:p>
            <a:pPr>
              <a:buFont typeface="Wingdings" panose="05000000000000000000" pitchFamily="2" charset="2"/>
              <a:buNone/>
            </a:pPr>
            <a:r>
              <a:rPr lang="en-US" altLang="en-US" sz="2400" b="1" dirty="0"/>
              <a:t>read / write (</a:t>
            </a:r>
            <a:r>
              <a:rPr lang="en-US" altLang="en-US" sz="2400" b="1" dirty="0" err="1"/>
              <a:t>nsd</a:t>
            </a:r>
            <a:r>
              <a:rPr lang="en-US" altLang="en-US" sz="2400" b="1" dirty="0"/>
              <a:t>, ….);</a:t>
            </a:r>
          </a:p>
          <a:p>
            <a:pPr>
              <a:buFont typeface="Wingdings" panose="05000000000000000000" pitchFamily="2" charset="2"/>
              <a:buNone/>
            </a:pPr>
            <a:endParaRPr lang="en-US" altLang="en-US" sz="2400" b="1" dirty="0"/>
          </a:p>
        </p:txBody>
      </p:sp>
      <p:sp>
        <p:nvSpPr>
          <p:cNvPr id="6" name="Rectangle 4"/>
          <p:cNvSpPr txBox="1">
            <a:spLocks noChangeArrowheads="1"/>
          </p:cNvSpPr>
          <p:nvPr/>
        </p:nvSpPr>
        <p:spPr>
          <a:xfrm>
            <a:off x="6234475" y="1443071"/>
            <a:ext cx="5848790" cy="4610888"/>
          </a:xfrm>
          <a:prstGeom prst="rect">
            <a:avLst/>
          </a:prstGeom>
          <a:solidFill>
            <a:schemeClr val="tx2">
              <a:lumMod val="10000"/>
              <a:lumOff val="90000"/>
            </a:schemeClr>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Wingdings" panose="05000000000000000000" pitchFamily="2" charset="2"/>
              <a:buNone/>
            </a:pPr>
            <a:r>
              <a:rPr lang="en-US" altLang="en-US" sz="2400" b="1" dirty="0"/>
              <a:t>CLIENT</a:t>
            </a:r>
          </a:p>
          <a:p>
            <a:pPr>
              <a:buFont typeface="Wingdings" panose="05000000000000000000" pitchFamily="2" charset="2"/>
              <a:buNone/>
            </a:pPr>
            <a:r>
              <a:rPr lang="en-US" altLang="en-US" sz="2400" b="1" dirty="0" err="1"/>
              <a:t>struct</a:t>
            </a:r>
            <a:r>
              <a:rPr lang="en-US" altLang="en-US" sz="2400" b="1" dirty="0"/>
              <a:t> </a:t>
            </a:r>
            <a:r>
              <a:rPr lang="en-US" altLang="en-US" sz="2400" b="1" dirty="0" err="1"/>
              <a:t>sockaddr_in</a:t>
            </a:r>
            <a:r>
              <a:rPr lang="en-US" altLang="en-US" sz="2400" b="1" dirty="0"/>
              <a:t> </a:t>
            </a:r>
            <a:r>
              <a:rPr lang="en-US" altLang="en-US" sz="2400" b="1" dirty="0" err="1"/>
              <a:t>serv</a:t>
            </a:r>
            <a:r>
              <a:rPr lang="en-US" altLang="en-US" sz="2400" b="1" dirty="0"/>
              <a:t>;</a:t>
            </a:r>
          </a:p>
          <a:p>
            <a:pPr>
              <a:buFont typeface="Wingdings" panose="05000000000000000000" pitchFamily="2" charset="2"/>
              <a:buNone/>
            </a:pPr>
            <a:r>
              <a:rPr lang="en-US" altLang="en-US" sz="2400" b="1" dirty="0" err="1"/>
              <a:t>sd</a:t>
            </a:r>
            <a:r>
              <a:rPr lang="en-US" altLang="en-US" sz="2400" b="1" dirty="0"/>
              <a:t> = socket (AF_INET, SOCK_STREM, 0);</a:t>
            </a:r>
          </a:p>
          <a:p>
            <a:pPr>
              <a:buFont typeface="Wingdings" panose="05000000000000000000" pitchFamily="2" charset="2"/>
              <a:buNone/>
            </a:pPr>
            <a:endParaRPr lang="en-US" altLang="en-US" sz="2000" b="1" dirty="0"/>
          </a:p>
          <a:p>
            <a:pPr>
              <a:buFont typeface="Wingdings" panose="05000000000000000000" pitchFamily="2" charset="2"/>
              <a:buNone/>
            </a:pPr>
            <a:r>
              <a:rPr lang="en-US" altLang="en-US" sz="2400" b="1" dirty="0" err="1"/>
              <a:t>serv.sin_family</a:t>
            </a:r>
            <a:r>
              <a:rPr lang="en-US" altLang="en-US" sz="2400" b="1" dirty="0"/>
              <a:t> = AF_INET;</a:t>
            </a:r>
          </a:p>
          <a:p>
            <a:pPr>
              <a:buFont typeface="Wingdings" panose="05000000000000000000" pitchFamily="2" charset="2"/>
              <a:buNone/>
            </a:pPr>
            <a:r>
              <a:rPr lang="en-US" altLang="en-US" sz="2400" b="1" dirty="0" err="1"/>
              <a:t>serv.sin_addr.s_addr</a:t>
            </a:r>
            <a:r>
              <a:rPr lang="en-US" altLang="en-US" sz="2400" b="1" dirty="0"/>
              <a:t> = </a:t>
            </a:r>
            <a:r>
              <a:rPr lang="en-US" altLang="en-US" sz="2400" b="1" dirty="0" err="1"/>
              <a:t>inet_addr</a:t>
            </a:r>
            <a:r>
              <a:rPr lang="en-US" altLang="en-US" sz="2400" b="1" dirty="0"/>
              <a:t> (“</a:t>
            </a:r>
            <a:r>
              <a:rPr lang="en-US" altLang="en-US" sz="2400" b="1" dirty="0" err="1"/>
              <a:t>ser</a:t>
            </a:r>
            <a:r>
              <a:rPr lang="en-US" altLang="en-US" sz="2400" b="1" dirty="0"/>
              <a:t> </a:t>
            </a:r>
            <a:r>
              <a:rPr lang="en-US" altLang="en-US" sz="2400" b="1" dirty="0" err="1"/>
              <a:t>ip</a:t>
            </a:r>
            <a:r>
              <a:rPr lang="en-US" altLang="en-US" sz="2400" b="1" dirty="0"/>
              <a:t>”);</a:t>
            </a:r>
          </a:p>
          <a:p>
            <a:pPr>
              <a:buFont typeface="Wingdings" panose="05000000000000000000" pitchFamily="2" charset="2"/>
              <a:buNone/>
            </a:pPr>
            <a:r>
              <a:rPr lang="en-US" altLang="en-US" sz="2400" b="1" dirty="0" err="1"/>
              <a:t>serv.sin_port</a:t>
            </a:r>
            <a:r>
              <a:rPr lang="en-US" altLang="en-US" sz="2400" b="1" dirty="0"/>
              <a:t> = </a:t>
            </a:r>
            <a:r>
              <a:rPr lang="en-US" altLang="en-US" sz="2400" b="1" dirty="0" err="1"/>
              <a:t>htons</a:t>
            </a:r>
            <a:r>
              <a:rPr lang="en-US" altLang="en-US" sz="2400" b="1" dirty="0"/>
              <a:t> (</a:t>
            </a:r>
            <a:r>
              <a:rPr lang="en-US" altLang="en-US" sz="2400" b="1" dirty="0" err="1"/>
              <a:t>portno</a:t>
            </a:r>
            <a:r>
              <a:rPr lang="en-US" altLang="en-US" sz="2400" b="1" dirty="0"/>
              <a:t>);</a:t>
            </a:r>
          </a:p>
          <a:p>
            <a:pPr>
              <a:buFont typeface="Wingdings" panose="05000000000000000000" pitchFamily="2" charset="2"/>
              <a:buNone/>
            </a:pPr>
            <a:endParaRPr lang="en-US" altLang="en-US" sz="2000" b="1" dirty="0"/>
          </a:p>
          <a:p>
            <a:pPr>
              <a:buFont typeface="Wingdings" panose="05000000000000000000" pitchFamily="2" charset="2"/>
              <a:buNone/>
            </a:pPr>
            <a:r>
              <a:rPr lang="en-US" altLang="en-US" sz="2400" b="1" dirty="0"/>
              <a:t>connect (</a:t>
            </a:r>
            <a:r>
              <a:rPr lang="en-US" altLang="en-US" sz="2400" b="1" dirty="0" err="1"/>
              <a:t>sd</a:t>
            </a:r>
            <a:r>
              <a:rPr lang="en-US" altLang="en-US" sz="2400" b="1" dirty="0"/>
              <a:t>, &amp;server, </a:t>
            </a:r>
            <a:r>
              <a:rPr lang="en-US" altLang="en-US" sz="2400" b="1" dirty="0" err="1"/>
              <a:t>sizeof</a:t>
            </a:r>
            <a:r>
              <a:rPr lang="en-US" altLang="en-US" sz="2400" b="1" dirty="0"/>
              <a:t>  (server));</a:t>
            </a:r>
          </a:p>
          <a:p>
            <a:pPr>
              <a:buFont typeface="Wingdings" panose="05000000000000000000" pitchFamily="2" charset="2"/>
              <a:buNone/>
            </a:pPr>
            <a:r>
              <a:rPr lang="en-US" altLang="en-US" sz="2400" b="1" dirty="0"/>
              <a:t>read / write (</a:t>
            </a:r>
            <a:r>
              <a:rPr lang="en-US" altLang="en-US" sz="2400" b="1" dirty="0" err="1"/>
              <a:t>sd</a:t>
            </a:r>
            <a:r>
              <a:rPr lang="en-US" altLang="en-US" sz="2400" b="1" dirty="0"/>
              <a:t>, ….);</a:t>
            </a:r>
          </a:p>
        </p:txBody>
      </p:sp>
      <p:sp>
        <p:nvSpPr>
          <p:cNvPr id="7" name="Line 5"/>
          <p:cNvSpPr>
            <a:spLocks noChangeShapeType="1"/>
          </p:cNvSpPr>
          <p:nvPr/>
        </p:nvSpPr>
        <p:spPr bwMode="auto">
          <a:xfrm>
            <a:off x="5872655" y="1527154"/>
            <a:ext cx="0" cy="403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sz="2800"/>
          </a:p>
        </p:txBody>
      </p:sp>
    </p:spTree>
    <p:extLst>
      <p:ext uri="{BB962C8B-B14F-4D97-AF65-F5344CB8AC3E}">
        <p14:creationId xmlns:p14="http://schemas.microsoft.com/office/powerpoint/2010/main" val="1507936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amond(in)">
                                      <p:cBhvr>
                                        <p:cTn id="7" dur="1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amond(in)">
                                      <p:cBhvr>
                                        <p:cTn id="12" dur="10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diamond(in)">
                                      <p:cBhvr>
                                        <p:cTn id="17" dur="10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 calcmode="lin" valueType="num">
                                      <p:cBhvr additive="base">
                                        <p:cTn id="22" dur="1000" fill="hold"/>
                                        <p:tgtEl>
                                          <p:spTgt spid="5">
                                            <p:txEl>
                                              <p:pRg st="5" end="5"/>
                                            </p:txEl>
                                          </p:spTgt>
                                        </p:tgtEl>
                                        <p:attrNameLst>
                                          <p:attrName>ppt_x</p:attrName>
                                        </p:attrNameLst>
                                      </p:cBhvr>
                                      <p:tavLst>
                                        <p:tav tm="0">
                                          <p:val>
                                            <p:strVal val="0-#ppt_w/2"/>
                                          </p:val>
                                        </p:tav>
                                        <p:tav tm="100000">
                                          <p:val>
                                            <p:strVal val="#ppt_x"/>
                                          </p:val>
                                        </p:tav>
                                      </p:tavLst>
                                    </p:anim>
                                    <p:anim calcmode="lin" valueType="num">
                                      <p:cBhvr additive="base">
                                        <p:cTn id="23" dur="1000" fill="hold"/>
                                        <p:tgtEl>
                                          <p:spTgt spid="5">
                                            <p:txEl>
                                              <p:pRg st="5" end="5"/>
                                            </p:txEl>
                                          </p:spTgt>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5">
                                            <p:txEl>
                                              <p:pRg st="6" end="6"/>
                                            </p:txEl>
                                          </p:spTgt>
                                        </p:tgtEl>
                                        <p:attrNameLst>
                                          <p:attrName>style.visibility</p:attrName>
                                        </p:attrNameLst>
                                      </p:cBhvr>
                                      <p:to>
                                        <p:strVal val="visible"/>
                                      </p:to>
                                    </p:set>
                                    <p:anim calcmode="lin" valueType="num">
                                      <p:cBhvr additive="base">
                                        <p:cTn id="26" dur="1000" fill="hold"/>
                                        <p:tgtEl>
                                          <p:spTgt spid="5">
                                            <p:txEl>
                                              <p:pRg st="6" end="6"/>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5">
                                            <p:txEl>
                                              <p:pRg st="6" end="6"/>
                                            </p:txEl>
                                          </p:spTgt>
                                        </p:tgtEl>
                                        <p:attrNameLst>
                                          <p:attrName>ppt_y</p:attrName>
                                        </p:attrNameLst>
                                      </p:cBhvr>
                                      <p:tavLst>
                                        <p:tav tm="0">
                                          <p:val>
                                            <p:strVal val="#ppt_y"/>
                                          </p:val>
                                        </p:tav>
                                        <p:tav tm="100000">
                                          <p:val>
                                            <p:strVal val="#ppt_y"/>
                                          </p:val>
                                        </p:tav>
                                      </p:tavLst>
                                    </p:anim>
                                  </p:childTnLst>
                                </p:cTn>
                              </p:par>
                              <p:par>
                                <p:cTn id="28" presetID="2" presetClass="entr" presetSubtype="1" fill="hold" nodeType="withEffect">
                                  <p:stCondLst>
                                    <p:cond delay="0"/>
                                  </p:stCondLst>
                                  <p:childTnLst>
                                    <p:set>
                                      <p:cBhvr>
                                        <p:cTn id="29" dur="1" fill="hold">
                                          <p:stCondLst>
                                            <p:cond delay="0"/>
                                          </p:stCondLst>
                                        </p:cTn>
                                        <p:tgtEl>
                                          <p:spTgt spid="5">
                                            <p:txEl>
                                              <p:pRg st="7" end="7"/>
                                            </p:txEl>
                                          </p:spTgt>
                                        </p:tgtEl>
                                        <p:attrNameLst>
                                          <p:attrName>style.visibility</p:attrName>
                                        </p:attrNameLst>
                                      </p:cBhvr>
                                      <p:to>
                                        <p:strVal val="visible"/>
                                      </p:to>
                                    </p:set>
                                    <p:anim calcmode="lin" valueType="num">
                                      <p:cBhvr additive="base">
                                        <p:cTn id="30"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5">
                                            <p:txEl>
                                              <p:pRg st="7" end="7"/>
                                            </p:txEl>
                                          </p:spTgt>
                                        </p:tgtEl>
                                        <p:attrNameLst>
                                          <p:attrName>ppt_y</p:attrName>
                                        </p:attrNameLst>
                                      </p:cBhvr>
                                      <p:tavLst>
                                        <p:tav tm="0">
                                          <p:val>
                                            <p:strVal val="0-#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 presetClass="entr" presetSubtype="16" fill="hold" nodeType="clickEffect">
                                  <p:stCondLst>
                                    <p:cond delay="0"/>
                                  </p:stCondLst>
                                  <p:childTnLst>
                                    <p:set>
                                      <p:cBhvr>
                                        <p:cTn id="35" dur="1" fill="hold">
                                          <p:stCondLst>
                                            <p:cond delay="0"/>
                                          </p:stCondLst>
                                        </p:cTn>
                                        <p:tgtEl>
                                          <p:spTgt spid="5">
                                            <p:txEl>
                                              <p:pRg st="9" end="9"/>
                                            </p:txEl>
                                          </p:spTgt>
                                        </p:tgtEl>
                                        <p:attrNameLst>
                                          <p:attrName>style.visibility</p:attrName>
                                        </p:attrNameLst>
                                      </p:cBhvr>
                                      <p:to>
                                        <p:strVal val="visible"/>
                                      </p:to>
                                    </p:set>
                                    <p:animEffect transition="in" filter="box(in)">
                                      <p:cBhvr>
                                        <p:cTn id="36" dur="500"/>
                                        <p:tgtEl>
                                          <p:spTgt spid="5">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 presetClass="entr" presetSubtype="10" fill="hold" nodeType="clickEffect">
                                  <p:stCondLst>
                                    <p:cond delay="0"/>
                                  </p:stCondLst>
                                  <p:childTnLst>
                                    <p:set>
                                      <p:cBhvr>
                                        <p:cTn id="40" dur="1" fill="hold">
                                          <p:stCondLst>
                                            <p:cond delay="0"/>
                                          </p:stCondLst>
                                        </p:cTn>
                                        <p:tgtEl>
                                          <p:spTgt spid="5">
                                            <p:txEl>
                                              <p:pRg st="10" end="10"/>
                                            </p:txEl>
                                          </p:spTgt>
                                        </p:tgtEl>
                                        <p:attrNameLst>
                                          <p:attrName>style.visibility</p:attrName>
                                        </p:attrNameLst>
                                      </p:cBhvr>
                                      <p:to>
                                        <p:strVal val="visible"/>
                                      </p:to>
                                    </p:set>
                                    <p:animEffect transition="in" filter="checkerboard(across)">
                                      <p:cBhvr>
                                        <p:cTn id="41" dur="500"/>
                                        <p:tgtEl>
                                          <p:spTgt spid="5">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5">
                                            <p:txEl>
                                              <p:pRg st="12" end="12"/>
                                            </p:txEl>
                                          </p:spTgt>
                                        </p:tgtEl>
                                        <p:attrNameLst>
                                          <p:attrName>style.visibility</p:attrName>
                                        </p:attrNameLst>
                                      </p:cBhvr>
                                      <p:to>
                                        <p:strVal val="visible"/>
                                      </p:to>
                                    </p:set>
                                    <p:animEffect transition="in" filter="blinds(horizontal)">
                                      <p:cBhvr>
                                        <p:cTn id="46" dur="500"/>
                                        <p:tgtEl>
                                          <p:spTgt spid="5">
                                            <p:txEl>
                                              <p:pRg st="12" end="1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5">
                                            <p:txEl>
                                              <p:pRg st="13" end="13"/>
                                            </p:txEl>
                                          </p:spTgt>
                                        </p:tgtEl>
                                        <p:attrNameLst>
                                          <p:attrName>style.visibility</p:attrName>
                                        </p:attrNameLst>
                                      </p:cBhvr>
                                      <p:to>
                                        <p:strVal val="visible"/>
                                      </p:to>
                                    </p:set>
                                    <p:anim calcmode="lin" valueType="num">
                                      <p:cBhvr additive="base">
                                        <p:cTn id="51" dur="500" fill="hold"/>
                                        <p:tgtEl>
                                          <p:spTgt spid="5">
                                            <p:txEl>
                                              <p:pRg st="13" end="13"/>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5">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6">
                                            <p:txEl>
                                              <p:pRg st="0" end="0"/>
                                            </p:txEl>
                                          </p:spTgt>
                                        </p:tgtEl>
                                        <p:attrNameLst>
                                          <p:attrName>style.visibility</p:attrName>
                                        </p:attrNameLst>
                                      </p:cBhvr>
                                      <p:to>
                                        <p:strVal val="visible"/>
                                      </p:to>
                                    </p:set>
                                    <p:anim calcmode="lin" valueType="num">
                                      <p:cBhvr additive="base">
                                        <p:cTn id="5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blinds(horizontal)">
                                      <p:cBhvr>
                                        <p:cTn id="63" dur="500"/>
                                        <p:tgtEl>
                                          <p:spTgt spid="7"/>
                                        </p:tgtEl>
                                      </p:cBhvr>
                                    </p:animEffect>
                                  </p:childTnLst>
                                </p:cTn>
                              </p:par>
                            </p:childTnLst>
                          </p:cTn>
                        </p:par>
                      </p:childTnLst>
                    </p:cTn>
                  </p:par>
                  <p:par>
                    <p:cTn id="64" fill="hold">
                      <p:stCondLst>
                        <p:cond delay="indefinite"/>
                      </p:stCondLst>
                      <p:childTnLst>
                        <p:par>
                          <p:cTn id="65" fill="hold">
                            <p:stCondLst>
                              <p:cond delay="0"/>
                            </p:stCondLst>
                            <p:childTnLst>
                              <p:par>
                                <p:cTn id="66" presetID="8" presetClass="entr" presetSubtype="16" fill="hold" nodeType="clickEffect">
                                  <p:stCondLst>
                                    <p:cond delay="0"/>
                                  </p:stCondLst>
                                  <p:childTnLst>
                                    <p:set>
                                      <p:cBhvr>
                                        <p:cTn id="67" dur="1" fill="hold">
                                          <p:stCondLst>
                                            <p:cond delay="0"/>
                                          </p:stCondLst>
                                        </p:cTn>
                                        <p:tgtEl>
                                          <p:spTgt spid="6">
                                            <p:txEl>
                                              <p:pRg st="1" end="1"/>
                                            </p:txEl>
                                          </p:spTgt>
                                        </p:tgtEl>
                                        <p:attrNameLst>
                                          <p:attrName>style.visibility</p:attrName>
                                        </p:attrNameLst>
                                      </p:cBhvr>
                                      <p:to>
                                        <p:strVal val="visible"/>
                                      </p:to>
                                    </p:set>
                                    <p:animEffect transition="in" filter="diamond(in)">
                                      <p:cBhvr>
                                        <p:cTn id="68" dur="1000"/>
                                        <p:tgtEl>
                                          <p:spTgt spid="6">
                                            <p:txEl>
                                              <p:pRg st="1" end="1"/>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6">
                                            <p:txEl>
                                              <p:pRg st="2" end="2"/>
                                            </p:txEl>
                                          </p:spTgt>
                                        </p:tgtEl>
                                        <p:attrNameLst>
                                          <p:attrName>style.visibility</p:attrName>
                                        </p:attrNameLst>
                                      </p:cBhvr>
                                      <p:to>
                                        <p:strVal val="visible"/>
                                      </p:to>
                                    </p:set>
                                    <p:anim calcmode="lin" valueType="num">
                                      <p:cBhvr additive="base">
                                        <p:cTn id="7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8" presetClass="entr" presetSubtype="16" fill="hold" nodeType="clickEffect">
                                  <p:stCondLst>
                                    <p:cond delay="0"/>
                                  </p:stCondLst>
                                  <p:childTnLst>
                                    <p:set>
                                      <p:cBhvr>
                                        <p:cTn id="78" dur="1" fill="hold">
                                          <p:stCondLst>
                                            <p:cond delay="0"/>
                                          </p:stCondLst>
                                        </p:cTn>
                                        <p:tgtEl>
                                          <p:spTgt spid="6">
                                            <p:txEl>
                                              <p:pRg st="4" end="4"/>
                                            </p:txEl>
                                          </p:spTgt>
                                        </p:tgtEl>
                                        <p:attrNameLst>
                                          <p:attrName>style.visibility</p:attrName>
                                        </p:attrNameLst>
                                      </p:cBhvr>
                                      <p:to>
                                        <p:strVal val="visible"/>
                                      </p:to>
                                    </p:set>
                                    <p:animEffect transition="in" filter="diamond(in)">
                                      <p:cBhvr>
                                        <p:cTn id="79" dur="1000"/>
                                        <p:tgtEl>
                                          <p:spTgt spid="6">
                                            <p:txEl>
                                              <p:pRg st="4" end="4"/>
                                            </p:txEl>
                                          </p:spTgt>
                                        </p:tgtEl>
                                      </p:cBhvr>
                                    </p:animEffect>
                                  </p:childTnLst>
                                </p:cTn>
                              </p:par>
                              <p:par>
                                <p:cTn id="80" presetID="8" presetClass="entr" presetSubtype="16" fill="hold" nodeType="withEffect">
                                  <p:stCondLst>
                                    <p:cond delay="0"/>
                                  </p:stCondLst>
                                  <p:childTnLst>
                                    <p:set>
                                      <p:cBhvr>
                                        <p:cTn id="81" dur="1" fill="hold">
                                          <p:stCondLst>
                                            <p:cond delay="0"/>
                                          </p:stCondLst>
                                        </p:cTn>
                                        <p:tgtEl>
                                          <p:spTgt spid="6">
                                            <p:txEl>
                                              <p:pRg st="5" end="5"/>
                                            </p:txEl>
                                          </p:spTgt>
                                        </p:tgtEl>
                                        <p:attrNameLst>
                                          <p:attrName>style.visibility</p:attrName>
                                        </p:attrNameLst>
                                      </p:cBhvr>
                                      <p:to>
                                        <p:strVal val="visible"/>
                                      </p:to>
                                    </p:set>
                                    <p:animEffect transition="in" filter="diamond(in)">
                                      <p:cBhvr>
                                        <p:cTn id="82" dur="1000"/>
                                        <p:tgtEl>
                                          <p:spTgt spid="6">
                                            <p:txEl>
                                              <p:pRg st="5" end="5"/>
                                            </p:txEl>
                                          </p:spTgt>
                                        </p:tgtEl>
                                      </p:cBhvr>
                                    </p:animEffect>
                                  </p:childTnLst>
                                </p:cTn>
                              </p:par>
                              <p:par>
                                <p:cTn id="83" presetID="8" presetClass="entr" presetSubtype="16" fill="hold" nodeType="withEffect">
                                  <p:stCondLst>
                                    <p:cond delay="0"/>
                                  </p:stCondLst>
                                  <p:childTnLst>
                                    <p:set>
                                      <p:cBhvr>
                                        <p:cTn id="84" dur="1" fill="hold">
                                          <p:stCondLst>
                                            <p:cond delay="0"/>
                                          </p:stCondLst>
                                        </p:cTn>
                                        <p:tgtEl>
                                          <p:spTgt spid="6">
                                            <p:txEl>
                                              <p:pRg st="6" end="6"/>
                                            </p:txEl>
                                          </p:spTgt>
                                        </p:tgtEl>
                                        <p:attrNameLst>
                                          <p:attrName>style.visibility</p:attrName>
                                        </p:attrNameLst>
                                      </p:cBhvr>
                                      <p:to>
                                        <p:strVal val="visible"/>
                                      </p:to>
                                    </p:set>
                                    <p:animEffect transition="in" filter="diamond(in)">
                                      <p:cBhvr>
                                        <p:cTn id="85" dur="1000"/>
                                        <p:tgtEl>
                                          <p:spTgt spid="6">
                                            <p:txEl>
                                              <p:pRg st="6" end="6"/>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nodeType="clickEffect">
                                  <p:stCondLst>
                                    <p:cond delay="0"/>
                                  </p:stCondLst>
                                  <p:childTnLst>
                                    <p:set>
                                      <p:cBhvr>
                                        <p:cTn id="89" dur="1" fill="hold">
                                          <p:stCondLst>
                                            <p:cond delay="0"/>
                                          </p:stCondLst>
                                        </p:cTn>
                                        <p:tgtEl>
                                          <p:spTgt spid="6">
                                            <p:txEl>
                                              <p:pRg st="8" end="8"/>
                                            </p:txEl>
                                          </p:spTgt>
                                        </p:tgtEl>
                                        <p:attrNameLst>
                                          <p:attrName>style.visibility</p:attrName>
                                        </p:attrNameLst>
                                      </p:cBhvr>
                                      <p:to>
                                        <p:strVal val="visible"/>
                                      </p:to>
                                    </p:set>
                                    <p:anim calcmode="lin" valueType="num">
                                      <p:cBhvr additive="base">
                                        <p:cTn id="90"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nodeType="clickEffect">
                                  <p:stCondLst>
                                    <p:cond delay="0"/>
                                  </p:stCondLst>
                                  <p:childTnLst>
                                    <p:set>
                                      <p:cBhvr>
                                        <p:cTn id="95" dur="1" fill="hold">
                                          <p:stCondLst>
                                            <p:cond delay="0"/>
                                          </p:stCondLst>
                                        </p:cTn>
                                        <p:tgtEl>
                                          <p:spTgt spid="6">
                                            <p:txEl>
                                              <p:pRg st="9" end="9"/>
                                            </p:txEl>
                                          </p:spTgt>
                                        </p:tgtEl>
                                        <p:attrNameLst>
                                          <p:attrName>style.visibility</p:attrName>
                                        </p:attrNameLst>
                                      </p:cBhvr>
                                      <p:to>
                                        <p:strVal val="visible"/>
                                      </p:to>
                                    </p:set>
                                    <p:anim calcmode="lin" valueType="num">
                                      <p:cBhvr additive="base">
                                        <p:cTn id="96"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97" dur="500" fill="hold"/>
                                        <p:tgtEl>
                                          <p:spTgt spid="6">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Iterative </a:t>
            </a:r>
            <a:r>
              <a:rPr lang="en-IN" dirty="0" err="1">
                <a:latin typeface="+mn-lt"/>
              </a:rPr>
              <a:t>Vs</a:t>
            </a:r>
            <a:r>
              <a:rPr lang="en-IN" dirty="0">
                <a:latin typeface="+mn-lt"/>
              </a:rPr>
              <a:t> Concurrent Server</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113</a:t>
            </a:fld>
            <a:endParaRPr lang="en-IN"/>
          </a:p>
        </p:txBody>
      </p:sp>
      <p:sp>
        <p:nvSpPr>
          <p:cNvPr id="5" name="Rectangle 3"/>
          <p:cNvSpPr txBox="1">
            <a:spLocks noChangeArrowheads="1"/>
          </p:cNvSpPr>
          <p:nvPr/>
        </p:nvSpPr>
        <p:spPr>
          <a:xfrm>
            <a:off x="141403" y="3237186"/>
            <a:ext cx="4981903" cy="2364827"/>
          </a:xfrm>
          <a:prstGeom prst="rect">
            <a:avLst/>
          </a:prstGeom>
          <a:solidFill>
            <a:srgbClr val="CCECFF"/>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b="1" dirty="0"/>
              <a:t>One client request at a time. </a:t>
            </a:r>
          </a:p>
          <a:p>
            <a:pPr>
              <a:buFont typeface="Wingdings" panose="05000000000000000000" pitchFamily="2" charset="2"/>
              <a:buNone/>
            </a:pPr>
            <a:r>
              <a:rPr lang="en-US" altLang="en-US" sz="2400" b="1" dirty="0" err="1"/>
              <a:t>nsd</a:t>
            </a:r>
            <a:r>
              <a:rPr lang="en-US" altLang="en-US" sz="2400" b="1" dirty="0"/>
              <a:t> = accept (</a:t>
            </a:r>
            <a:r>
              <a:rPr lang="en-US" altLang="en-US" sz="2400" b="1" dirty="0" err="1"/>
              <a:t>sd</a:t>
            </a:r>
            <a:r>
              <a:rPr lang="en-US" altLang="en-US" sz="2400" b="1" dirty="0"/>
              <a:t>, &amp;cli,…);</a:t>
            </a:r>
          </a:p>
          <a:p>
            <a:pPr>
              <a:buFont typeface="Wingdings" panose="05000000000000000000" pitchFamily="2" charset="2"/>
              <a:buNone/>
            </a:pPr>
            <a:r>
              <a:rPr lang="en-US" altLang="en-US" sz="2400" b="1" dirty="0"/>
              <a:t>while (1) {</a:t>
            </a:r>
          </a:p>
          <a:p>
            <a:pPr>
              <a:buFont typeface="Wingdings" panose="05000000000000000000" pitchFamily="2" charset="2"/>
              <a:buNone/>
            </a:pPr>
            <a:r>
              <a:rPr lang="en-US" altLang="en-US" sz="2400" b="1" dirty="0"/>
              <a:t>   read/write(</a:t>
            </a:r>
            <a:r>
              <a:rPr lang="en-US" altLang="en-US" sz="2400" b="1" dirty="0" err="1"/>
              <a:t>nsd</a:t>
            </a:r>
            <a:r>
              <a:rPr lang="en-US" altLang="en-US" sz="2400" b="1" dirty="0"/>
              <a:t>, …);</a:t>
            </a:r>
          </a:p>
          <a:p>
            <a:pPr>
              <a:buFont typeface="Wingdings" panose="05000000000000000000" pitchFamily="2" charset="2"/>
              <a:buNone/>
            </a:pPr>
            <a:r>
              <a:rPr lang="en-US" altLang="en-US" sz="2400" b="1" dirty="0"/>
              <a:t>}</a:t>
            </a:r>
          </a:p>
        </p:txBody>
      </p:sp>
      <p:sp>
        <p:nvSpPr>
          <p:cNvPr id="6" name="Rectangle 3"/>
          <p:cNvSpPr txBox="1">
            <a:spLocks noChangeArrowheads="1"/>
          </p:cNvSpPr>
          <p:nvPr/>
        </p:nvSpPr>
        <p:spPr>
          <a:xfrm>
            <a:off x="5339255" y="1246663"/>
            <a:ext cx="6744010" cy="4775765"/>
          </a:xfrm>
          <a:prstGeom prst="rect">
            <a:avLst/>
          </a:prstGeom>
          <a:solidFill>
            <a:srgbClr val="CCFFFF"/>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2600" b="1" dirty="0"/>
              <a:t>Many clients requests can be serviced concurrently</a:t>
            </a:r>
          </a:p>
          <a:p>
            <a:pPr>
              <a:buFont typeface="Wingdings" panose="05000000000000000000" pitchFamily="2" charset="2"/>
              <a:buNone/>
            </a:pPr>
            <a:r>
              <a:rPr lang="en-US" altLang="en-US" b="1" dirty="0"/>
              <a:t>while (1) {</a:t>
            </a:r>
          </a:p>
          <a:p>
            <a:pPr>
              <a:buFont typeface="Wingdings" panose="05000000000000000000" pitchFamily="2" charset="2"/>
              <a:buNone/>
            </a:pPr>
            <a:r>
              <a:rPr lang="en-US" altLang="en-US" b="1" dirty="0"/>
              <a:t>   </a:t>
            </a:r>
            <a:r>
              <a:rPr lang="en-US" altLang="en-US" b="1" dirty="0" err="1"/>
              <a:t>nsd</a:t>
            </a:r>
            <a:r>
              <a:rPr lang="en-US" altLang="en-US" b="1" dirty="0"/>
              <a:t> =(accept (</a:t>
            </a:r>
            <a:r>
              <a:rPr lang="en-US" altLang="en-US" b="1" dirty="0" err="1"/>
              <a:t>sd</a:t>
            </a:r>
            <a:r>
              <a:rPr lang="en-US" altLang="en-US" b="1" dirty="0"/>
              <a:t>, &amp;cli, ….);</a:t>
            </a:r>
          </a:p>
          <a:p>
            <a:pPr>
              <a:buFont typeface="Wingdings" panose="05000000000000000000" pitchFamily="2" charset="2"/>
              <a:buNone/>
            </a:pPr>
            <a:r>
              <a:rPr lang="en-US" altLang="en-US" b="1" dirty="0"/>
              <a:t>     if (!fork( )) {</a:t>
            </a:r>
          </a:p>
          <a:p>
            <a:pPr>
              <a:buFont typeface="Wingdings" panose="05000000000000000000" pitchFamily="2" charset="2"/>
              <a:buNone/>
            </a:pPr>
            <a:r>
              <a:rPr lang="en-US" altLang="en-US" b="1" dirty="0"/>
              <a:t>           close(</a:t>
            </a:r>
            <a:r>
              <a:rPr lang="en-US" altLang="en-US" b="1" dirty="0" err="1"/>
              <a:t>sd</a:t>
            </a:r>
            <a:r>
              <a:rPr lang="en-US" altLang="en-US" b="1" dirty="0"/>
              <a:t>);</a:t>
            </a:r>
          </a:p>
          <a:p>
            <a:pPr>
              <a:buFont typeface="Wingdings" panose="05000000000000000000" pitchFamily="2" charset="2"/>
              <a:buNone/>
            </a:pPr>
            <a:r>
              <a:rPr lang="en-US" altLang="en-US" b="1" dirty="0"/>
              <a:t>           read/write(</a:t>
            </a:r>
            <a:r>
              <a:rPr lang="en-US" altLang="en-US" b="1" dirty="0" err="1"/>
              <a:t>nsd</a:t>
            </a:r>
            <a:r>
              <a:rPr lang="en-US" altLang="en-US" b="1" dirty="0"/>
              <a:t>, …..);</a:t>
            </a:r>
          </a:p>
          <a:p>
            <a:pPr>
              <a:buFont typeface="Wingdings" panose="05000000000000000000" pitchFamily="2" charset="2"/>
              <a:buNone/>
            </a:pPr>
            <a:r>
              <a:rPr lang="en-US" altLang="en-US" b="1" dirty="0"/>
              <a:t>           exit();</a:t>
            </a:r>
          </a:p>
          <a:p>
            <a:pPr>
              <a:buFont typeface="Wingdings" panose="05000000000000000000" pitchFamily="2" charset="2"/>
              <a:buNone/>
            </a:pPr>
            <a:r>
              <a:rPr lang="en-US" altLang="en-US" b="1" dirty="0"/>
              <a:t>     } else</a:t>
            </a:r>
          </a:p>
          <a:p>
            <a:pPr>
              <a:buFont typeface="Wingdings" panose="05000000000000000000" pitchFamily="2" charset="2"/>
              <a:buNone/>
            </a:pPr>
            <a:r>
              <a:rPr lang="en-US" altLang="en-US" b="1" dirty="0"/>
              <a:t>          close(</a:t>
            </a:r>
            <a:r>
              <a:rPr lang="en-US" altLang="en-US" b="1" dirty="0" err="1"/>
              <a:t>nsd</a:t>
            </a:r>
            <a:r>
              <a:rPr lang="en-US" altLang="en-US" b="1" dirty="0"/>
              <a:t>);</a:t>
            </a:r>
          </a:p>
          <a:p>
            <a:pPr>
              <a:buFont typeface="Wingdings" panose="05000000000000000000" pitchFamily="2" charset="2"/>
              <a:buNone/>
            </a:pPr>
            <a:r>
              <a:rPr lang="en-US" altLang="en-US" b="1" dirty="0"/>
              <a:t>}</a:t>
            </a:r>
          </a:p>
        </p:txBody>
      </p:sp>
    </p:spTree>
    <p:extLst>
      <p:ext uri="{BB962C8B-B14F-4D97-AF65-F5344CB8AC3E}">
        <p14:creationId xmlns:p14="http://schemas.microsoft.com/office/powerpoint/2010/main" val="74726007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Alarm and Timers</a:t>
            </a:r>
          </a:p>
        </p:txBody>
      </p:sp>
      <p:sp>
        <p:nvSpPr>
          <p:cNvPr id="4" name="Slide Number Placeholder 3"/>
          <p:cNvSpPr>
            <a:spLocks noGrp="1"/>
          </p:cNvSpPr>
          <p:nvPr>
            <p:ph type="sldNum" sz="quarter" idx="12"/>
          </p:nvPr>
        </p:nvSpPr>
        <p:spPr/>
        <p:txBody>
          <a:bodyPr/>
          <a:lstStyle/>
          <a:p>
            <a:fld id="{1DEFBDA0-AD74-41D1-B067-250B5C005FA0}" type="slidenum">
              <a:rPr lang="en-IN" smtClean="0"/>
              <a:t>114</a:t>
            </a:fld>
            <a:endParaRPr lang="en-IN"/>
          </a:p>
        </p:txBody>
      </p:sp>
      <p:sp>
        <p:nvSpPr>
          <p:cNvPr id="5" name="Rectangle 3"/>
          <p:cNvSpPr txBox="1">
            <a:spLocks noChangeArrowheads="1"/>
          </p:cNvSpPr>
          <p:nvPr/>
        </p:nvSpPr>
        <p:spPr>
          <a:xfrm>
            <a:off x="457200" y="1143001"/>
            <a:ext cx="8229600" cy="1432034"/>
          </a:xfrm>
          <a:prstGeom prst="rect">
            <a:avLst/>
          </a:prstGeom>
          <a:solidFill>
            <a:schemeClr val="accent3">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b="1" dirty="0"/>
              <a:t>unsigned </a:t>
            </a:r>
            <a:r>
              <a:rPr lang="en-US" altLang="en-US" sz="2400" b="1" dirty="0" err="1"/>
              <a:t>int</a:t>
            </a:r>
            <a:r>
              <a:rPr lang="en-US" altLang="en-US" sz="2400" b="1" dirty="0"/>
              <a:t> alarm (unsigned </a:t>
            </a:r>
            <a:r>
              <a:rPr lang="en-US" altLang="en-US" sz="2400" b="1" dirty="0" err="1"/>
              <a:t>int</a:t>
            </a:r>
            <a:r>
              <a:rPr lang="en-US" altLang="en-US" sz="2400" b="1" dirty="0"/>
              <a:t> seconds);</a:t>
            </a:r>
          </a:p>
          <a:p>
            <a:pPr algn="just"/>
            <a:r>
              <a:rPr lang="en-US" altLang="en-US" sz="2400" b="1" dirty="0"/>
              <a:t>It is used to set an alarm for delivering SIGALARM signal.</a:t>
            </a:r>
          </a:p>
          <a:p>
            <a:pPr algn="just"/>
            <a:r>
              <a:rPr lang="en-US" altLang="en-US" sz="2400" b="1" dirty="0"/>
              <a:t>On success  it returns zero.</a:t>
            </a:r>
          </a:p>
        </p:txBody>
      </p:sp>
      <p:sp>
        <p:nvSpPr>
          <p:cNvPr id="6" name="Rectangle 3"/>
          <p:cNvSpPr txBox="1">
            <a:spLocks noChangeArrowheads="1"/>
          </p:cNvSpPr>
          <p:nvPr/>
        </p:nvSpPr>
        <p:spPr>
          <a:xfrm>
            <a:off x="457200" y="2916757"/>
            <a:ext cx="11251324" cy="3756998"/>
          </a:xfrm>
          <a:prstGeom prst="rect">
            <a:avLst/>
          </a:prstGeom>
          <a:solidFill>
            <a:schemeClr val="accent1">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b="1" dirty="0"/>
              <a:t>Three interval timers.</a:t>
            </a:r>
          </a:p>
          <a:p>
            <a:pPr lvl="1" algn="just"/>
            <a:r>
              <a:rPr lang="en-US" altLang="en-US" b="1" dirty="0"/>
              <a:t>ITIMER_REAL </a:t>
            </a:r>
          </a:p>
          <a:p>
            <a:pPr lvl="2" algn="just"/>
            <a:r>
              <a:rPr lang="en-US" altLang="en-US" dirty="0"/>
              <a:t>This timer counts down in real (i.e., wall clock</a:t>
            </a:r>
            <a:r>
              <a:rPr lang="en-US" altLang="en-US" dirty="0" smtClean="0"/>
              <a:t>) time</a:t>
            </a:r>
            <a:r>
              <a:rPr lang="en-US" altLang="en-US" dirty="0"/>
              <a:t>.  At each expiration, a </a:t>
            </a:r>
            <a:r>
              <a:rPr lang="en-US" altLang="en-US" b="1" i="1" dirty="0"/>
              <a:t>SIGALRM</a:t>
            </a:r>
            <a:r>
              <a:rPr lang="en-US" altLang="en-US" dirty="0"/>
              <a:t> signal </a:t>
            </a:r>
            <a:r>
              <a:rPr lang="en-US" altLang="en-US" dirty="0" smtClean="0"/>
              <a:t>is                       </a:t>
            </a:r>
            <a:r>
              <a:rPr lang="en-US" altLang="en-US" dirty="0"/>
              <a:t>generated</a:t>
            </a:r>
            <a:r>
              <a:rPr lang="en-US" altLang="en-US" dirty="0" smtClean="0"/>
              <a:t>.</a:t>
            </a:r>
          </a:p>
          <a:p>
            <a:pPr lvl="1" algn="just"/>
            <a:r>
              <a:rPr lang="en-US" altLang="en-US" b="1" dirty="0" smtClean="0"/>
              <a:t>ITIMER_VIRTUAL</a:t>
            </a:r>
            <a:endParaRPr lang="en-US" altLang="en-US" b="1" dirty="0"/>
          </a:p>
          <a:p>
            <a:pPr lvl="2" algn="just"/>
            <a:r>
              <a:rPr lang="en-US" altLang="en-US" dirty="0"/>
              <a:t>This timer counts down against the user-mode CPU </a:t>
            </a:r>
            <a:r>
              <a:rPr lang="en-US" altLang="en-US" dirty="0" smtClean="0"/>
              <a:t>time consumed </a:t>
            </a:r>
            <a:r>
              <a:rPr lang="en-US" altLang="en-US" dirty="0"/>
              <a:t>by the process.  (The measurement </a:t>
            </a:r>
            <a:r>
              <a:rPr lang="en-US" altLang="en-US" dirty="0" smtClean="0"/>
              <a:t>includes CPU </a:t>
            </a:r>
            <a:r>
              <a:rPr lang="en-US" altLang="en-US" dirty="0"/>
              <a:t>time consumed by all threads in the process.)  </a:t>
            </a:r>
            <a:r>
              <a:rPr lang="en-US" altLang="en-US" dirty="0" smtClean="0"/>
              <a:t>At each </a:t>
            </a:r>
            <a:r>
              <a:rPr lang="en-US" altLang="en-US" dirty="0"/>
              <a:t>expiration, a </a:t>
            </a:r>
            <a:r>
              <a:rPr lang="en-US" altLang="en-US" b="1" i="1" dirty="0"/>
              <a:t>SIGVTALRM</a:t>
            </a:r>
            <a:r>
              <a:rPr lang="en-US" altLang="en-US" dirty="0"/>
              <a:t> signal is generated</a:t>
            </a:r>
            <a:r>
              <a:rPr lang="en-US" altLang="en-US" dirty="0" smtClean="0"/>
              <a:t>.</a:t>
            </a:r>
          </a:p>
          <a:p>
            <a:pPr lvl="1" algn="just"/>
            <a:r>
              <a:rPr lang="en-US" altLang="en-US" b="1" dirty="0" smtClean="0"/>
              <a:t>ITIMER_PROF</a:t>
            </a:r>
            <a:endParaRPr lang="en-US" altLang="en-US" b="1" dirty="0"/>
          </a:p>
          <a:p>
            <a:pPr lvl="2" algn="just"/>
            <a:r>
              <a:rPr lang="en-US" altLang="en-US" dirty="0"/>
              <a:t>This timer counts down against the total (i.e., </a:t>
            </a:r>
            <a:r>
              <a:rPr lang="en-US" altLang="en-US" dirty="0" smtClean="0"/>
              <a:t>both user </a:t>
            </a:r>
            <a:r>
              <a:rPr lang="en-US" altLang="en-US" dirty="0"/>
              <a:t>and system) CPU time consumed by the </a:t>
            </a:r>
            <a:r>
              <a:rPr lang="en-US" altLang="en-US" dirty="0" smtClean="0"/>
              <a:t>process.  At </a:t>
            </a:r>
            <a:r>
              <a:rPr lang="en-US" altLang="en-US" dirty="0"/>
              <a:t>each expiration, </a:t>
            </a:r>
            <a:r>
              <a:rPr lang="en-US" altLang="en-US" dirty="0" smtClean="0"/>
              <a:t>a </a:t>
            </a:r>
            <a:r>
              <a:rPr lang="en-US" altLang="en-US" b="1" i="1" dirty="0" smtClean="0"/>
              <a:t>SIGPROF</a:t>
            </a:r>
            <a:r>
              <a:rPr lang="en-US" altLang="en-US" dirty="0" smtClean="0"/>
              <a:t> </a:t>
            </a:r>
            <a:r>
              <a:rPr lang="en-US" altLang="en-US" dirty="0"/>
              <a:t>signal is generated.</a:t>
            </a:r>
          </a:p>
        </p:txBody>
      </p:sp>
    </p:spTree>
    <p:extLst>
      <p:ext uri="{BB962C8B-B14F-4D97-AF65-F5344CB8AC3E}">
        <p14:creationId xmlns:p14="http://schemas.microsoft.com/office/powerpoint/2010/main" val="380386975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i="1" dirty="0">
                <a:latin typeface="+mn-lt"/>
              </a:rPr>
              <a:t>get</a:t>
            </a:r>
            <a:r>
              <a:rPr lang="en-IN" dirty="0">
                <a:latin typeface="+mn-lt"/>
              </a:rPr>
              <a:t> and </a:t>
            </a:r>
            <a:r>
              <a:rPr lang="en-IN" i="1" dirty="0">
                <a:latin typeface="+mn-lt"/>
              </a:rPr>
              <a:t>set</a:t>
            </a:r>
            <a:r>
              <a:rPr lang="en-IN" dirty="0">
                <a:latin typeface="+mn-lt"/>
              </a:rPr>
              <a:t> timer</a:t>
            </a:r>
          </a:p>
        </p:txBody>
      </p:sp>
      <p:sp>
        <p:nvSpPr>
          <p:cNvPr id="4" name="Slide Number Placeholder 3"/>
          <p:cNvSpPr>
            <a:spLocks noGrp="1"/>
          </p:cNvSpPr>
          <p:nvPr>
            <p:ph type="sldNum" sz="quarter" idx="12"/>
          </p:nvPr>
        </p:nvSpPr>
        <p:spPr/>
        <p:txBody>
          <a:bodyPr/>
          <a:lstStyle/>
          <a:p>
            <a:fld id="{1DEFBDA0-AD74-41D1-B067-250B5C005FA0}" type="slidenum">
              <a:rPr lang="en-IN" smtClean="0"/>
              <a:t>115</a:t>
            </a:fld>
            <a:endParaRPr lang="en-IN"/>
          </a:p>
        </p:txBody>
      </p:sp>
      <p:sp>
        <p:nvSpPr>
          <p:cNvPr id="5" name="Rectangle 3"/>
          <p:cNvSpPr txBox="1">
            <a:spLocks noChangeArrowheads="1"/>
          </p:cNvSpPr>
          <p:nvPr/>
        </p:nvSpPr>
        <p:spPr>
          <a:xfrm>
            <a:off x="381000" y="1142999"/>
            <a:ext cx="5315607" cy="5285263"/>
          </a:xfrm>
          <a:prstGeom prst="rect">
            <a:avLst/>
          </a:prstGeom>
          <a:solidFill>
            <a:schemeClr val="bg2">
              <a:lumMod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b="1" dirty="0"/>
              <a:t>get value of an interval timer</a:t>
            </a:r>
          </a:p>
          <a:p>
            <a:endParaRPr lang="en-US" altLang="en-US" b="1" dirty="0"/>
          </a:p>
          <a:p>
            <a:r>
              <a:rPr lang="en-US" altLang="en-US" b="1" dirty="0" err="1"/>
              <a:t>int</a:t>
            </a:r>
            <a:r>
              <a:rPr lang="en-US" altLang="en-US" b="1" dirty="0"/>
              <a:t> </a:t>
            </a:r>
            <a:r>
              <a:rPr lang="en-US" altLang="en-US" b="1" i="1" dirty="0" err="1"/>
              <a:t>getitimer</a:t>
            </a:r>
            <a:r>
              <a:rPr lang="en-US" altLang="en-US" b="1" dirty="0"/>
              <a:t> ( </a:t>
            </a:r>
            <a:r>
              <a:rPr lang="en-US" altLang="en-US" b="1" dirty="0" err="1"/>
              <a:t>int</a:t>
            </a:r>
            <a:r>
              <a:rPr lang="en-US" altLang="en-US" b="1" dirty="0"/>
              <a:t> which, </a:t>
            </a:r>
            <a:r>
              <a:rPr lang="en-US" altLang="en-US" b="1" dirty="0" err="1"/>
              <a:t>struct</a:t>
            </a:r>
            <a:r>
              <a:rPr lang="en-US" altLang="en-US" b="1" dirty="0"/>
              <a:t> </a:t>
            </a:r>
            <a:r>
              <a:rPr lang="en-US" altLang="en-US" b="1" dirty="0" err="1"/>
              <a:t>itimerval</a:t>
            </a:r>
            <a:r>
              <a:rPr lang="en-US" altLang="en-US" b="1" dirty="0"/>
              <a:t> *</a:t>
            </a:r>
            <a:r>
              <a:rPr lang="en-US" altLang="en-US" b="1" dirty="0" err="1"/>
              <a:t>val</a:t>
            </a:r>
            <a:r>
              <a:rPr lang="en-US" altLang="en-US" b="1" dirty="0"/>
              <a:t>);</a:t>
            </a:r>
          </a:p>
          <a:p>
            <a:endParaRPr lang="en-US" altLang="en-US" b="1" dirty="0"/>
          </a:p>
          <a:p>
            <a:r>
              <a:rPr lang="en-US" altLang="en-US" b="1" dirty="0"/>
              <a:t>On success it returns zero and the timer value is stored in the </a:t>
            </a:r>
            <a:r>
              <a:rPr lang="en-US" altLang="en-US" b="1" dirty="0" err="1"/>
              <a:t>itimverval</a:t>
            </a:r>
            <a:r>
              <a:rPr lang="en-US" altLang="en-US" b="1" dirty="0"/>
              <a:t> structure.</a:t>
            </a:r>
          </a:p>
          <a:p>
            <a:endParaRPr lang="en-US" altLang="en-US" b="1" dirty="0"/>
          </a:p>
          <a:p>
            <a:r>
              <a:rPr lang="en-US" altLang="en-US" b="1" dirty="0"/>
              <a:t>Example: ret = </a:t>
            </a:r>
            <a:r>
              <a:rPr lang="en-US" altLang="en-US" b="1" dirty="0" err="1"/>
              <a:t>getitimer</a:t>
            </a:r>
            <a:r>
              <a:rPr lang="en-US" altLang="en-US" b="1" dirty="0"/>
              <a:t> (ITIMER_REAL, </a:t>
            </a:r>
            <a:r>
              <a:rPr lang="en-US" altLang="en-US" b="1" dirty="0" err="1"/>
              <a:t>val</a:t>
            </a:r>
            <a:r>
              <a:rPr lang="en-US" altLang="en-US" b="1" dirty="0"/>
              <a:t>);</a:t>
            </a:r>
          </a:p>
        </p:txBody>
      </p:sp>
      <p:sp>
        <p:nvSpPr>
          <p:cNvPr id="7" name="Rectangle 3"/>
          <p:cNvSpPr txBox="1">
            <a:spLocks noChangeArrowheads="1"/>
          </p:cNvSpPr>
          <p:nvPr/>
        </p:nvSpPr>
        <p:spPr>
          <a:xfrm>
            <a:off x="6211614" y="1196214"/>
            <a:ext cx="5713293" cy="4384779"/>
          </a:xfrm>
          <a:prstGeom prst="rect">
            <a:avLst/>
          </a:prstGeom>
          <a:solidFill>
            <a:schemeClr val="accent3">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b="1" dirty="0"/>
              <a:t>Set value for a interval timer</a:t>
            </a:r>
          </a:p>
          <a:p>
            <a:endParaRPr lang="en-US" altLang="en-US" b="1" dirty="0"/>
          </a:p>
          <a:p>
            <a:r>
              <a:rPr lang="en-US" altLang="en-US" b="1" dirty="0" err="1"/>
              <a:t>int</a:t>
            </a:r>
            <a:r>
              <a:rPr lang="en-US" altLang="en-US" b="1" dirty="0"/>
              <a:t> </a:t>
            </a:r>
            <a:r>
              <a:rPr lang="en-US" altLang="en-US" b="1" i="1" dirty="0" err="1"/>
              <a:t>setitimer</a:t>
            </a:r>
            <a:r>
              <a:rPr lang="en-US" altLang="en-US" b="1" dirty="0"/>
              <a:t> (</a:t>
            </a:r>
            <a:r>
              <a:rPr lang="en-US" altLang="en-US" b="1" dirty="0" err="1"/>
              <a:t>int</a:t>
            </a:r>
            <a:r>
              <a:rPr lang="en-US" altLang="en-US" b="1" dirty="0"/>
              <a:t> </a:t>
            </a:r>
            <a:r>
              <a:rPr lang="en-US" altLang="en-US" b="1" dirty="0" err="1"/>
              <a:t>interval_timers</a:t>
            </a:r>
            <a:r>
              <a:rPr lang="en-US" altLang="en-US" b="1" dirty="0"/>
              <a:t>, </a:t>
            </a:r>
            <a:r>
              <a:rPr lang="en-US" altLang="en-US" b="1" dirty="0" err="1"/>
              <a:t>const</a:t>
            </a:r>
            <a:r>
              <a:rPr lang="en-US" altLang="en-US" b="1" dirty="0"/>
              <a:t> </a:t>
            </a:r>
            <a:r>
              <a:rPr lang="en-US" altLang="en-US" b="1" dirty="0" err="1"/>
              <a:t>struct</a:t>
            </a:r>
            <a:r>
              <a:rPr lang="en-US" altLang="en-US" b="1" dirty="0"/>
              <a:t> </a:t>
            </a:r>
            <a:r>
              <a:rPr lang="en-US" altLang="en-US" b="1" dirty="0" err="1"/>
              <a:t>itimerval</a:t>
            </a:r>
            <a:r>
              <a:rPr lang="en-US" altLang="en-US" b="1" dirty="0"/>
              <a:t> *</a:t>
            </a:r>
            <a:r>
              <a:rPr lang="en-US" altLang="en-US" b="1" dirty="0" err="1"/>
              <a:t>val</a:t>
            </a:r>
            <a:r>
              <a:rPr lang="en-US" altLang="en-US" b="1" dirty="0"/>
              <a:t>, </a:t>
            </a:r>
            <a:r>
              <a:rPr lang="en-US" altLang="en-US" b="1" dirty="0" err="1"/>
              <a:t>struct</a:t>
            </a:r>
            <a:r>
              <a:rPr lang="en-US" altLang="en-US" b="1" dirty="0"/>
              <a:t> </a:t>
            </a:r>
            <a:r>
              <a:rPr lang="en-US" altLang="en-US" b="1" dirty="0" err="1"/>
              <a:t>itimvferval</a:t>
            </a:r>
            <a:r>
              <a:rPr lang="en-US" altLang="en-US" b="1" dirty="0"/>
              <a:t> *</a:t>
            </a:r>
            <a:r>
              <a:rPr lang="en-US" altLang="en-US" b="1" dirty="0" err="1"/>
              <a:t>old_value</a:t>
            </a:r>
            <a:r>
              <a:rPr lang="en-US" altLang="en-US" b="1" dirty="0"/>
              <a:t>);</a:t>
            </a:r>
          </a:p>
          <a:p>
            <a:r>
              <a:rPr lang="en-US" altLang="en-US" b="1" dirty="0"/>
              <a:t>On success it returns zero.</a:t>
            </a:r>
          </a:p>
          <a:p>
            <a:endParaRPr lang="en-US" altLang="en-US" b="1" dirty="0"/>
          </a:p>
          <a:p>
            <a:r>
              <a:rPr lang="en-US" altLang="en-US" b="1" dirty="0"/>
              <a:t>Example: ret = </a:t>
            </a:r>
            <a:r>
              <a:rPr lang="en-US" altLang="en-US" b="1" dirty="0" err="1"/>
              <a:t>setitimer</a:t>
            </a:r>
            <a:r>
              <a:rPr lang="en-US" altLang="en-US" b="1" dirty="0"/>
              <a:t>(ITIMER_REAL, &amp;value, 0);</a:t>
            </a:r>
          </a:p>
        </p:txBody>
      </p:sp>
    </p:spTree>
    <p:extLst>
      <p:ext uri="{BB962C8B-B14F-4D97-AF65-F5344CB8AC3E}">
        <p14:creationId xmlns:p14="http://schemas.microsoft.com/office/powerpoint/2010/main" val="335366026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Time Stamp Counter </a:t>
            </a:r>
          </a:p>
        </p:txBody>
      </p:sp>
      <p:sp>
        <p:nvSpPr>
          <p:cNvPr id="4" name="Slide Number Placeholder 3"/>
          <p:cNvSpPr>
            <a:spLocks noGrp="1"/>
          </p:cNvSpPr>
          <p:nvPr>
            <p:ph type="sldNum" sz="quarter" idx="12"/>
          </p:nvPr>
        </p:nvSpPr>
        <p:spPr/>
        <p:txBody>
          <a:bodyPr/>
          <a:lstStyle/>
          <a:p>
            <a:fld id="{1DEFBDA0-AD74-41D1-B067-250B5C005FA0}" type="slidenum">
              <a:rPr lang="en-IN" smtClean="0"/>
              <a:t>116</a:t>
            </a:fld>
            <a:endParaRPr lang="en-IN"/>
          </a:p>
        </p:txBody>
      </p:sp>
      <p:sp>
        <p:nvSpPr>
          <p:cNvPr id="5" name="Rectangle 3"/>
          <p:cNvSpPr txBox="1">
            <a:spLocks noChangeArrowheads="1"/>
          </p:cNvSpPr>
          <p:nvPr/>
        </p:nvSpPr>
        <p:spPr>
          <a:xfrm>
            <a:off x="381000" y="1219200"/>
            <a:ext cx="5746531" cy="5105399"/>
          </a:xfrm>
          <a:prstGeom prst="rect">
            <a:avLst/>
          </a:prstGeom>
          <a:solidFill>
            <a:schemeClr val="tx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80000"/>
              </a:lnSpc>
              <a:buNone/>
            </a:pPr>
            <a:endParaRPr lang="en-US" altLang="en-US" sz="2200" b="1" dirty="0"/>
          </a:p>
          <a:p>
            <a:pPr marL="0" indent="0" algn="just">
              <a:lnSpc>
                <a:spcPct val="80000"/>
              </a:lnSpc>
              <a:buNone/>
            </a:pPr>
            <a:r>
              <a:rPr lang="en-US" altLang="en-US" sz="2200" b="1" dirty="0"/>
              <a:t>System can provide very high resolution time measurements through the time-stamp counter which counts the number of instructions since boot. </a:t>
            </a:r>
          </a:p>
          <a:p>
            <a:pPr algn="just">
              <a:lnSpc>
                <a:spcPct val="80000"/>
              </a:lnSpc>
              <a:buFont typeface="Wingdings" panose="05000000000000000000" pitchFamily="2" charset="2"/>
              <a:buNone/>
            </a:pPr>
            <a:r>
              <a:rPr lang="en-US" altLang="en-US" sz="2200" b="1" dirty="0"/>
              <a:t>To measure Time Stamp Counter (TSC)</a:t>
            </a:r>
          </a:p>
          <a:p>
            <a:pPr algn="just">
              <a:lnSpc>
                <a:spcPct val="80000"/>
              </a:lnSpc>
              <a:buFont typeface="Wingdings" panose="05000000000000000000" pitchFamily="2" charset="2"/>
              <a:buNone/>
            </a:pPr>
            <a:endParaRPr lang="en-US" altLang="en-US" sz="2200" b="1" dirty="0"/>
          </a:p>
          <a:p>
            <a:pPr algn="just">
              <a:lnSpc>
                <a:spcPct val="80000"/>
              </a:lnSpc>
              <a:buFont typeface="Wingdings" panose="05000000000000000000" pitchFamily="2" charset="2"/>
              <a:buNone/>
            </a:pPr>
            <a:r>
              <a:rPr lang="en-US" altLang="en-US" sz="2200" b="1" dirty="0"/>
              <a:t># include &lt;sys/</a:t>
            </a:r>
            <a:r>
              <a:rPr lang="en-US" altLang="en-US" sz="2200" b="1" dirty="0" err="1"/>
              <a:t>time.h</a:t>
            </a:r>
            <a:r>
              <a:rPr lang="en-US" altLang="en-US" sz="2200" b="1" dirty="0"/>
              <a:t>&gt;</a:t>
            </a:r>
          </a:p>
          <a:p>
            <a:pPr algn="just">
              <a:lnSpc>
                <a:spcPct val="80000"/>
              </a:lnSpc>
              <a:buFont typeface="Wingdings" panose="05000000000000000000" pitchFamily="2" charset="2"/>
              <a:buNone/>
            </a:pPr>
            <a:r>
              <a:rPr lang="en-US" altLang="en-US" sz="2200" b="1" dirty="0"/>
              <a:t>unsigned long </a:t>
            </a:r>
            <a:r>
              <a:rPr lang="en-US" altLang="en-US" sz="2200" b="1" dirty="0" err="1"/>
              <a:t>long</a:t>
            </a:r>
            <a:r>
              <a:rPr lang="en-US" altLang="en-US" sz="2200" b="1" dirty="0"/>
              <a:t> </a:t>
            </a:r>
            <a:r>
              <a:rPr lang="en-US" altLang="en-US" sz="2200" b="1" dirty="0" err="1"/>
              <a:t>rdtsc</a:t>
            </a:r>
            <a:r>
              <a:rPr lang="en-US" altLang="en-US" sz="2200" b="1" dirty="0"/>
              <a:t> ( )  </a:t>
            </a:r>
          </a:p>
          <a:p>
            <a:pPr algn="just">
              <a:lnSpc>
                <a:spcPct val="80000"/>
              </a:lnSpc>
              <a:buFont typeface="Wingdings" panose="05000000000000000000" pitchFamily="2" charset="2"/>
              <a:buNone/>
            </a:pPr>
            <a:r>
              <a:rPr lang="en-US" altLang="en-US" sz="2200" b="1" dirty="0"/>
              <a:t>{</a:t>
            </a:r>
          </a:p>
          <a:p>
            <a:pPr algn="just">
              <a:lnSpc>
                <a:spcPct val="80000"/>
              </a:lnSpc>
              <a:buFont typeface="Wingdings" panose="05000000000000000000" pitchFamily="2" charset="2"/>
              <a:buNone/>
            </a:pPr>
            <a:r>
              <a:rPr lang="en-US" altLang="en-US" sz="2200" b="1" dirty="0"/>
              <a:t>     unsigned long </a:t>
            </a:r>
            <a:r>
              <a:rPr lang="en-US" altLang="en-US" sz="2200" b="1" dirty="0" err="1"/>
              <a:t>long</a:t>
            </a:r>
            <a:r>
              <a:rPr lang="en-US" altLang="en-US" sz="2200" b="1" dirty="0"/>
              <a:t> </a:t>
            </a:r>
            <a:r>
              <a:rPr lang="en-US" altLang="en-US" sz="2200" b="1" dirty="0" err="1"/>
              <a:t>dst</a:t>
            </a:r>
            <a:r>
              <a:rPr lang="en-US" altLang="en-US" sz="2200" b="1" dirty="0"/>
              <a:t>;</a:t>
            </a:r>
          </a:p>
          <a:p>
            <a:pPr algn="just">
              <a:lnSpc>
                <a:spcPct val="80000"/>
              </a:lnSpc>
              <a:buFont typeface="Wingdings" panose="05000000000000000000" pitchFamily="2" charset="2"/>
              <a:buNone/>
            </a:pPr>
            <a:r>
              <a:rPr lang="en-US" altLang="en-US" sz="2100" b="1" dirty="0"/>
              <a:t>     _ _</a:t>
            </a:r>
            <a:r>
              <a:rPr lang="en-US" altLang="en-US" sz="2100" b="1" dirty="0" err="1"/>
              <a:t>asm</a:t>
            </a:r>
            <a:r>
              <a:rPr lang="en-US" altLang="en-US" sz="2100" b="1" dirty="0"/>
              <a:t>_ _     _ _volatile_ _ (“</a:t>
            </a:r>
            <a:r>
              <a:rPr lang="en-US" altLang="en-US" sz="2100" b="1" dirty="0" err="1"/>
              <a:t>rdtsc</a:t>
            </a:r>
            <a:r>
              <a:rPr lang="en-US" altLang="en-US" sz="2100" b="1" dirty="0"/>
              <a:t>”:”=A” (</a:t>
            </a:r>
            <a:r>
              <a:rPr lang="en-US" altLang="en-US" sz="2100" b="1" dirty="0" err="1"/>
              <a:t>dst</a:t>
            </a:r>
            <a:r>
              <a:rPr lang="en-US" altLang="en-US" sz="2100" b="1" dirty="0"/>
              <a:t>));</a:t>
            </a:r>
          </a:p>
          <a:p>
            <a:pPr algn="just">
              <a:lnSpc>
                <a:spcPct val="80000"/>
              </a:lnSpc>
              <a:buFont typeface="Wingdings" panose="05000000000000000000" pitchFamily="2" charset="2"/>
              <a:buNone/>
            </a:pPr>
            <a:r>
              <a:rPr lang="en-US" altLang="en-US" sz="2200" b="1" dirty="0"/>
              <a:t>     return </a:t>
            </a:r>
            <a:r>
              <a:rPr lang="en-US" altLang="en-US" sz="2200" b="1" dirty="0" err="1"/>
              <a:t>dst</a:t>
            </a:r>
            <a:r>
              <a:rPr lang="en-US" altLang="en-US" sz="2200" b="1" dirty="0"/>
              <a:t>;  </a:t>
            </a:r>
          </a:p>
          <a:p>
            <a:pPr algn="just">
              <a:lnSpc>
                <a:spcPct val="80000"/>
              </a:lnSpc>
              <a:buFont typeface="Wingdings" panose="05000000000000000000" pitchFamily="2" charset="2"/>
              <a:buNone/>
            </a:pPr>
            <a:r>
              <a:rPr lang="en-US" altLang="en-US" sz="2200" b="1" dirty="0"/>
              <a:t> }</a:t>
            </a:r>
          </a:p>
          <a:p>
            <a:pPr algn="just">
              <a:lnSpc>
                <a:spcPct val="80000"/>
              </a:lnSpc>
              <a:buFont typeface="Wingdings" panose="05000000000000000000" pitchFamily="2" charset="2"/>
              <a:buNone/>
            </a:pPr>
            <a:endParaRPr lang="en-US" altLang="en-US" sz="2200" b="1" dirty="0"/>
          </a:p>
        </p:txBody>
      </p:sp>
      <p:sp>
        <p:nvSpPr>
          <p:cNvPr id="7" name="Rectangle 3"/>
          <p:cNvSpPr txBox="1">
            <a:spLocks noChangeArrowheads="1"/>
          </p:cNvSpPr>
          <p:nvPr/>
        </p:nvSpPr>
        <p:spPr>
          <a:xfrm>
            <a:off x="6537435" y="1114097"/>
            <a:ext cx="5465379" cy="5210503"/>
          </a:xfrm>
          <a:prstGeom prst="rect">
            <a:avLst/>
          </a:prstGeom>
          <a:solidFill>
            <a:schemeClr val="accent1">
              <a:lumMod val="20000"/>
              <a:lumOff val="80000"/>
            </a:schemeClr>
          </a:solidFill>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Font typeface="Wingdings" panose="05000000000000000000" pitchFamily="2" charset="2"/>
              <a:buNone/>
            </a:pPr>
            <a:endParaRPr lang="en-US" altLang="en-US" b="1" dirty="0"/>
          </a:p>
          <a:p>
            <a:pPr>
              <a:lnSpc>
                <a:spcPct val="80000"/>
              </a:lnSpc>
              <a:buFont typeface="Wingdings" panose="05000000000000000000" pitchFamily="2" charset="2"/>
              <a:buNone/>
            </a:pPr>
            <a:r>
              <a:rPr lang="en-US" altLang="en-US" b="1" dirty="0"/>
              <a:t>main ( ) </a:t>
            </a:r>
          </a:p>
          <a:p>
            <a:pPr>
              <a:lnSpc>
                <a:spcPct val="80000"/>
              </a:lnSpc>
              <a:buFont typeface="Wingdings" panose="05000000000000000000" pitchFamily="2" charset="2"/>
              <a:buNone/>
            </a:pPr>
            <a:r>
              <a:rPr lang="en-US" altLang="en-US" b="1" dirty="0"/>
              <a:t> {</a:t>
            </a:r>
          </a:p>
          <a:p>
            <a:pPr>
              <a:lnSpc>
                <a:spcPct val="80000"/>
              </a:lnSpc>
              <a:buFont typeface="Wingdings" panose="05000000000000000000" pitchFamily="2" charset="2"/>
              <a:buNone/>
            </a:pPr>
            <a:r>
              <a:rPr lang="en-US" altLang="en-US" b="1" dirty="0"/>
              <a:t>   long </a:t>
            </a:r>
            <a:r>
              <a:rPr lang="en-US" altLang="en-US" b="1" dirty="0" err="1"/>
              <a:t>long</a:t>
            </a:r>
            <a:r>
              <a:rPr lang="en-US" altLang="en-US" b="1" dirty="0"/>
              <a:t> </a:t>
            </a:r>
            <a:r>
              <a:rPr lang="en-US" altLang="en-US" b="1" dirty="0" err="1"/>
              <a:t>int</a:t>
            </a:r>
            <a:r>
              <a:rPr lang="en-US" altLang="en-US" b="1" dirty="0"/>
              <a:t> start, end;</a:t>
            </a:r>
          </a:p>
          <a:p>
            <a:pPr>
              <a:lnSpc>
                <a:spcPct val="80000"/>
              </a:lnSpc>
              <a:buFont typeface="Wingdings" panose="05000000000000000000" pitchFamily="2" charset="2"/>
              <a:buNone/>
            </a:pPr>
            <a:endParaRPr lang="en-US" altLang="en-US" b="1" dirty="0"/>
          </a:p>
          <a:p>
            <a:pPr>
              <a:lnSpc>
                <a:spcPct val="80000"/>
              </a:lnSpc>
              <a:buFont typeface="Wingdings" panose="05000000000000000000" pitchFamily="2" charset="2"/>
              <a:buNone/>
            </a:pPr>
            <a:r>
              <a:rPr lang="en-US" altLang="en-US" b="1" dirty="0"/>
              <a:t>   start = </a:t>
            </a:r>
            <a:r>
              <a:rPr lang="en-US" altLang="en-US" b="1" dirty="0" err="1"/>
              <a:t>rdtsc</a:t>
            </a:r>
            <a:r>
              <a:rPr lang="en-US" altLang="en-US" b="1" dirty="0"/>
              <a:t>();</a:t>
            </a:r>
          </a:p>
          <a:p>
            <a:pPr>
              <a:lnSpc>
                <a:spcPct val="80000"/>
              </a:lnSpc>
              <a:buFont typeface="Wingdings" panose="05000000000000000000" pitchFamily="2" charset="2"/>
              <a:buNone/>
            </a:pPr>
            <a:endParaRPr lang="en-US" altLang="en-US" b="1" dirty="0"/>
          </a:p>
          <a:p>
            <a:pPr>
              <a:lnSpc>
                <a:spcPct val="80000"/>
              </a:lnSpc>
              <a:buFont typeface="Wingdings" panose="05000000000000000000" pitchFamily="2" charset="2"/>
              <a:buNone/>
            </a:pPr>
            <a:r>
              <a:rPr lang="en-US" altLang="en-US" b="1" dirty="0"/>
              <a:t>   /* Give your job;  */</a:t>
            </a:r>
          </a:p>
          <a:p>
            <a:pPr>
              <a:lnSpc>
                <a:spcPct val="80000"/>
              </a:lnSpc>
              <a:buFont typeface="Wingdings" panose="05000000000000000000" pitchFamily="2" charset="2"/>
              <a:buNone/>
            </a:pPr>
            <a:endParaRPr lang="en-US" altLang="en-US" b="1" dirty="0"/>
          </a:p>
          <a:p>
            <a:pPr>
              <a:lnSpc>
                <a:spcPct val="80000"/>
              </a:lnSpc>
              <a:buFont typeface="Wingdings" panose="05000000000000000000" pitchFamily="2" charset="2"/>
              <a:buNone/>
            </a:pPr>
            <a:r>
              <a:rPr lang="en-US" altLang="en-US" b="1" dirty="0"/>
              <a:t>   end = </a:t>
            </a:r>
            <a:r>
              <a:rPr lang="en-US" altLang="en-US" b="1" dirty="0" err="1"/>
              <a:t>rdtsc</a:t>
            </a:r>
            <a:r>
              <a:rPr lang="en-US" altLang="en-US" b="1" dirty="0"/>
              <a:t>();</a:t>
            </a:r>
          </a:p>
          <a:p>
            <a:pPr>
              <a:lnSpc>
                <a:spcPct val="80000"/>
              </a:lnSpc>
              <a:buFont typeface="Wingdings" panose="05000000000000000000" pitchFamily="2" charset="2"/>
              <a:buNone/>
            </a:pPr>
            <a:endParaRPr lang="en-US" altLang="en-US" b="1" dirty="0"/>
          </a:p>
          <a:p>
            <a:pPr>
              <a:lnSpc>
                <a:spcPct val="80000"/>
              </a:lnSpc>
              <a:buFont typeface="Wingdings" panose="05000000000000000000" pitchFamily="2" charset="2"/>
              <a:buNone/>
            </a:pPr>
            <a:r>
              <a:rPr lang="en-US" altLang="en-US" b="1" dirty="0"/>
              <a:t>   </a:t>
            </a:r>
            <a:r>
              <a:rPr lang="en-US" altLang="en-US" b="1" dirty="0" err="1"/>
              <a:t>printf</a:t>
            </a:r>
            <a:r>
              <a:rPr lang="en-US" altLang="en-US" b="1" dirty="0"/>
              <a:t> (" Difference is : %</a:t>
            </a:r>
            <a:r>
              <a:rPr lang="en-US" altLang="en-US" b="1" dirty="0" err="1"/>
              <a:t>llu</a:t>
            </a:r>
            <a:r>
              <a:rPr lang="en-US" altLang="en-US" b="1" dirty="0"/>
              <a:t>\n", end - start);</a:t>
            </a:r>
          </a:p>
          <a:p>
            <a:pPr>
              <a:lnSpc>
                <a:spcPct val="80000"/>
              </a:lnSpc>
              <a:buFont typeface="Wingdings" panose="05000000000000000000" pitchFamily="2" charset="2"/>
              <a:buNone/>
            </a:pPr>
            <a:r>
              <a:rPr lang="en-US" altLang="en-US" b="1" dirty="0"/>
              <a:t>   </a:t>
            </a:r>
          </a:p>
          <a:p>
            <a:pPr>
              <a:lnSpc>
                <a:spcPct val="80000"/>
              </a:lnSpc>
              <a:buFont typeface="Wingdings" panose="05000000000000000000" pitchFamily="2" charset="2"/>
              <a:buNone/>
            </a:pPr>
            <a:r>
              <a:rPr lang="en-US" altLang="en-US" b="1" dirty="0"/>
              <a:t>}</a:t>
            </a:r>
          </a:p>
          <a:p>
            <a:pPr>
              <a:lnSpc>
                <a:spcPct val="80000"/>
              </a:lnSpc>
              <a:buFont typeface="Wingdings" panose="05000000000000000000" pitchFamily="2" charset="2"/>
              <a:buNone/>
            </a:pPr>
            <a:r>
              <a:rPr lang="en-US" altLang="en-US" b="1" dirty="0"/>
              <a:t>   /*  This is the most accurate way of time measurement */</a:t>
            </a:r>
          </a:p>
        </p:txBody>
      </p:sp>
    </p:spTree>
    <p:extLst>
      <p:ext uri="{BB962C8B-B14F-4D97-AF65-F5344CB8AC3E}">
        <p14:creationId xmlns:p14="http://schemas.microsoft.com/office/powerpoint/2010/main" val="129721417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Resource Limits</a:t>
            </a:r>
          </a:p>
        </p:txBody>
      </p:sp>
      <p:sp>
        <p:nvSpPr>
          <p:cNvPr id="4" name="Slide Number Placeholder 3"/>
          <p:cNvSpPr>
            <a:spLocks noGrp="1"/>
          </p:cNvSpPr>
          <p:nvPr>
            <p:ph type="sldNum" sz="quarter" idx="12"/>
          </p:nvPr>
        </p:nvSpPr>
        <p:spPr/>
        <p:txBody>
          <a:bodyPr/>
          <a:lstStyle/>
          <a:p>
            <a:fld id="{1DEFBDA0-AD74-41D1-B067-250B5C005FA0}" type="slidenum">
              <a:rPr lang="en-IN" smtClean="0"/>
              <a:t>117</a:t>
            </a:fld>
            <a:endParaRPr lang="en-IN"/>
          </a:p>
        </p:txBody>
      </p:sp>
      <p:pic>
        <p:nvPicPr>
          <p:cNvPr id="5" name="Picture 4"/>
          <p:cNvPicPr>
            <a:picLocks noChangeAspect="1"/>
          </p:cNvPicPr>
          <p:nvPr/>
        </p:nvPicPr>
        <p:blipFill>
          <a:blip r:embed="rId2"/>
          <a:stretch>
            <a:fillRect/>
          </a:stretch>
        </p:blipFill>
        <p:spPr>
          <a:xfrm>
            <a:off x="6600497" y="1401034"/>
            <a:ext cx="5324410" cy="5027229"/>
          </a:xfrm>
          <a:prstGeom prst="rect">
            <a:avLst/>
          </a:prstGeom>
        </p:spPr>
      </p:pic>
      <p:sp>
        <p:nvSpPr>
          <p:cNvPr id="6" name="Rectangle 3"/>
          <p:cNvSpPr txBox="1">
            <a:spLocks noChangeArrowheads="1"/>
          </p:cNvSpPr>
          <p:nvPr/>
        </p:nvSpPr>
        <p:spPr>
          <a:xfrm>
            <a:off x="141403" y="1514950"/>
            <a:ext cx="5846379" cy="4913313"/>
          </a:xfrm>
          <a:prstGeom prst="rect">
            <a:avLst/>
          </a:prstGeom>
          <a:solidFill>
            <a:schemeClr val="accent1">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endParaRPr lang="en-US" altLang="en-US" b="1" dirty="0"/>
          </a:p>
          <a:p>
            <a:pPr>
              <a:lnSpc>
                <a:spcPct val="80000"/>
              </a:lnSpc>
            </a:pPr>
            <a:r>
              <a:rPr lang="en-US" altLang="en-US" b="1" dirty="0"/>
              <a:t>The OS imposes limits for certain system resources it can use.</a:t>
            </a:r>
          </a:p>
          <a:p>
            <a:pPr>
              <a:lnSpc>
                <a:spcPct val="80000"/>
              </a:lnSpc>
            </a:pPr>
            <a:endParaRPr lang="en-US" altLang="en-US" b="1" dirty="0"/>
          </a:p>
          <a:p>
            <a:pPr>
              <a:lnSpc>
                <a:spcPct val="80000"/>
              </a:lnSpc>
              <a:spcBef>
                <a:spcPct val="0"/>
              </a:spcBef>
            </a:pPr>
            <a:r>
              <a:rPr lang="en-US" altLang="en-US" b="1" dirty="0"/>
              <a:t>Applicable to a specific process.</a:t>
            </a:r>
          </a:p>
          <a:p>
            <a:pPr>
              <a:lnSpc>
                <a:spcPct val="80000"/>
              </a:lnSpc>
              <a:spcBef>
                <a:spcPct val="0"/>
              </a:spcBef>
            </a:pPr>
            <a:endParaRPr lang="en-US" altLang="en-US" b="1" dirty="0"/>
          </a:p>
          <a:p>
            <a:pPr>
              <a:lnSpc>
                <a:spcPct val="80000"/>
              </a:lnSpc>
            </a:pPr>
            <a:r>
              <a:rPr lang="en-US" altLang="en-US" b="1" dirty="0"/>
              <a:t>The “</a:t>
            </a:r>
            <a:r>
              <a:rPr lang="en-US" altLang="en-US" b="1" dirty="0" err="1"/>
              <a:t>ulimit</a:t>
            </a:r>
            <a:r>
              <a:rPr lang="en-US" altLang="en-US" b="1" dirty="0"/>
              <a:t>” shell built-in can be used to set/query the status.</a:t>
            </a:r>
          </a:p>
          <a:p>
            <a:pPr>
              <a:lnSpc>
                <a:spcPct val="80000"/>
              </a:lnSpc>
            </a:pPr>
            <a:endParaRPr lang="en-US" altLang="en-US" b="1" dirty="0"/>
          </a:p>
          <a:p>
            <a:pPr>
              <a:lnSpc>
                <a:spcPct val="80000"/>
              </a:lnSpc>
              <a:spcBef>
                <a:spcPct val="0"/>
              </a:spcBef>
            </a:pPr>
            <a:r>
              <a:rPr lang="en-US" altLang="en-US" b="1" dirty="0"/>
              <a:t>“</a:t>
            </a:r>
            <a:r>
              <a:rPr lang="en-US" altLang="en-US" b="1" dirty="0" err="1"/>
              <a:t>ulimit</a:t>
            </a:r>
            <a:r>
              <a:rPr lang="en-US" altLang="en-US" b="1" dirty="0"/>
              <a:t> –a” returns the user limit values</a:t>
            </a:r>
          </a:p>
          <a:p>
            <a:pPr>
              <a:lnSpc>
                <a:spcPct val="80000"/>
              </a:lnSpc>
            </a:pPr>
            <a:endParaRPr lang="en-US" altLang="en-US" sz="1600" b="1" dirty="0">
              <a:latin typeface="Letter Gothic" pitchFamily="49" charset="0"/>
            </a:endParaRPr>
          </a:p>
        </p:txBody>
      </p:sp>
    </p:spTree>
    <p:extLst>
      <p:ext uri="{BB962C8B-B14F-4D97-AF65-F5344CB8AC3E}">
        <p14:creationId xmlns:p14="http://schemas.microsoft.com/office/powerpoint/2010/main" val="266395317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Hard and Soft Limits</a:t>
            </a:r>
          </a:p>
        </p:txBody>
      </p:sp>
      <p:sp>
        <p:nvSpPr>
          <p:cNvPr id="4" name="Slide Number Placeholder 3"/>
          <p:cNvSpPr>
            <a:spLocks noGrp="1"/>
          </p:cNvSpPr>
          <p:nvPr>
            <p:ph type="sldNum" sz="quarter" idx="12"/>
          </p:nvPr>
        </p:nvSpPr>
        <p:spPr/>
        <p:txBody>
          <a:bodyPr/>
          <a:lstStyle/>
          <a:p>
            <a:fld id="{1DEFBDA0-AD74-41D1-B067-250B5C005FA0}" type="slidenum">
              <a:rPr lang="en-IN" smtClean="0"/>
              <a:t>118</a:t>
            </a:fld>
            <a:endParaRPr lang="en-IN"/>
          </a:p>
        </p:txBody>
      </p:sp>
      <p:sp>
        <p:nvSpPr>
          <p:cNvPr id="5" name="Rectangle 3"/>
          <p:cNvSpPr txBox="1">
            <a:spLocks noChangeArrowheads="1"/>
          </p:cNvSpPr>
          <p:nvPr/>
        </p:nvSpPr>
        <p:spPr>
          <a:xfrm>
            <a:off x="273268" y="1107584"/>
            <a:ext cx="6011918" cy="3128086"/>
          </a:xfrm>
          <a:prstGeom prst="rect">
            <a:avLst/>
          </a:prstGeom>
          <a:solidFill>
            <a:schemeClr val="accent5">
              <a:lumMod val="20000"/>
              <a:lumOff val="80000"/>
            </a:scheme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None/>
            </a:pPr>
            <a:r>
              <a:rPr lang="en-US" altLang="en-US" sz="2200" b="1" dirty="0"/>
              <a:t>-c </a:t>
            </a:r>
            <a:r>
              <a:rPr lang="en-US" altLang="en-US" sz="2200" b="1" dirty="0">
                <a:sym typeface="Wingdings" panose="05000000000000000000" pitchFamily="2" charset="2"/>
              </a:rPr>
              <a:t> M</a:t>
            </a:r>
            <a:r>
              <a:rPr lang="en-US" altLang="en-US" sz="2200" b="1" dirty="0"/>
              <a:t>aximum size of “core” files created.</a:t>
            </a:r>
          </a:p>
          <a:p>
            <a:pPr algn="just">
              <a:buFont typeface="Wingdings" panose="05000000000000000000" pitchFamily="2" charset="2"/>
              <a:buNone/>
            </a:pPr>
            <a:r>
              <a:rPr lang="en-US" altLang="en-US" sz="2200" b="1" dirty="0"/>
              <a:t>-f </a:t>
            </a:r>
            <a:r>
              <a:rPr lang="en-US" altLang="en-US" sz="2200" b="1" dirty="0">
                <a:sym typeface="Wingdings" panose="05000000000000000000" pitchFamily="2" charset="2"/>
              </a:rPr>
              <a:t></a:t>
            </a:r>
            <a:r>
              <a:rPr lang="en-US" altLang="en-US" sz="2200" b="1" dirty="0"/>
              <a:t> Maximum size of the files created. </a:t>
            </a:r>
          </a:p>
          <a:p>
            <a:pPr algn="just">
              <a:buFont typeface="Wingdings" panose="05000000000000000000" pitchFamily="2" charset="2"/>
              <a:buNone/>
            </a:pPr>
            <a:r>
              <a:rPr lang="en-US" altLang="en-US" sz="2200" b="1" dirty="0"/>
              <a:t>-l </a:t>
            </a:r>
            <a:r>
              <a:rPr lang="en-US" altLang="en-US" sz="2200" b="1" dirty="0">
                <a:sym typeface="Wingdings" panose="05000000000000000000" pitchFamily="2" charset="2"/>
              </a:rPr>
              <a:t></a:t>
            </a:r>
            <a:r>
              <a:rPr lang="en-US" altLang="en-US" sz="2200" b="1" dirty="0"/>
              <a:t> Maximum amount of memory that can be locked using </a:t>
            </a:r>
            <a:r>
              <a:rPr lang="en-US" altLang="en-US" sz="2200" b="1" dirty="0" err="1"/>
              <a:t>mlock</a:t>
            </a:r>
            <a:r>
              <a:rPr lang="en-US" altLang="en-US" sz="2200" b="1" dirty="0"/>
              <a:t>() system call.</a:t>
            </a:r>
          </a:p>
          <a:p>
            <a:pPr algn="just">
              <a:buFont typeface="Wingdings" panose="05000000000000000000" pitchFamily="2" charset="2"/>
              <a:buNone/>
            </a:pPr>
            <a:r>
              <a:rPr lang="en-US" altLang="en-US" sz="2200" b="1" dirty="0"/>
              <a:t>-n </a:t>
            </a:r>
            <a:r>
              <a:rPr lang="en-US" altLang="en-US" sz="2200" b="1" dirty="0">
                <a:sym typeface="Wingdings" panose="05000000000000000000" pitchFamily="2" charset="2"/>
              </a:rPr>
              <a:t></a:t>
            </a:r>
            <a:r>
              <a:rPr lang="en-US" altLang="en-US" sz="2200" b="1" dirty="0"/>
              <a:t> Maximum number of open file descriptors. </a:t>
            </a:r>
          </a:p>
          <a:p>
            <a:pPr algn="just">
              <a:buFont typeface="Wingdings" panose="05000000000000000000" pitchFamily="2" charset="2"/>
              <a:buNone/>
            </a:pPr>
            <a:r>
              <a:rPr lang="en-US" altLang="en-US" sz="2200" b="1" dirty="0"/>
              <a:t>-s </a:t>
            </a:r>
            <a:r>
              <a:rPr lang="en-US" altLang="en-US" sz="2200" b="1" dirty="0">
                <a:sym typeface="Wingdings" panose="05000000000000000000" pitchFamily="2" charset="2"/>
              </a:rPr>
              <a:t></a:t>
            </a:r>
            <a:r>
              <a:rPr lang="en-US" altLang="en-US" sz="2200" b="1" dirty="0"/>
              <a:t> Maximum stack size allowed per process.</a:t>
            </a:r>
          </a:p>
          <a:p>
            <a:pPr algn="just">
              <a:buFont typeface="Wingdings" panose="05000000000000000000" pitchFamily="2" charset="2"/>
              <a:buNone/>
            </a:pPr>
            <a:r>
              <a:rPr lang="en-US" altLang="en-US" sz="2200" b="1" dirty="0"/>
              <a:t>-u </a:t>
            </a:r>
            <a:r>
              <a:rPr lang="en-US" altLang="en-US" sz="2200" b="1" dirty="0">
                <a:sym typeface="Wingdings" panose="05000000000000000000" pitchFamily="2" charset="2"/>
              </a:rPr>
              <a:t></a:t>
            </a:r>
            <a:r>
              <a:rPr lang="en-US" altLang="en-US" sz="2200" b="1" dirty="0"/>
              <a:t> Maximum number of processes available to a single user.</a:t>
            </a:r>
          </a:p>
        </p:txBody>
      </p:sp>
      <p:sp>
        <p:nvSpPr>
          <p:cNvPr id="6" name="Rectangle 3"/>
          <p:cNvSpPr txBox="1">
            <a:spLocks noChangeArrowheads="1"/>
          </p:cNvSpPr>
          <p:nvPr/>
        </p:nvSpPr>
        <p:spPr>
          <a:xfrm>
            <a:off x="6676697" y="1107584"/>
            <a:ext cx="5515303" cy="3046740"/>
          </a:xfrm>
          <a:prstGeom prst="rect">
            <a:avLst/>
          </a:prstGeom>
          <a:solidFill>
            <a:schemeClr val="accent3">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80000"/>
              </a:lnSpc>
            </a:pPr>
            <a:r>
              <a:rPr lang="en-US" altLang="en-US" sz="2200" b="1" dirty="0"/>
              <a:t>Each resource has two limits –Hard and Soft </a:t>
            </a:r>
          </a:p>
          <a:p>
            <a:pPr algn="just">
              <a:lnSpc>
                <a:spcPct val="80000"/>
              </a:lnSpc>
            </a:pPr>
            <a:r>
              <a:rPr lang="en-US" altLang="en-US" sz="2200" b="1" dirty="0"/>
              <a:t>Hard Limits</a:t>
            </a:r>
          </a:p>
          <a:p>
            <a:pPr lvl="1" algn="just">
              <a:lnSpc>
                <a:spcPct val="80000"/>
              </a:lnSpc>
            </a:pPr>
            <a:r>
              <a:rPr lang="en-US" altLang="en-US" sz="2200" b="1" dirty="0"/>
              <a:t>Absolute limit for a particular resource. It can be a fixed value or “unlimited”</a:t>
            </a:r>
          </a:p>
          <a:p>
            <a:pPr lvl="1" algn="just">
              <a:lnSpc>
                <a:spcPct val="80000"/>
              </a:lnSpc>
            </a:pPr>
            <a:r>
              <a:rPr lang="en-US" altLang="en-US" sz="2200" b="1" dirty="0"/>
              <a:t>Only </a:t>
            </a:r>
            <a:r>
              <a:rPr lang="en-US" altLang="en-US" sz="2200" b="1" dirty="0" err="1"/>
              <a:t>superuser</a:t>
            </a:r>
            <a:r>
              <a:rPr lang="en-US" altLang="en-US" sz="2200" b="1" dirty="0"/>
              <a:t> can set hard limit.</a:t>
            </a:r>
          </a:p>
          <a:p>
            <a:pPr algn="just">
              <a:lnSpc>
                <a:spcPct val="80000"/>
              </a:lnSpc>
            </a:pPr>
            <a:r>
              <a:rPr lang="en-US" altLang="en-US" sz="2200" b="1" dirty="0"/>
              <a:t>“</a:t>
            </a:r>
            <a:r>
              <a:rPr lang="en-US" altLang="en-US" sz="2200" b="1" dirty="0" err="1"/>
              <a:t>ulimit</a:t>
            </a:r>
            <a:r>
              <a:rPr lang="en-US" altLang="en-US" sz="2200" b="1" dirty="0"/>
              <a:t>” command has –H or –S option to set hard/soft limits. Default is soft limit. </a:t>
            </a:r>
          </a:p>
          <a:p>
            <a:pPr algn="just">
              <a:lnSpc>
                <a:spcPct val="80000"/>
              </a:lnSpc>
            </a:pPr>
            <a:r>
              <a:rPr lang="en-US" altLang="en-US" sz="2200" b="1" dirty="0"/>
              <a:t>Hard limit cannot be increased once it is set.</a:t>
            </a:r>
          </a:p>
          <a:p>
            <a:pPr algn="just">
              <a:lnSpc>
                <a:spcPct val="80000"/>
              </a:lnSpc>
            </a:pPr>
            <a:endParaRPr lang="en-US" altLang="en-US" sz="2200" b="1" dirty="0"/>
          </a:p>
        </p:txBody>
      </p:sp>
      <p:sp>
        <p:nvSpPr>
          <p:cNvPr id="8" name="Rectangle 3"/>
          <p:cNvSpPr txBox="1">
            <a:spLocks noChangeArrowheads="1"/>
          </p:cNvSpPr>
          <p:nvPr/>
        </p:nvSpPr>
        <p:spPr>
          <a:xfrm>
            <a:off x="1229710" y="4541975"/>
            <a:ext cx="9848193" cy="1952186"/>
          </a:xfrm>
          <a:prstGeom prst="rect">
            <a:avLst/>
          </a:prstGeom>
          <a:solidFill>
            <a:schemeClr val="accent1">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200" b="1" dirty="0"/>
              <a:t>Soft Limits</a:t>
            </a:r>
          </a:p>
          <a:p>
            <a:pPr lvl="1"/>
            <a:r>
              <a:rPr lang="en-US" altLang="en-US" sz="2200" b="1" dirty="0"/>
              <a:t>User-definable parameter for a particular resource.</a:t>
            </a:r>
          </a:p>
          <a:p>
            <a:pPr lvl="1"/>
            <a:r>
              <a:rPr lang="en-US" altLang="en-US" sz="2200" b="1" dirty="0"/>
              <a:t>Can have a value of 0 till &lt;hard limit&gt; value.</a:t>
            </a:r>
          </a:p>
          <a:p>
            <a:pPr lvl="1"/>
            <a:r>
              <a:rPr lang="en-US" altLang="en-US" sz="2200" b="1" dirty="0"/>
              <a:t>Any user can set soft limit.</a:t>
            </a:r>
          </a:p>
          <a:p>
            <a:r>
              <a:rPr lang="en-US" altLang="en-US" sz="2200" b="1" dirty="0"/>
              <a:t>Limits are inherited (the new values are applicable to the descendent processes).</a:t>
            </a:r>
          </a:p>
          <a:p>
            <a:endParaRPr lang="en-US" altLang="en-US" sz="2200" b="1" dirty="0"/>
          </a:p>
        </p:txBody>
      </p:sp>
    </p:spTree>
    <p:extLst>
      <p:ext uri="{BB962C8B-B14F-4D97-AF65-F5344CB8AC3E}">
        <p14:creationId xmlns:p14="http://schemas.microsoft.com/office/powerpoint/2010/main" val="20034635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Resource </a:t>
            </a:r>
            <a:r>
              <a:rPr lang="en-IN" dirty="0" smtClean="0">
                <a:latin typeface="+mn-lt"/>
              </a:rPr>
              <a:t>Limitation</a:t>
            </a:r>
            <a:endParaRPr lang="en-IN"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119</a:t>
            </a:fld>
            <a:endParaRPr lang="en-IN"/>
          </a:p>
        </p:txBody>
      </p:sp>
      <p:sp>
        <p:nvSpPr>
          <p:cNvPr id="5" name="Rectangle 4"/>
          <p:cNvSpPr/>
          <p:nvPr/>
        </p:nvSpPr>
        <p:spPr>
          <a:xfrm>
            <a:off x="125284" y="3381275"/>
            <a:ext cx="11941862" cy="3046988"/>
          </a:xfrm>
          <a:prstGeom prst="rect">
            <a:avLst/>
          </a:prstGeom>
          <a:solidFill>
            <a:schemeClr val="accent3">
              <a:lumMod val="20000"/>
              <a:lumOff val="80000"/>
            </a:schemeClr>
          </a:solidFill>
        </p:spPr>
        <p:txBody>
          <a:bodyPr wrap="square">
            <a:spAutoFit/>
          </a:bodyPr>
          <a:lstStyle/>
          <a:p>
            <a:r>
              <a:rPr lang="en-IN" sz="2400" b="1" dirty="0"/>
              <a:t>       </a:t>
            </a:r>
            <a:r>
              <a:rPr lang="en-IN" sz="2400" b="1" dirty="0" err="1"/>
              <a:t>int</a:t>
            </a:r>
            <a:r>
              <a:rPr lang="en-IN" sz="2400" b="1" dirty="0"/>
              <a:t> </a:t>
            </a:r>
            <a:r>
              <a:rPr lang="en-IN" sz="2400" b="1" dirty="0" err="1"/>
              <a:t>getrlimit</a:t>
            </a:r>
            <a:r>
              <a:rPr lang="en-IN" sz="2400" b="1" dirty="0"/>
              <a:t>(</a:t>
            </a:r>
            <a:r>
              <a:rPr lang="en-IN" sz="2400" b="1" dirty="0" err="1"/>
              <a:t>int</a:t>
            </a:r>
            <a:r>
              <a:rPr lang="en-IN" sz="2400" b="1" dirty="0"/>
              <a:t> resource, </a:t>
            </a:r>
            <a:r>
              <a:rPr lang="en-IN" sz="2400" b="1" dirty="0" err="1"/>
              <a:t>struct</a:t>
            </a:r>
            <a:r>
              <a:rPr lang="en-IN" sz="2400" b="1" dirty="0"/>
              <a:t> </a:t>
            </a:r>
            <a:r>
              <a:rPr lang="en-IN" sz="2400" b="1" dirty="0" err="1"/>
              <a:t>rlimit</a:t>
            </a:r>
            <a:r>
              <a:rPr lang="en-IN" sz="2400" b="1" dirty="0"/>
              <a:t> *</a:t>
            </a:r>
            <a:r>
              <a:rPr lang="en-IN" sz="2400" b="1" dirty="0" err="1"/>
              <a:t>rlim</a:t>
            </a:r>
            <a:r>
              <a:rPr lang="en-IN" sz="2400" b="1" dirty="0"/>
              <a:t>);</a:t>
            </a:r>
          </a:p>
          <a:p>
            <a:r>
              <a:rPr lang="en-IN" sz="2400" b="1" dirty="0"/>
              <a:t>       </a:t>
            </a:r>
            <a:r>
              <a:rPr lang="en-IN" sz="2400" b="1" dirty="0" err="1"/>
              <a:t>int</a:t>
            </a:r>
            <a:r>
              <a:rPr lang="en-IN" sz="2400" b="1" dirty="0"/>
              <a:t> </a:t>
            </a:r>
            <a:r>
              <a:rPr lang="en-IN" sz="2400" b="1" dirty="0" err="1"/>
              <a:t>setrlimit</a:t>
            </a:r>
            <a:r>
              <a:rPr lang="en-IN" sz="2400" b="1" dirty="0"/>
              <a:t>(</a:t>
            </a:r>
            <a:r>
              <a:rPr lang="en-IN" sz="2400" b="1" dirty="0" err="1"/>
              <a:t>int</a:t>
            </a:r>
            <a:r>
              <a:rPr lang="en-IN" sz="2400" b="1" dirty="0"/>
              <a:t> resource, </a:t>
            </a:r>
            <a:r>
              <a:rPr lang="en-IN" sz="2400" b="1" dirty="0" err="1"/>
              <a:t>const</a:t>
            </a:r>
            <a:r>
              <a:rPr lang="en-IN" sz="2400" b="1" dirty="0"/>
              <a:t> </a:t>
            </a:r>
            <a:r>
              <a:rPr lang="en-IN" sz="2400" b="1" dirty="0" err="1"/>
              <a:t>struct</a:t>
            </a:r>
            <a:r>
              <a:rPr lang="en-IN" sz="2400" b="1" dirty="0"/>
              <a:t> </a:t>
            </a:r>
            <a:r>
              <a:rPr lang="en-IN" sz="2400" b="1" dirty="0" err="1"/>
              <a:t>rlimit</a:t>
            </a:r>
            <a:r>
              <a:rPr lang="en-IN" sz="2400" b="1" dirty="0"/>
              <a:t> *</a:t>
            </a:r>
            <a:r>
              <a:rPr lang="en-IN" sz="2400" b="1" dirty="0" err="1"/>
              <a:t>rlim</a:t>
            </a:r>
            <a:r>
              <a:rPr lang="en-IN" sz="2400" b="1" dirty="0"/>
              <a:t>);</a:t>
            </a:r>
          </a:p>
          <a:p>
            <a:r>
              <a:rPr lang="en-IN" sz="2400" b="1" dirty="0"/>
              <a:t>       </a:t>
            </a:r>
            <a:r>
              <a:rPr lang="en-IN" sz="2400" b="1" dirty="0" err="1"/>
              <a:t>int</a:t>
            </a:r>
            <a:r>
              <a:rPr lang="en-IN" sz="2400" b="1" dirty="0"/>
              <a:t> </a:t>
            </a:r>
            <a:r>
              <a:rPr lang="en-IN" sz="2400" b="1" dirty="0" err="1"/>
              <a:t>prlimit</a:t>
            </a:r>
            <a:r>
              <a:rPr lang="en-IN" sz="2400" b="1" dirty="0"/>
              <a:t>(</a:t>
            </a:r>
            <a:r>
              <a:rPr lang="en-IN" sz="2400" b="1" dirty="0" err="1"/>
              <a:t>pid_t</a:t>
            </a:r>
            <a:r>
              <a:rPr lang="en-IN" sz="2400" b="1" dirty="0"/>
              <a:t> </a:t>
            </a:r>
            <a:r>
              <a:rPr lang="en-IN" sz="2400" b="1" dirty="0" err="1"/>
              <a:t>pid</a:t>
            </a:r>
            <a:r>
              <a:rPr lang="en-IN" sz="2400" b="1" dirty="0"/>
              <a:t>, </a:t>
            </a:r>
            <a:r>
              <a:rPr lang="en-IN" sz="2400" b="1" dirty="0" err="1"/>
              <a:t>int</a:t>
            </a:r>
            <a:r>
              <a:rPr lang="en-IN" sz="2400" b="1" dirty="0"/>
              <a:t> resource, </a:t>
            </a:r>
            <a:r>
              <a:rPr lang="en-IN" sz="2400" b="1" dirty="0" err="1"/>
              <a:t>const</a:t>
            </a:r>
            <a:r>
              <a:rPr lang="en-IN" sz="2400" b="1" dirty="0"/>
              <a:t> </a:t>
            </a:r>
            <a:r>
              <a:rPr lang="en-IN" sz="2400" b="1" dirty="0" err="1"/>
              <a:t>struct</a:t>
            </a:r>
            <a:r>
              <a:rPr lang="en-IN" sz="2400" b="1" dirty="0"/>
              <a:t> </a:t>
            </a:r>
            <a:r>
              <a:rPr lang="en-IN" sz="2400" b="1" dirty="0" err="1"/>
              <a:t>rlimit</a:t>
            </a:r>
            <a:r>
              <a:rPr lang="en-IN" sz="2400" b="1" dirty="0"/>
              <a:t> *</a:t>
            </a:r>
            <a:r>
              <a:rPr lang="en-IN" sz="2400" b="1" dirty="0" err="1"/>
              <a:t>new_limit</a:t>
            </a:r>
            <a:r>
              <a:rPr lang="en-IN" sz="2400" b="1" dirty="0"/>
              <a:t>, </a:t>
            </a:r>
            <a:r>
              <a:rPr lang="en-IN" sz="2400" b="1" dirty="0" err="1"/>
              <a:t>struct</a:t>
            </a:r>
            <a:r>
              <a:rPr lang="en-IN" sz="2400" b="1" dirty="0"/>
              <a:t> </a:t>
            </a:r>
            <a:r>
              <a:rPr lang="en-IN" sz="2400" b="1" dirty="0" err="1"/>
              <a:t>rlimit</a:t>
            </a:r>
            <a:r>
              <a:rPr lang="en-IN" sz="2400" b="1" dirty="0"/>
              <a:t> *</a:t>
            </a:r>
            <a:r>
              <a:rPr lang="en-IN" sz="2400" b="1" dirty="0" err="1"/>
              <a:t>old_limit</a:t>
            </a:r>
            <a:r>
              <a:rPr lang="en-IN" sz="2400" b="1" dirty="0"/>
              <a:t>);</a:t>
            </a:r>
          </a:p>
          <a:p>
            <a:endParaRPr lang="en-IN" sz="2400" b="1" dirty="0"/>
          </a:p>
          <a:p>
            <a:r>
              <a:rPr lang="en-IN" sz="2400" b="1" dirty="0"/>
              <a:t> </a:t>
            </a:r>
            <a:r>
              <a:rPr lang="en-IN" sz="2400" b="1" dirty="0" err="1"/>
              <a:t>struct</a:t>
            </a:r>
            <a:r>
              <a:rPr lang="en-IN" sz="2400" b="1" dirty="0"/>
              <a:t> </a:t>
            </a:r>
            <a:r>
              <a:rPr lang="en-IN" sz="2400" b="1" dirty="0" err="1"/>
              <a:t>rlimit</a:t>
            </a:r>
            <a:r>
              <a:rPr lang="en-IN" sz="2400" b="1" dirty="0"/>
              <a:t> {</a:t>
            </a:r>
          </a:p>
          <a:p>
            <a:r>
              <a:rPr lang="en-IN" sz="2400" b="1" dirty="0"/>
              <a:t>               </a:t>
            </a:r>
            <a:r>
              <a:rPr lang="en-IN" sz="2400" b="1" dirty="0" err="1"/>
              <a:t>rlim_t</a:t>
            </a:r>
            <a:r>
              <a:rPr lang="en-IN" sz="2400" b="1" dirty="0"/>
              <a:t> </a:t>
            </a:r>
            <a:r>
              <a:rPr lang="en-IN" sz="2400" b="1" dirty="0" err="1"/>
              <a:t>rlim_cur</a:t>
            </a:r>
            <a:r>
              <a:rPr lang="en-IN" sz="2400" b="1" dirty="0"/>
              <a:t>;  /* Soft limit */</a:t>
            </a:r>
          </a:p>
          <a:p>
            <a:r>
              <a:rPr lang="en-IN" sz="2400" b="1" dirty="0"/>
              <a:t>               </a:t>
            </a:r>
            <a:r>
              <a:rPr lang="en-IN" sz="2400" b="1" dirty="0" err="1"/>
              <a:t>rlim_t</a:t>
            </a:r>
            <a:r>
              <a:rPr lang="en-IN" sz="2400" b="1" dirty="0"/>
              <a:t> </a:t>
            </a:r>
            <a:r>
              <a:rPr lang="en-IN" sz="2400" b="1" dirty="0" err="1"/>
              <a:t>rlim_max</a:t>
            </a:r>
            <a:r>
              <a:rPr lang="en-IN" sz="2400" b="1" dirty="0"/>
              <a:t>;  /* Hard limit (ceiling for </a:t>
            </a:r>
            <a:r>
              <a:rPr lang="en-IN" sz="2400" b="1" dirty="0" err="1"/>
              <a:t>rlim_cur</a:t>
            </a:r>
            <a:r>
              <a:rPr lang="en-IN" sz="2400" b="1" dirty="0"/>
              <a:t>) */</a:t>
            </a:r>
          </a:p>
          <a:p>
            <a:r>
              <a:rPr lang="en-IN" sz="2400" b="1" dirty="0"/>
              <a:t>           };</a:t>
            </a:r>
          </a:p>
        </p:txBody>
      </p:sp>
      <p:sp>
        <p:nvSpPr>
          <p:cNvPr id="6" name="Rectangle 3"/>
          <p:cNvSpPr txBox="1">
            <a:spLocks noChangeArrowheads="1"/>
          </p:cNvSpPr>
          <p:nvPr/>
        </p:nvSpPr>
        <p:spPr>
          <a:xfrm>
            <a:off x="152401" y="1037155"/>
            <a:ext cx="10568152" cy="2078421"/>
          </a:xfrm>
          <a:prstGeom prst="rect">
            <a:avLst/>
          </a:prstGeom>
          <a:solidFill>
            <a:schemeClr val="accent1">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200" b="1" dirty="0" err="1"/>
              <a:t>getrlimit</a:t>
            </a:r>
            <a:r>
              <a:rPr lang="en-US" altLang="en-US" sz="2200" b="1" dirty="0"/>
              <a:t>()/</a:t>
            </a:r>
            <a:r>
              <a:rPr lang="en-US" altLang="en-US" sz="2200" b="1" dirty="0" err="1"/>
              <a:t>setrlimit</a:t>
            </a:r>
            <a:r>
              <a:rPr lang="en-US" altLang="en-US" sz="2200" b="1" dirty="0"/>
              <a:t>() are system-call interfaces for getting and setting resource limits.</a:t>
            </a:r>
          </a:p>
          <a:p>
            <a:pPr algn="just"/>
            <a:r>
              <a:rPr lang="en-US" altLang="en-US" sz="2200" b="1" dirty="0"/>
              <a:t>Syntax</a:t>
            </a:r>
          </a:p>
          <a:p>
            <a:pPr lvl="1" algn="just"/>
            <a:r>
              <a:rPr lang="en-US" altLang="en-US" sz="2200" b="1" dirty="0" err="1"/>
              <a:t>getrlimit</a:t>
            </a:r>
            <a:r>
              <a:rPr lang="en-US" altLang="en-US" sz="2200" b="1" dirty="0"/>
              <a:t>(&lt;resource&gt;, &amp;r)</a:t>
            </a:r>
          </a:p>
          <a:p>
            <a:pPr lvl="1" algn="just"/>
            <a:r>
              <a:rPr lang="en-US" altLang="en-US" sz="2200" b="1" dirty="0" err="1"/>
              <a:t>setrlimit</a:t>
            </a:r>
            <a:r>
              <a:rPr lang="en-US" altLang="en-US" sz="2200" b="1" dirty="0"/>
              <a:t> (&lt;resource&gt;, &amp;r)</a:t>
            </a:r>
          </a:p>
          <a:p>
            <a:pPr lvl="1" algn="just"/>
            <a:r>
              <a:rPr lang="en-US" altLang="en-US" sz="2200" b="1" dirty="0"/>
              <a:t>where r is of type “</a:t>
            </a:r>
            <a:r>
              <a:rPr lang="en-US" altLang="en-US" sz="2200" b="1" dirty="0" err="1"/>
              <a:t>struct</a:t>
            </a:r>
            <a:r>
              <a:rPr lang="en-US" altLang="en-US" sz="2200" b="1" dirty="0"/>
              <a:t> </a:t>
            </a:r>
            <a:r>
              <a:rPr lang="en-US" altLang="en-US" sz="2200" b="1" dirty="0" err="1"/>
              <a:t>rlimit</a:t>
            </a:r>
            <a:r>
              <a:rPr lang="en-US" altLang="en-US" sz="2200" b="1" dirty="0"/>
              <a:t>”</a:t>
            </a:r>
          </a:p>
        </p:txBody>
      </p:sp>
    </p:spTree>
    <p:extLst>
      <p:ext uri="{BB962C8B-B14F-4D97-AF65-F5344CB8AC3E}">
        <p14:creationId xmlns:p14="http://schemas.microsoft.com/office/powerpoint/2010/main" val="27800679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231913" y="76200"/>
            <a:ext cx="7793038" cy="808383"/>
          </a:xfrm>
        </p:spPr>
        <p:txBody>
          <a:bodyPr/>
          <a:lstStyle/>
          <a:p>
            <a:r>
              <a:rPr lang="en-US" altLang="en-US" dirty="0">
                <a:latin typeface="+mn-lt"/>
              </a:rPr>
              <a:t>Kernel Source Code</a:t>
            </a:r>
          </a:p>
        </p:txBody>
      </p:sp>
      <p:sp>
        <p:nvSpPr>
          <p:cNvPr id="51203" name="Rectangle 3"/>
          <p:cNvSpPr>
            <a:spLocks noGrp="1" noChangeArrowheads="1"/>
          </p:cNvSpPr>
          <p:nvPr>
            <p:ph type="body" idx="1"/>
          </p:nvPr>
        </p:nvSpPr>
        <p:spPr>
          <a:xfrm>
            <a:off x="231913" y="2887315"/>
            <a:ext cx="5860774" cy="3011557"/>
          </a:xfrm>
          <a:solidFill>
            <a:schemeClr val="accent3">
              <a:lumMod val="20000"/>
              <a:lumOff val="80000"/>
            </a:schemeClr>
          </a:solidFill>
        </p:spPr>
        <p:txBody>
          <a:bodyPr>
            <a:normAutofit/>
          </a:bodyPr>
          <a:lstStyle/>
          <a:p>
            <a:pPr>
              <a:lnSpc>
                <a:spcPct val="80000"/>
              </a:lnSpc>
            </a:pPr>
            <a:r>
              <a:rPr lang="en-US" altLang="en-US" b="1" dirty="0"/>
              <a:t>Machine-dependent code deals with</a:t>
            </a:r>
          </a:p>
          <a:p>
            <a:pPr lvl="1">
              <a:lnSpc>
                <a:spcPct val="80000"/>
              </a:lnSpc>
            </a:pPr>
            <a:r>
              <a:rPr lang="en-US" altLang="en-US" b="1" dirty="0">
                <a:cs typeface="Times New Roman" panose="02020603050405020304" pitchFamily="18" charset="0"/>
              </a:rPr>
              <a:t>Low-level system startup functions</a:t>
            </a:r>
          </a:p>
          <a:p>
            <a:pPr lvl="1">
              <a:lnSpc>
                <a:spcPct val="80000"/>
              </a:lnSpc>
            </a:pPr>
            <a:r>
              <a:rPr lang="en-US" altLang="en-US" b="1" dirty="0">
                <a:cs typeface="Times New Roman" panose="02020603050405020304" pitchFamily="18" charset="0"/>
              </a:rPr>
              <a:t>Trap and fault handling</a:t>
            </a:r>
          </a:p>
          <a:p>
            <a:pPr lvl="1">
              <a:lnSpc>
                <a:spcPct val="80000"/>
              </a:lnSpc>
            </a:pPr>
            <a:r>
              <a:rPr lang="en-US" altLang="en-US" b="1" dirty="0">
                <a:cs typeface="Times New Roman" panose="02020603050405020304" pitchFamily="18" charset="0"/>
              </a:rPr>
              <a:t>Low-level manipulation of runtime context of a process</a:t>
            </a:r>
          </a:p>
          <a:p>
            <a:pPr lvl="1">
              <a:lnSpc>
                <a:spcPct val="80000"/>
              </a:lnSpc>
            </a:pPr>
            <a:r>
              <a:rPr lang="en-US" altLang="en-US" b="1" dirty="0">
                <a:cs typeface="Times New Roman" panose="02020603050405020304" pitchFamily="18" charset="0"/>
              </a:rPr>
              <a:t>Configuration and initialization of hardware devices</a:t>
            </a:r>
          </a:p>
          <a:p>
            <a:pPr lvl="1">
              <a:lnSpc>
                <a:spcPct val="80000"/>
              </a:lnSpc>
            </a:pPr>
            <a:r>
              <a:rPr lang="en-US" altLang="en-US" b="1" dirty="0">
                <a:cs typeface="Times New Roman" panose="02020603050405020304" pitchFamily="18" charset="0"/>
              </a:rPr>
              <a:t>Runtime support for I/O devices</a:t>
            </a:r>
          </a:p>
          <a:p>
            <a:pPr>
              <a:lnSpc>
                <a:spcPct val="80000"/>
              </a:lnSpc>
            </a:pPr>
            <a:endParaRPr lang="en-US" altLang="en-US" b="1" dirty="0"/>
          </a:p>
        </p:txBody>
      </p:sp>
      <p:sp>
        <p:nvSpPr>
          <p:cNvPr id="4" name="Rectangle 3"/>
          <p:cNvSpPr txBox="1">
            <a:spLocks noChangeArrowheads="1"/>
          </p:cNvSpPr>
          <p:nvPr/>
        </p:nvSpPr>
        <p:spPr>
          <a:xfrm>
            <a:off x="6172200" y="2236303"/>
            <a:ext cx="5943599" cy="4313583"/>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b="1" dirty="0"/>
              <a:t>Machine-independent code deals with</a:t>
            </a:r>
          </a:p>
          <a:p>
            <a:pPr lvl="1"/>
            <a:r>
              <a:rPr lang="en-US" altLang="en-US" b="1" dirty="0"/>
              <a:t>System call handling</a:t>
            </a:r>
          </a:p>
          <a:p>
            <a:pPr lvl="1"/>
            <a:r>
              <a:rPr lang="en-US" altLang="en-US" b="1" dirty="0"/>
              <a:t>The file system: files, directories, pathname translation, file locking, and I/O buffer management</a:t>
            </a:r>
          </a:p>
          <a:p>
            <a:pPr lvl="1"/>
            <a:r>
              <a:rPr lang="en-US" altLang="en-US" b="1" dirty="0"/>
              <a:t>Terminal handling support: the terminal-interface driver and terminal line disciplines</a:t>
            </a:r>
          </a:p>
          <a:p>
            <a:pPr lvl="1"/>
            <a:r>
              <a:rPr lang="en-US" altLang="en-US" b="1" dirty="0"/>
              <a:t>IPC facilities</a:t>
            </a:r>
          </a:p>
          <a:p>
            <a:pPr lvl="1"/>
            <a:r>
              <a:rPr lang="en-US" altLang="en-US" b="1" dirty="0"/>
              <a:t>Network communication support  </a:t>
            </a:r>
          </a:p>
        </p:txBody>
      </p:sp>
      <p:sp>
        <p:nvSpPr>
          <p:cNvPr id="6" name="Rectangle 3"/>
          <p:cNvSpPr txBox="1">
            <a:spLocks noChangeArrowheads="1"/>
          </p:cNvSpPr>
          <p:nvPr/>
        </p:nvSpPr>
        <p:spPr>
          <a:xfrm>
            <a:off x="294862" y="1186070"/>
            <a:ext cx="11675164" cy="970721"/>
          </a:xfrm>
          <a:prstGeom prst="rect">
            <a:avLst/>
          </a:prstGeom>
          <a:solidFill>
            <a:schemeClr val="accent1">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80000"/>
              </a:lnSpc>
              <a:buNone/>
            </a:pPr>
            <a:r>
              <a:rPr lang="en-US" altLang="en-US" sz="3200" b="1" dirty="0"/>
              <a:t>The kernel code contains  architecture dependent as well as architecture independent code</a:t>
            </a:r>
            <a:endParaRPr lang="en-US" altLang="en-US" b="1" dirty="0"/>
          </a:p>
        </p:txBody>
      </p:sp>
    </p:spTree>
    <p:extLst>
      <p:ext uri="{BB962C8B-B14F-4D97-AF65-F5344CB8AC3E}">
        <p14:creationId xmlns:p14="http://schemas.microsoft.com/office/powerpoint/2010/main" val="106857334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Resource Usage</a:t>
            </a:r>
          </a:p>
        </p:txBody>
      </p:sp>
      <p:sp>
        <p:nvSpPr>
          <p:cNvPr id="4" name="Slide Number Placeholder 3"/>
          <p:cNvSpPr>
            <a:spLocks noGrp="1"/>
          </p:cNvSpPr>
          <p:nvPr>
            <p:ph type="sldNum" sz="quarter" idx="12"/>
          </p:nvPr>
        </p:nvSpPr>
        <p:spPr/>
        <p:txBody>
          <a:bodyPr/>
          <a:lstStyle/>
          <a:p>
            <a:fld id="{1DEFBDA0-AD74-41D1-B067-250B5C005FA0}" type="slidenum">
              <a:rPr lang="en-IN" smtClean="0"/>
              <a:t>120</a:t>
            </a:fld>
            <a:endParaRPr lang="en-IN"/>
          </a:p>
        </p:txBody>
      </p:sp>
      <p:sp>
        <p:nvSpPr>
          <p:cNvPr id="3" name="Rectangle 2"/>
          <p:cNvSpPr/>
          <p:nvPr/>
        </p:nvSpPr>
        <p:spPr>
          <a:xfrm>
            <a:off x="178678" y="1022750"/>
            <a:ext cx="7094482" cy="5632311"/>
          </a:xfrm>
          <a:prstGeom prst="rect">
            <a:avLst/>
          </a:prstGeom>
          <a:solidFill>
            <a:schemeClr val="accent1">
              <a:lumMod val="20000"/>
              <a:lumOff val="80000"/>
            </a:schemeClr>
          </a:solidFill>
        </p:spPr>
        <p:txBody>
          <a:bodyPr wrap="square">
            <a:spAutoFit/>
          </a:bodyPr>
          <a:lstStyle/>
          <a:p>
            <a:r>
              <a:rPr lang="en-IN" sz="2000" b="1" dirty="0" err="1"/>
              <a:t>struct</a:t>
            </a:r>
            <a:r>
              <a:rPr lang="en-IN" sz="2000" b="1" dirty="0"/>
              <a:t> </a:t>
            </a:r>
            <a:r>
              <a:rPr lang="en-IN" sz="2000" b="1" dirty="0" err="1"/>
              <a:t>rusage</a:t>
            </a:r>
            <a:r>
              <a:rPr lang="en-IN" sz="2000" b="1" dirty="0"/>
              <a:t> {</a:t>
            </a:r>
          </a:p>
          <a:p>
            <a:r>
              <a:rPr lang="en-IN" sz="2000" b="1" dirty="0"/>
              <a:t>               </a:t>
            </a:r>
            <a:r>
              <a:rPr lang="en-IN" sz="2000" b="1" dirty="0" err="1"/>
              <a:t>struct</a:t>
            </a:r>
            <a:r>
              <a:rPr lang="en-IN" sz="2000" b="1" dirty="0"/>
              <a:t> </a:t>
            </a:r>
            <a:r>
              <a:rPr lang="en-IN" sz="2000" b="1" dirty="0" err="1"/>
              <a:t>timeval</a:t>
            </a:r>
            <a:r>
              <a:rPr lang="en-IN" sz="2000" b="1" dirty="0"/>
              <a:t> </a:t>
            </a:r>
            <a:r>
              <a:rPr lang="en-IN" sz="2000" b="1" dirty="0" err="1"/>
              <a:t>ru_utime</a:t>
            </a:r>
            <a:r>
              <a:rPr lang="en-IN" sz="2000" b="1" dirty="0"/>
              <a:t>; /* user CPU time used */</a:t>
            </a:r>
          </a:p>
          <a:p>
            <a:r>
              <a:rPr lang="en-IN" sz="2000" b="1" dirty="0"/>
              <a:t>               </a:t>
            </a:r>
            <a:r>
              <a:rPr lang="en-IN" sz="2000" b="1" dirty="0" err="1"/>
              <a:t>struct</a:t>
            </a:r>
            <a:r>
              <a:rPr lang="en-IN" sz="2000" b="1" dirty="0"/>
              <a:t> </a:t>
            </a:r>
            <a:r>
              <a:rPr lang="en-IN" sz="2000" b="1" dirty="0" err="1"/>
              <a:t>timeval</a:t>
            </a:r>
            <a:r>
              <a:rPr lang="en-IN" sz="2000" b="1" dirty="0"/>
              <a:t> </a:t>
            </a:r>
            <a:r>
              <a:rPr lang="en-IN" sz="2000" b="1" dirty="0" err="1"/>
              <a:t>ru_stime</a:t>
            </a:r>
            <a:r>
              <a:rPr lang="en-IN" sz="2000" b="1" dirty="0"/>
              <a:t>; /* system CPU time used */</a:t>
            </a:r>
          </a:p>
          <a:p>
            <a:r>
              <a:rPr lang="en-IN" sz="2000" b="1" dirty="0"/>
              <a:t>               long   </a:t>
            </a:r>
            <a:r>
              <a:rPr lang="en-IN" sz="2000" b="1" dirty="0" err="1"/>
              <a:t>ru_maxrss</a:t>
            </a:r>
            <a:r>
              <a:rPr lang="en-IN" sz="2000" b="1" dirty="0"/>
              <a:t>;        /* maximum resident set size */</a:t>
            </a:r>
          </a:p>
          <a:p>
            <a:r>
              <a:rPr lang="en-IN" sz="2000" b="1" dirty="0"/>
              <a:t>               long   </a:t>
            </a:r>
            <a:r>
              <a:rPr lang="en-IN" sz="2000" b="1" dirty="0" err="1"/>
              <a:t>ru_ixrss</a:t>
            </a:r>
            <a:r>
              <a:rPr lang="en-IN" sz="2000" b="1" dirty="0"/>
              <a:t>;         /* integral shared memory size */</a:t>
            </a:r>
          </a:p>
          <a:p>
            <a:r>
              <a:rPr lang="en-IN" sz="2000" b="1" dirty="0"/>
              <a:t>               long   </a:t>
            </a:r>
            <a:r>
              <a:rPr lang="en-IN" sz="2000" b="1" dirty="0" err="1"/>
              <a:t>ru_idrss</a:t>
            </a:r>
            <a:r>
              <a:rPr lang="en-IN" sz="2000" b="1" dirty="0"/>
              <a:t>;         /* integral unshared data size */</a:t>
            </a:r>
          </a:p>
          <a:p>
            <a:r>
              <a:rPr lang="en-IN" sz="2000" b="1" dirty="0"/>
              <a:t>               long   </a:t>
            </a:r>
            <a:r>
              <a:rPr lang="en-IN" sz="2000" b="1" dirty="0" err="1"/>
              <a:t>ru_isrss</a:t>
            </a:r>
            <a:r>
              <a:rPr lang="en-IN" sz="2000" b="1" dirty="0"/>
              <a:t>;         /* integral unshared stack size */</a:t>
            </a:r>
          </a:p>
          <a:p>
            <a:r>
              <a:rPr lang="en-IN" sz="2000" b="1" dirty="0"/>
              <a:t>               long   </a:t>
            </a:r>
            <a:r>
              <a:rPr lang="en-IN" sz="2000" b="1" dirty="0" err="1"/>
              <a:t>ru_minflt</a:t>
            </a:r>
            <a:r>
              <a:rPr lang="en-IN" sz="2000" b="1" dirty="0"/>
              <a:t>;        /* page reclaims (soft page faults) */</a:t>
            </a:r>
          </a:p>
          <a:p>
            <a:r>
              <a:rPr lang="en-IN" sz="2000" b="1" dirty="0"/>
              <a:t>               long   </a:t>
            </a:r>
            <a:r>
              <a:rPr lang="en-IN" sz="2000" b="1" dirty="0" err="1"/>
              <a:t>ru_majflt</a:t>
            </a:r>
            <a:r>
              <a:rPr lang="en-IN" sz="2000" b="1" dirty="0"/>
              <a:t>;        /* page faults (hard page faults) */</a:t>
            </a:r>
          </a:p>
          <a:p>
            <a:r>
              <a:rPr lang="en-IN" sz="2000" b="1" dirty="0"/>
              <a:t>               long   </a:t>
            </a:r>
            <a:r>
              <a:rPr lang="en-IN" sz="2000" b="1" dirty="0" err="1"/>
              <a:t>ru_nswap</a:t>
            </a:r>
            <a:r>
              <a:rPr lang="en-IN" sz="2000" b="1" dirty="0"/>
              <a:t>;         /* swaps */</a:t>
            </a:r>
          </a:p>
          <a:p>
            <a:r>
              <a:rPr lang="en-IN" sz="2000" b="1" dirty="0"/>
              <a:t>               long   </a:t>
            </a:r>
            <a:r>
              <a:rPr lang="en-IN" sz="2000" b="1" dirty="0" err="1"/>
              <a:t>ru_inblock</a:t>
            </a:r>
            <a:r>
              <a:rPr lang="en-IN" sz="2000" b="1" dirty="0"/>
              <a:t>;       /* block input operations */</a:t>
            </a:r>
          </a:p>
          <a:p>
            <a:r>
              <a:rPr lang="en-IN" sz="2000" b="1" dirty="0"/>
              <a:t>               long   </a:t>
            </a:r>
            <a:r>
              <a:rPr lang="en-IN" sz="2000" b="1" dirty="0" err="1"/>
              <a:t>ru_oublock</a:t>
            </a:r>
            <a:r>
              <a:rPr lang="en-IN" sz="2000" b="1" dirty="0"/>
              <a:t>;       /* block output operations */</a:t>
            </a:r>
          </a:p>
          <a:p>
            <a:r>
              <a:rPr lang="en-IN" sz="2000" b="1" dirty="0"/>
              <a:t>               long   </a:t>
            </a:r>
            <a:r>
              <a:rPr lang="en-IN" sz="2000" b="1" dirty="0" err="1"/>
              <a:t>ru_msgsnd</a:t>
            </a:r>
            <a:r>
              <a:rPr lang="en-IN" sz="2000" b="1" dirty="0"/>
              <a:t>;        /* IPC messages sent */</a:t>
            </a:r>
          </a:p>
          <a:p>
            <a:r>
              <a:rPr lang="en-IN" sz="2000" b="1" dirty="0"/>
              <a:t>               long   </a:t>
            </a:r>
            <a:r>
              <a:rPr lang="en-IN" sz="2000" b="1" dirty="0" err="1"/>
              <a:t>ru_msgrcv</a:t>
            </a:r>
            <a:r>
              <a:rPr lang="en-IN" sz="2000" b="1" dirty="0"/>
              <a:t>;        /* IPC messages received */</a:t>
            </a:r>
          </a:p>
          <a:p>
            <a:r>
              <a:rPr lang="en-IN" sz="2000" b="1" dirty="0"/>
              <a:t>               long   </a:t>
            </a:r>
            <a:r>
              <a:rPr lang="en-IN" sz="2000" b="1" dirty="0" err="1"/>
              <a:t>ru_nsignals</a:t>
            </a:r>
            <a:r>
              <a:rPr lang="en-IN" sz="2000" b="1" dirty="0"/>
              <a:t>;      /* signals received */</a:t>
            </a:r>
          </a:p>
          <a:p>
            <a:r>
              <a:rPr lang="en-IN" sz="2000" b="1" dirty="0"/>
              <a:t>               long   </a:t>
            </a:r>
            <a:r>
              <a:rPr lang="en-IN" sz="2000" b="1" dirty="0" err="1"/>
              <a:t>ru_nvcsw</a:t>
            </a:r>
            <a:r>
              <a:rPr lang="en-IN" sz="2000" b="1" dirty="0"/>
              <a:t>;         /* voluntary context switches */</a:t>
            </a:r>
          </a:p>
          <a:p>
            <a:r>
              <a:rPr lang="en-IN" sz="2000" b="1" dirty="0"/>
              <a:t>               long   </a:t>
            </a:r>
            <a:r>
              <a:rPr lang="en-IN" sz="2000" b="1" dirty="0" err="1"/>
              <a:t>ru_nivcsw</a:t>
            </a:r>
            <a:r>
              <a:rPr lang="en-IN" sz="2000" b="1" dirty="0"/>
              <a:t>;        /* involuntary context switches */</a:t>
            </a:r>
          </a:p>
          <a:p>
            <a:r>
              <a:rPr lang="en-IN" sz="2000" b="1" dirty="0"/>
              <a:t>           };</a:t>
            </a:r>
          </a:p>
        </p:txBody>
      </p:sp>
      <p:sp>
        <p:nvSpPr>
          <p:cNvPr id="5" name="Rectangle 4"/>
          <p:cNvSpPr/>
          <p:nvPr/>
        </p:nvSpPr>
        <p:spPr>
          <a:xfrm>
            <a:off x="7467130" y="1022750"/>
            <a:ext cx="4616135" cy="1754326"/>
          </a:xfrm>
          <a:prstGeom prst="rect">
            <a:avLst/>
          </a:prstGeom>
          <a:solidFill>
            <a:schemeClr val="accent4">
              <a:lumMod val="20000"/>
              <a:lumOff val="80000"/>
            </a:schemeClr>
          </a:solidFill>
        </p:spPr>
        <p:txBody>
          <a:bodyPr wrap="none">
            <a:spAutoFit/>
          </a:bodyPr>
          <a:lstStyle/>
          <a:p>
            <a:r>
              <a:rPr lang="en-IN" b="1" dirty="0" err="1"/>
              <a:t>int</a:t>
            </a:r>
            <a:r>
              <a:rPr lang="en-IN" b="1" dirty="0"/>
              <a:t> </a:t>
            </a:r>
            <a:r>
              <a:rPr lang="en-IN" b="1" dirty="0" err="1"/>
              <a:t>getrusage</a:t>
            </a:r>
            <a:r>
              <a:rPr lang="en-IN" b="1" dirty="0"/>
              <a:t>(</a:t>
            </a:r>
            <a:r>
              <a:rPr lang="en-IN" b="1" dirty="0" err="1"/>
              <a:t>int</a:t>
            </a:r>
            <a:r>
              <a:rPr lang="en-IN" b="1" dirty="0"/>
              <a:t> who, </a:t>
            </a:r>
            <a:r>
              <a:rPr lang="en-IN" b="1" dirty="0" err="1"/>
              <a:t>struct</a:t>
            </a:r>
            <a:r>
              <a:rPr lang="en-IN" b="1" dirty="0"/>
              <a:t> </a:t>
            </a:r>
            <a:r>
              <a:rPr lang="en-IN" b="1" dirty="0" err="1"/>
              <a:t>rusage</a:t>
            </a:r>
            <a:r>
              <a:rPr lang="en-IN" b="1" dirty="0"/>
              <a:t> *usage);</a:t>
            </a:r>
          </a:p>
          <a:p>
            <a:r>
              <a:rPr lang="en-IN" b="1" dirty="0" err="1"/>
              <a:t>getrusage</a:t>
            </a:r>
            <a:r>
              <a:rPr lang="en-IN" b="1" dirty="0"/>
              <a:t>()  returns  resource usage measures </a:t>
            </a:r>
          </a:p>
          <a:p>
            <a:r>
              <a:rPr lang="en-IN" b="1" dirty="0"/>
              <a:t>for who, which can be one of the following:</a:t>
            </a:r>
          </a:p>
          <a:p>
            <a:r>
              <a:rPr lang="en-IN" b="1" dirty="0"/>
              <a:t>RUSAGE_SELF</a:t>
            </a:r>
          </a:p>
          <a:p>
            <a:r>
              <a:rPr lang="en-IN" b="1" dirty="0"/>
              <a:t>RUSAGE_CHILDREN</a:t>
            </a:r>
          </a:p>
          <a:p>
            <a:r>
              <a:rPr lang="en-IN" b="1" dirty="0"/>
              <a:t>RUSAGE_THREAD</a:t>
            </a:r>
          </a:p>
        </p:txBody>
      </p:sp>
      <p:sp>
        <p:nvSpPr>
          <p:cNvPr id="6" name="Rectangle 5"/>
          <p:cNvSpPr/>
          <p:nvPr/>
        </p:nvSpPr>
        <p:spPr>
          <a:xfrm>
            <a:off x="7467129" y="3469573"/>
            <a:ext cx="4457777" cy="2862322"/>
          </a:xfrm>
          <a:prstGeom prst="rect">
            <a:avLst/>
          </a:prstGeom>
          <a:solidFill>
            <a:schemeClr val="tx2">
              <a:lumMod val="10000"/>
              <a:lumOff val="90000"/>
            </a:schemeClr>
          </a:solidFill>
        </p:spPr>
        <p:txBody>
          <a:bodyPr wrap="square">
            <a:spAutoFit/>
          </a:bodyPr>
          <a:lstStyle/>
          <a:p>
            <a:r>
              <a:rPr lang="en-IN" b="1" dirty="0" err="1"/>
              <a:t>sysconf</a:t>
            </a:r>
            <a:r>
              <a:rPr lang="en-IN" b="1" dirty="0"/>
              <a:t> - get configuration information at </a:t>
            </a:r>
          </a:p>
          <a:p>
            <a:r>
              <a:rPr lang="en-IN" b="1" dirty="0"/>
              <a:t>run time:</a:t>
            </a:r>
          </a:p>
          <a:p>
            <a:endParaRPr lang="en-IN" b="1" dirty="0"/>
          </a:p>
          <a:p>
            <a:r>
              <a:rPr lang="en-IN" b="1" dirty="0"/>
              <a:t>long </a:t>
            </a:r>
            <a:r>
              <a:rPr lang="en-IN" b="1" dirty="0" err="1"/>
              <a:t>sysconf</a:t>
            </a:r>
            <a:r>
              <a:rPr lang="en-IN" b="1" dirty="0"/>
              <a:t>(</a:t>
            </a:r>
            <a:r>
              <a:rPr lang="en-IN" b="1" dirty="0" err="1"/>
              <a:t>int</a:t>
            </a:r>
            <a:r>
              <a:rPr lang="en-IN" b="1" dirty="0"/>
              <a:t> name);</a:t>
            </a:r>
          </a:p>
          <a:p>
            <a:endParaRPr lang="en-IN" b="1" dirty="0"/>
          </a:p>
          <a:p>
            <a:r>
              <a:rPr lang="en-US" altLang="en-US" b="1" dirty="0"/>
              <a:t>Example: ret= </a:t>
            </a:r>
            <a:r>
              <a:rPr lang="en-US" altLang="en-US" b="1" dirty="0" err="1"/>
              <a:t>sysconf</a:t>
            </a:r>
            <a:r>
              <a:rPr lang="en-US" altLang="en-US" b="1" dirty="0"/>
              <a:t>(_SC_CLK_TCK);</a:t>
            </a:r>
          </a:p>
          <a:p>
            <a:endParaRPr lang="en-US" altLang="en-US" b="1" dirty="0"/>
          </a:p>
          <a:p>
            <a:r>
              <a:rPr lang="en-US" altLang="en-US" b="1" dirty="0"/>
              <a:t>On success it returns the value of the given system limits. </a:t>
            </a:r>
          </a:p>
          <a:p>
            <a:endParaRPr lang="en-IN" b="1" dirty="0"/>
          </a:p>
        </p:txBody>
      </p:sp>
    </p:spTree>
    <p:extLst>
      <p:ext uri="{BB962C8B-B14F-4D97-AF65-F5344CB8AC3E}">
        <p14:creationId xmlns:p14="http://schemas.microsoft.com/office/powerpoint/2010/main" val="354049609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Multi Threading</a:t>
            </a:r>
          </a:p>
        </p:txBody>
      </p:sp>
      <p:sp>
        <p:nvSpPr>
          <p:cNvPr id="4" name="Slide Number Placeholder 3"/>
          <p:cNvSpPr>
            <a:spLocks noGrp="1"/>
          </p:cNvSpPr>
          <p:nvPr>
            <p:ph type="sldNum" sz="quarter" idx="12"/>
          </p:nvPr>
        </p:nvSpPr>
        <p:spPr/>
        <p:txBody>
          <a:bodyPr/>
          <a:lstStyle/>
          <a:p>
            <a:fld id="{1DEFBDA0-AD74-41D1-B067-250B5C005FA0}" type="slidenum">
              <a:rPr lang="en-IN" smtClean="0"/>
              <a:t>121</a:t>
            </a:fld>
            <a:endParaRPr lang="en-IN"/>
          </a:p>
        </p:txBody>
      </p:sp>
      <p:sp>
        <p:nvSpPr>
          <p:cNvPr id="3" name="Rectangle 2"/>
          <p:cNvSpPr/>
          <p:nvPr/>
        </p:nvSpPr>
        <p:spPr>
          <a:xfrm>
            <a:off x="220716" y="1099547"/>
            <a:ext cx="11704191" cy="1446550"/>
          </a:xfrm>
          <a:prstGeom prst="rect">
            <a:avLst/>
          </a:prstGeom>
          <a:solidFill>
            <a:schemeClr val="accent6">
              <a:lumMod val="20000"/>
              <a:lumOff val="80000"/>
            </a:schemeClr>
          </a:solidFill>
        </p:spPr>
        <p:txBody>
          <a:bodyPr wrap="square">
            <a:spAutoFit/>
          </a:bodyPr>
          <a:lstStyle/>
          <a:p>
            <a:r>
              <a:rPr lang="en-US" altLang="en-US" sz="2200" b="1" dirty="0"/>
              <a:t>Thread is a sequential flow of control through a program.</a:t>
            </a:r>
          </a:p>
          <a:p>
            <a:r>
              <a:rPr lang="en-US" altLang="en-US" sz="2200" b="1" dirty="0"/>
              <a:t>If a process is defined as a program in execution then a thread is defined as a function in execution.</a:t>
            </a:r>
          </a:p>
          <a:p>
            <a:r>
              <a:rPr lang="en-US" altLang="en-US" sz="2200" b="1" dirty="0"/>
              <a:t>If a thread is created, it will execute a specified function.</a:t>
            </a:r>
          </a:p>
          <a:p>
            <a:r>
              <a:rPr lang="en-US" altLang="en-US" sz="2200" b="1" dirty="0"/>
              <a:t>Two type of threading: 1. Single Threading and 2. Multi threading</a:t>
            </a:r>
            <a:endParaRPr lang="en-IN" sz="2200" dirty="0"/>
          </a:p>
        </p:txBody>
      </p:sp>
      <p:sp>
        <p:nvSpPr>
          <p:cNvPr id="5" name="Rectangle 3"/>
          <p:cNvSpPr txBox="1">
            <a:spLocks noChangeArrowheads="1"/>
          </p:cNvSpPr>
          <p:nvPr/>
        </p:nvSpPr>
        <p:spPr>
          <a:xfrm>
            <a:off x="328664" y="2736439"/>
            <a:ext cx="5199777" cy="2409691"/>
          </a:xfrm>
          <a:prstGeom prst="rect">
            <a:avLst/>
          </a:prstGeom>
          <a:solidFill>
            <a:schemeClr val="accent2">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en-US" sz="2200" b="1" dirty="0"/>
              <a:t>The created threads within a process share</a:t>
            </a:r>
            <a:br>
              <a:rPr lang="en-US" altLang="en-US" sz="2200" b="1" dirty="0"/>
            </a:br>
            <a:r>
              <a:rPr lang="en-US" altLang="en-US" sz="2200" b="1" dirty="0"/>
              <a:t/>
            </a:r>
            <a:br>
              <a:rPr lang="en-US" altLang="en-US" sz="2200" b="1" dirty="0"/>
            </a:br>
            <a:r>
              <a:rPr lang="en-US" altLang="en-US" sz="2200" b="1" dirty="0"/>
              <a:t>1. instructions of a process</a:t>
            </a:r>
            <a:br>
              <a:rPr lang="en-US" altLang="en-US" sz="2200" b="1" dirty="0"/>
            </a:br>
            <a:r>
              <a:rPr lang="en-US" altLang="en-US" sz="2200" b="1" dirty="0"/>
              <a:t>2. process address space and data</a:t>
            </a:r>
            <a:br>
              <a:rPr lang="en-US" altLang="en-US" sz="2200" b="1" dirty="0"/>
            </a:br>
            <a:r>
              <a:rPr lang="en-US" altLang="en-US" sz="2200" b="1" dirty="0"/>
              <a:t>3. open file descriptors</a:t>
            </a:r>
            <a:br>
              <a:rPr lang="en-US" altLang="en-US" sz="2200" b="1" dirty="0"/>
            </a:br>
            <a:r>
              <a:rPr lang="en-US" altLang="en-US" sz="2200" b="1" dirty="0"/>
              <a:t>4. Signal Handlers</a:t>
            </a:r>
            <a:br>
              <a:rPr lang="en-US" altLang="en-US" sz="2200" b="1" dirty="0"/>
            </a:br>
            <a:r>
              <a:rPr lang="en-US" altLang="en-US" sz="2200" b="1" dirty="0"/>
              <a:t>5. </a:t>
            </a:r>
            <a:r>
              <a:rPr lang="en-US" altLang="en-US" sz="2200" b="1" dirty="0" err="1"/>
              <a:t>pwd</a:t>
            </a:r>
            <a:r>
              <a:rPr lang="en-US" altLang="en-US" sz="2200" b="1" dirty="0"/>
              <a:t>, </a:t>
            </a:r>
            <a:r>
              <a:rPr lang="en-US" altLang="en-US" sz="2200" b="1" dirty="0" err="1"/>
              <a:t>uid</a:t>
            </a:r>
            <a:r>
              <a:rPr lang="en-US" altLang="en-US" sz="2200" b="1" dirty="0"/>
              <a:t> and </a:t>
            </a:r>
            <a:r>
              <a:rPr lang="en-US" altLang="en-US" sz="2200" b="1" dirty="0" err="1"/>
              <a:t>gid</a:t>
            </a:r>
            <a:endParaRPr lang="en-US" altLang="en-US" sz="2200" b="1" dirty="0"/>
          </a:p>
        </p:txBody>
      </p:sp>
      <p:sp>
        <p:nvSpPr>
          <p:cNvPr id="6" name="Rectangle 4"/>
          <p:cNvSpPr txBox="1">
            <a:spLocks noChangeArrowheads="1"/>
          </p:cNvSpPr>
          <p:nvPr/>
        </p:nvSpPr>
        <p:spPr>
          <a:xfrm>
            <a:off x="6424448" y="2729867"/>
            <a:ext cx="5126421" cy="2273056"/>
          </a:xfrm>
          <a:prstGeom prst="rect">
            <a:avLst/>
          </a:prstGeom>
          <a:solidFill>
            <a:schemeClr val="tx2">
              <a:lumMod val="10000"/>
              <a:lumOff val="90000"/>
            </a:schemeClr>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en-US" sz="2200" b="1" dirty="0"/>
              <a:t>The created threads maintain it’s own</a:t>
            </a:r>
          </a:p>
          <a:p>
            <a:pPr>
              <a:buFont typeface="Wingdings" panose="05000000000000000000" pitchFamily="2" charset="2"/>
              <a:buNone/>
            </a:pPr>
            <a:r>
              <a:rPr lang="en-US" altLang="en-US" sz="2200" b="1" dirty="0"/>
              <a:t>   1. thread identification number (</a:t>
            </a:r>
            <a:r>
              <a:rPr lang="en-US" altLang="en-US" sz="2200" b="1" dirty="0" err="1"/>
              <a:t>tid</a:t>
            </a:r>
            <a:r>
              <a:rPr lang="en-US" altLang="en-US" sz="2200" b="1" dirty="0"/>
              <a:t>);</a:t>
            </a:r>
            <a:br>
              <a:rPr lang="en-US" altLang="en-US" sz="2200" b="1" dirty="0"/>
            </a:br>
            <a:r>
              <a:rPr lang="en-US" altLang="en-US" sz="2200" b="1" dirty="0"/>
              <a:t>2. pc, </a:t>
            </a:r>
            <a:r>
              <a:rPr lang="en-US" altLang="en-US" sz="2200" b="1" dirty="0" err="1"/>
              <a:t>sp</a:t>
            </a:r>
            <a:r>
              <a:rPr lang="en-US" altLang="en-US" sz="2200" b="1" dirty="0"/>
              <a:t>, set of registers</a:t>
            </a:r>
            <a:br>
              <a:rPr lang="en-US" altLang="en-US" sz="2200" b="1" dirty="0"/>
            </a:br>
            <a:r>
              <a:rPr lang="en-US" altLang="en-US" sz="2200" b="1" dirty="0"/>
              <a:t>3. stack  </a:t>
            </a:r>
          </a:p>
          <a:p>
            <a:pPr>
              <a:buFont typeface="Wingdings" panose="05000000000000000000" pitchFamily="2" charset="2"/>
              <a:buNone/>
            </a:pPr>
            <a:r>
              <a:rPr lang="en-US" altLang="en-US" sz="2200" b="1" dirty="0"/>
              <a:t>   4. priority of the threads</a:t>
            </a:r>
          </a:p>
          <a:p>
            <a:pPr>
              <a:buFont typeface="Wingdings" panose="05000000000000000000" pitchFamily="2" charset="2"/>
              <a:buNone/>
            </a:pPr>
            <a:r>
              <a:rPr lang="en-US" altLang="en-US" sz="2200" b="1" dirty="0"/>
              <a:t>   5. scheduling policy   </a:t>
            </a:r>
          </a:p>
        </p:txBody>
      </p:sp>
      <p:sp>
        <p:nvSpPr>
          <p:cNvPr id="7" name="Rectangle 6"/>
          <p:cNvSpPr/>
          <p:nvPr/>
        </p:nvSpPr>
        <p:spPr>
          <a:xfrm>
            <a:off x="220716" y="5421834"/>
            <a:ext cx="11596243" cy="1006429"/>
          </a:xfrm>
          <a:prstGeom prst="rect">
            <a:avLst/>
          </a:prstGeom>
          <a:solidFill>
            <a:srgbClr val="CCFFFF"/>
          </a:solidFill>
        </p:spPr>
        <p:txBody>
          <a:bodyPr wrap="square">
            <a:spAutoFit/>
          </a:bodyPr>
          <a:lstStyle/>
          <a:p>
            <a:pPr>
              <a:lnSpc>
                <a:spcPct val="90000"/>
              </a:lnSpc>
            </a:pPr>
            <a:r>
              <a:rPr lang="en-US" altLang="en-US" sz="2200" b="1" dirty="0"/>
              <a:t>Advantages of Threads: </a:t>
            </a:r>
          </a:p>
          <a:p>
            <a:pPr>
              <a:lnSpc>
                <a:spcPct val="90000"/>
              </a:lnSpc>
            </a:pPr>
            <a:r>
              <a:rPr lang="en-US" altLang="en-US" sz="2200" b="1" dirty="0"/>
              <a:t>Takes less time for creation of a new thread, termination of a thread and communication between threads are easier.</a:t>
            </a:r>
            <a:endParaRPr lang="en-IN" sz="2200" dirty="0"/>
          </a:p>
        </p:txBody>
      </p:sp>
    </p:spTree>
    <p:extLst>
      <p:ext uri="{BB962C8B-B14F-4D97-AF65-F5344CB8AC3E}">
        <p14:creationId xmlns:p14="http://schemas.microsoft.com/office/powerpoint/2010/main" val="366571721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414371" y="1294288"/>
            <a:ext cx="5486401" cy="4114800"/>
          </a:xfrm>
          <a:prstGeom prst="rect">
            <a:avLst/>
          </a:prstGeom>
          <a:solidFill>
            <a:srgbClr val="FFFFCC"/>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200" b="1" dirty="0"/>
              <a:t>Improve application responsiveness</a:t>
            </a:r>
          </a:p>
          <a:p>
            <a:r>
              <a:rPr lang="en-US" altLang="en-US" sz="2200" b="1" dirty="0"/>
              <a:t>Use multiprocessors more efficiently</a:t>
            </a:r>
          </a:p>
          <a:p>
            <a:r>
              <a:rPr lang="en-US" altLang="en-US" sz="2200" b="1" dirty="0"/>
              <a:t>Improve program structure</a:t>
            </a:r>
          </a:p>
          <a:p>
            <a:r>
              <a:rPr lang="en-US" altLang="en-US" sz="2200" b="1" dirty="0"/>
              <a:t>use fewer system resources</a:t>
            </a:r>
          </a:p>
          <a:p>
            <a:r>
              <a:rPr lang="en-US" altLang="en-US" sz="2200" b="1" dirty="0"/>
              <a:t>Specific applications in uniprocessor machines</a:t>
            </a:r>
          </a:p>
          <a:p>
            <a:pPr>
              <a:buFont typeface="Wingdings" panose="05000000000000000000" pitchFamily="2" charset="2"/>
              <a:buNone/>
            </a:pPr>
            <a:r>
              <a:rPr lang="en-US" altLang="en-US" sz="2200" b="1" dirty="0"/>
              <a:t>Applications </a:t>
            </a:r>
          </a:p>
          <a:p>
            <a:r>
              <a:rPr lang="en-US" altLang="en-US" sz="2200" b="1" dirty="0"/>
              <a:t>A file server on a LAN</a:t>
            </a:r>
          </a:p>
          <a:p>
            <a:r>
              <a:rPr lang="en-US" altLang="en-US" sz="2200" b="1" dirty="0"/>
              <a:t>GUI</a:t>
            </a:r>
          </a:p>
          <a:p>
            <a:r>
              <a:rPr lang="en-US" altLang="en-US" sz="2200" b="1" dirty="0"/>
              <a:t>web applications</a:t>
            </a:r>
          </a:p>
        </p:txBody>
      </p:sp>
      <p:sp>
        <p:nvSpPr>
          <p:cNvPr id="2" name="Title 1"/>
          <p:cNvSpPr>
            <a:spLocks noGrp="1"/>
          </p:cNvSpPr>
          <p:nvPr>
            <p:ph type="title"/>
          </p:nvPr>
        </p:nvSpPr>
        <p:spPr/>
        <p:txBody>
          <a:bodyPr/>
          <a:lstStyle/>
          <a:p>
            <a:r>
              <a:rPr lang="en-IN" dirty="0">
                <a:latin typeface="+mn-lt"/>
              </a:rPr>
              <a:t>Advantages</a:t>
            </a:r>
          </a:p>
        </p:txBody>
      </p:sp>
      <p:sp>
        <p:nvSpPr>
          <p:cNvPr id="4" name="Slide Number Placeholder 3"/>
          <p:cNvSpPr>
            <a:spLocks noGrp="1"/>
          </p:cNvSpPr>
          <p:nvPr>
            <p:ph type="sldNum" sz="quarter" idx="12"/>
          </p:nvPr>
        </p:nvSpPr>
        <p:spPr/>
        <p:txBody>
          <a:bodyPr/>
          <a:lstStyle/>
          <a:p>
            <a:fld id="{1DEFBDA0-AD74-41D1-B067-250B5C005FA0}" type="slidenum">
              <a:rPr lang="en-IN" smtClean="0"/>
              <a:t>122</a:t>
            </a:fld>
            <a:endParaRPr lang="en-IN"/>
          </a:p>
        </p:txBody>
      </p:sp>
      <p:sp>
        <p:nvSpPr>
          <p:cNvPr id="7" name="Rectangle 4"/>
          <p:cNvSpPr>
            <a:spLocks noChangeArrowheads="1"/>
          </p:cNvSpPr>
          <p:nvPr/>
        </p:nvSpPr>
        <p:spPr bwMode="auto">
          <a:xfrm>
            <a:off x="6357972" y="2894488"/>
            <a:ext cx="3581400" cy="3505200"/>
          </a:xfrm>
          <a:prstGeom prst="rect">
            <a:avLst/>
          </a:prstGeom>
          <a:solidFill>
            <a:srgbClr val="66FFCC"/>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b="1" dirty="0">
              <a:latin typeface="+mn-lt"/>
            </a:endParaRPr>
          </a:p>
          <a:p>
            <a:pPr algn="ctr" eaLnBrk="1" hangingPunct="1"/>
            <a:endParaRPr lang="en-US" altLang="en-US" sz="2400" b="1" dirty="0">
              <a:latin typeface="+mn-lt"/>
            </a:endParaRPr>
          </a:p>
          <a:p>
            <a:pPr algn="ctr" eaLnBrk="1" hangingPunct="1"/>
            <a:endParaRPr lang="en-US" altLang="en-US" sz="2400" b="1" dirty="0">
              <a:latin typeface="+mn-lt"/>
            </a:endParaRPr>
          </a:p>
          <a:p>
            <a:pPr algn="ctr" eaLnBrk="1" hangingPunct="1"/>
            <a:endParaRPr lang="en-US" altLang="en-US" sz="2400" b="1" dirty="0">
              <a:latin typeface="+mn-lt"/>
            </a:endParaRPr>
          </a:p>
          <a:p>
            <a:pPr algn="ctr" eaLnBrk="1" hangingPunct="1"/>
            <a:endParaRPr lang="en-US" altLang="en-US" sz="2400" b="1" dirty="0">
              <a:latin typeface="+mn-lt"/>
            </a:endParaRPr>
          </a:p>
          <a:p>
            <a:pPr algn="ctr" eaLnBrk="1" hangingPunct="1"/>
            <a:endParaRPr lang="en-US" altLang="en-US" sz="2400" b="1" dirty="0">
              <a:latin typeface="+mn-lt"/>
            </a:endParaRPr>
          </a:p>
          <a:p>
            <a:pPr algn="ctr" eaLnBrk="1" hangingPunct="1"/>
            <a:endParaRPr lang="en-US" altLang="en-US" sz="2400" b="1" dirty="0">
              <a:latin typeface="+mn-lt"/>
            </a:endParaRPr>
          </a:p>
          <a:p>
            <a:pPr algn="ctr" eaLnBrk="1" hangingPunct="1"/>
            <a:endParaRPr lang="en-US" altLang="en-US" sz="2400" b="1" dirty="0">
              <a:latin typeface="+mn-lt"/>
            </a:endParaRPr>
          </a:p>
          <a:p>
            <a:pPr algn="ctr" eaLnBrk="1" hangingPunct="1"/>
            <a:r>
              <a:rPr lang="en-US" altLang="en-US" sz="2400" b="1" dirty="0">
                <a:latin typeface="+mn-lt"/>
              </a:rPr>
              <a:t>Kernel</a:t>
            </a:r>
          </a:p>
        </p:txBody>
      </p:sp>
      <p:sp>
        <p:nvSpPr>
          <p:cNvPr id="8" name="Line 5"/>
          <p:cNvSpPr>
            <a:spLocks noChangeShapeType="1"/>
          </p:cNvSpPr>
          <p:nvPr/>
        </p:nvSpPr>
        <p:spPr bwMode="auto">
          <a:xfrm>
            <a:off x="6357972" y="5561488"/>
            <a:ext cx="3581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400" b="1"/>
          </a:p>
        </p:txBody>
      </p:sp>
      <p:sp>
        <p:nvSpPr>
          <p:cNvPr id="9" name="Oval 6"/>
          <p:cNvSpPr>
            <a:spLocks noChangeArrowheads="1"/>
          </p:cNvSpPr>
          <p:nvPr/>
        </p:nvSpPr>
        <p:spPr bwMode="auto">
          <a:xfrm>
            <a:off x="7729572" y="3123088"/>
            <a:ext cx="838200" cy="2286000"/>
          </a:xfrm>
          <a:prstGeom prst="ellipse">
            <a:avLst/>
          </a:prstGeom>
          <a:gradFill rotWithShape="1">
            <a:gsLst>
              <a:gs pos="0">
                <a:srgbClr val="C0C0C0"/>
              </a:gs>
              <a:gs pos="100000">
                <a:schemeClr val="bg1"/>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sz="2400" b="1">
              <a:latin typeface="+mn-lt"/>
            </a:endParaRPr>
          </a:p>
        </p:txBody>
      </p:sp>
      <p:sp>
        <p:nvSpPr>
          <p:cNvPr id="10" name="Freeform 7"/>
          <p:cNvSpPr>
            <a:spLocks/>
          </p:cNvSpPr>
          <p:nvPr/>
        </p:nvSpPr>
        <p:spPr bwMode="auto">
          <a:xfrm>
            <a:off x="7881972" y="3580288"/>
            <a:ext cx="152400" cy="1371600"/>
          </a:xfrm>
          <a:custGeom>
            <a:avLst/>
            <a:gdLst>
              <a:gd name="T0" fmla="*/ 0 w 91"/>
              <a:gd name="T1" fmla="*/ 0 h 954"/>
              <a:gd name="T2" fmla="*/ 92110 w 91"/>
              <a:gd name="T3" fmla="*/ 27317 h 954"/>
              <a:gd name="T4" fmla="*/ 122255 w 91"/>
              <a:gd name="T5" fmla="*/ 106392 h 954"/>
              <a:gd name="T6" fmla="*/ 92110 w 91"/>
              <a:gd name="T7" fmla="*/ 184030 h 954"/>
              <a:gd name="T8" fmla="*/ 77037 w 91"/>
              <a:gd name="T9" fmla="*/ 224287 h 954"/>
              <a:gd name="T10" fmla="*/ 61965 w 91"/>
              <a:gd name="T11" fmla="*/ 263106 h 954"/>
              <a:gd name="T12" fmla="*/ 107182 w 91"/>
              <a:gd name="T13" fmla="*/ 382438 h 954"/>
              <a:gd name="T14" fmla="*/ 122255 w 91"/>
              <a:gd name="T15" fmla="*/ 421257 h 954"/>
              <a:gd name="T16" fmla="*/ 61965 w 91"/>
              <a:gd name="T17" fmla="*/ 566468 h 954"/>
              <a:gd name="T18" fmla="*/ 122255 w 91"/>
              <a:gd name="T19" fmla="*/ 802257 h 954"/>
              <a:gd name="T20" fmla="*/ 107182 w 91"/>
              <a:gd name="T21" fmla="*/ 881332 h 954"/>
              <a:gd name="T22" fmla="*/ 77037 w 91"/>
              <a:gd name="T23" fmla="*/ 960408 h 954"/>
              <a:gd name="T24" fmla="*/ 152400 w 91"/>
              <a:gd name="T25" fmla="*/ 1131498 h 954"/>
              <a:gd name="T26" fmla="*/ 137327 w 91"/>
              <a:gd name="T27" fmla="*/ 1236453 h 954"/>
              <a:gd name="T28" fmla="*/ 107182 w 91"/>
              <a:gd name="T29" fmla="*/ 1341408 h 95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1" h="954">
                <a:moveTo>
                  <a:pt x="0" y="0"/>
                </a:moveTo>
                <a:cubicBezTo>
                  <a:pt x="18" y="7"/>
                  <a:pt x="44" y="3"/>
                  <a:pt x="55" y="19"/>
                </a:cubicBezTo>
                <a:cubicBezTo>
                  <a:pt x="66" y="35"/>
                  <a:pt x="73" y="74"/>
                  <a:pt x="73" y="74"/>
                </a:cubicBezTo>
                <a:cubicBezTo>
                  <a:pt x="67" y="92"/>
                  <a:pt x="61" y="110"/>
                  <a:pt x="55" y="128"/>
                </a:cubicBezTo>
                <a:cubicBezTo>
                  <a:pt x="52" y="137"/>
                  <a:pt x="49" y="147"/>
                  <a:pt x="46" y="156"/>
                </a:cubicBezTo>
                <a:cubicBezTo>
                  <a:pt x="43" y="165"/>
                  <a:pt x="37" y="183"/>
                  <a:pt x="37" y="183"/>
                </a:cubicBezTo>
                <a:cubicBezTo>
                  <a:pt x="46" y="211"/>
                  <a:pt x="55" y="238"/>
                  <a:pt x="64" y="266"/>
                </a:cubicBezTo>
                <a:cubicBezTo>
                  <a:pt x="67" y="275"/>
                  <a:pt x="73" y="293"/>
                  <a:pt x="73" y="293"/>
                </a:cubicBezTo>
                <a:cubicBezTo>
                  <a:pt x="66" y="337"/>
                  <a:pt x="67" y="363"/>
                  <a:pt x="37" y="394"/>
                </a:cubicBezTo>
                <a:cubicBezTo>
                  <a:pt x="45" y="451"/>
                  <a:pt x="62" y="502"/>
                  <a:pt x="73" y="558"/>
                </a:cubicBezTo>
                <a:cubicBezTo>
                  <a:pt x="70" y="576"/>
                  <a:pt x="68" y="595"/>
                  <a:pt x="64" y="613"/>
                </a:cubicBezTo>
                <a:cubicBezTo>
                  <a:pt x="59" y="632"/>
                  <a:pt x="46" y="668"/>
                  <a:pt x="46" y="668"/>
                </a:cubicBezTo>
                <a:cubicBezTo>
                  <a:pt x="57" y="714"/>
                  <a:pt x="59" y="753"/>
                  <a:pt x="91" y="787"/>
                </a:cubicBezTo>
                <a:cubicBezTo>
                  <a:pt x="88" y="811"/>
                  <a:pt x="87" y="836"/>
                  <a:pt x="82" y="860"/>
                </a:cubicBezTo>
                <a:cubicBezTo>
                  <a:pt x="62" y="954"/>
                  <a:pt x="64" y="885"/>
                  <a:pt x="64" y="933"/>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400" b="1"/>
          </a:p>
        </p:txBody>
      </p:sp>
      <p:sp>
        <p:nvSpPr>
          <p:cNvPr id="11" name="Freeform 8"/>
          <p:cNvSpPr>
            <a:spLocks/>
          </p:cNvSpPr>
          <p:nvPr/>
        </p:nvSpPr>
        <p:spPr bwMode="auto">
          <a:xfrm>
            <a:off x="8034372" y="3504088"/>
            <a:ext cx="228600" cy="1447800"/>
          </a:xfrm>
          <a:custGeom>
            <a:avLst/>
            <a:gdLst>
              <a:gd name="T0" fmla="*/ 0 w 119"/>
              <a:gd name="T1" fmla="*/ 0 h 1005"/>
              <a:gd name="T2" fmla="*/ 36499 w 119"/>
              <a:gd name="T3" fmla="*/ 25931 h 1005"/>
              <a:gd name="T4" fmla="*/ 88366 w 119"/>
              <a:gd name="T5" fmla="*/ 38896 h 1005"/>
              <a:gd name="T6" fmla="*/ 142155 w 119"/>
              <a:gd name="T7" fmla="*/ 157025 h 1005"/>
              <a:gd name="T8" fmla="*/ 122945 w 119"/>
              <a:gd name="T9" fmla="*/ 341421 h 1005"/>
              <a:gd name="T10" fmla="*/ 159444 w 119"/>
              <a:gd name="T11" fmla="*/ 420654 h 1005"/>
              <a:gd name="T12" fmla="*/ 176733 w 119"/>
              <a:gd name="T13" fmla="*/ 460991 h 1005"/>
              <a:gd name="T14" fmla="*/ 105655 w 119"/>
              <a:gd name="T15" fmla="*/ 605051 h 1005"/>
              <a:gd name="T16" fmla="*/ 36499 w 119"/>
              <a:gd name="T17" fmla="*/ 723180 h 1005"/>
              <a:gd name="T18" fmla="*/ 88366 w 119"/>
              <a:gd name="T19" fmla="*/ 868680 h 1005"/>
              <a:gd name="T20" fmla="*/ 159444 w 119"/>
              <a:gd name="T21" fmla="*/ 947913 h 1005"/>
              <a:gd name="T22" fmla="*/ 228600 w 119"/>
              <a:gd name="T23" fmla="*/ 1303740 h 1005"/>
              <a:gd name="T24" fmla="*/ 194022 w 119"/>
              <a:gd name="T25" fmla="*/ 1382973 h 1005"/>
              <a:gd name="T26" fmla="*/ 159444 w 119"/>
              <a:gd name="T27" fmla="*/ 1421869 h 1005"/>
              <a:gd name="T28" fmla="*/ 176733 w 119"/>
              <a:gd name="T29" fmla="*/ 1447800 h 10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19" h="1005">
                <a:moveTo>
                  <a:pt x="0" y="0"/>
                </a:moveTo>
                <a:cubicBezTo>
                  <a:pt x="6" y="6"/>
                  <a:pt x="11" y="14"/>
                  <a:pt x="19" y="18"/>
                </a:cubicBezTo>
                <a:cubicBezTo>
                  <a:pt x="27" y="23"/>
                  <a:pt x="41" y="19"/>
                  <a:pt x="46" y="27"/>
                </a:cubicBezTo>
                <a:cubicBezTo>
                  <a:pt x="63" y="51"/>
                  <a:pt x="64" y="82"/>
                  <a:pt x="74" y="109"/>
                </a:cubicBezTo>
                <a:cubicBezTo>
                  <a:pt x="51" y="175"/>
                  <a:pt x="47" y="160"/>
                  <a:pt x="64" y="237"/>
                </a:cubicBezTo>
                <a:cubicBezTo>
                  <a:pt x="68" y="256"/>
                  <a:pt x="77" y="274"/>
                  <a:pt x="83" y="292"/>
                </a:cubicBezTo>
                <a:cubicBezTo>
                  <a:pt x="86" y="301"/>
                  <a:pt x="92" y="320"/>
                  <a:pt x="92" y="320"/>
                </a:cubicBezTo>
                <a:cubicBezTo>
                  <a:pt x="84" y="362"/>
                  <a:pt x="79" y="386"/>
                  <a:pt x="55" y="420"/>
                </a:cubicBezTo>
                <a:cubicBezTo>
                  <a:pt x="45" y="450"/>
                  <a:pt x="29" y="472"/>
                  <a:pt x="19" y="502"/>
                </a:cubicBezTo>
                <a:cubicBezTo>
                  <a:pt x="24" y="526"/>
                  <a:pt x="33" y="584"/>
                  <a:pt x="46" y="603"/>
                </a:cubicBezTo>
                <a:cubicBezTo>
                  <a:pt x="58" y="621"/>
                  <a:pt x="83" y="658"/>
                  <a:pt x="83" y="658"/>
                </a:cubicBezTo>
                <a:cubicBezTo>
                  <a:pt x="91" y="831"/>
                  <a:pt x="85" y="799"/>
                  <a:pt x="119" y="905"/>
                </a:cubicBezTo>
                <a:cubicBezTo>
                  <a:pt x="113" y="923"/>
                  <a:pt x="112" y="944"/>
                  <a:pt x="101" y="960"/>
                </a:cubicBezTo>
                <a:cubicBezTo>
                  <a:pt x="95" y="969"/>
                  <a:pt x="85" y="976"/>
                  <a:pt x="83" y="987"/>
                </a:cubicBezTo>
                <a:cubicBezTo>
                  <a:pt x="82" y="994"/>
                  <a:pt x="89" y="999"/>
                  <a:pt x="92" y="1005"/>
                </a:cubicBezTo>
              </a:path>
            </a:pathLst>
          </a:custGeom>
          <a:noFill/>
          <a:ln w="9525">
            <a:solidFill>
              <a:schemeClr val="tx1"/>
            </a:solidFill>
            <a:round/>
            <a:headEnd/>
            <a:tailEnd/>
          </a:ln>
          <a:effectLst/>
          <a:extLst>
            <a:ext uri="{909E8E84-426E-40DD-AFC4-6F175D3DCCD1}">
              <a14:hiddenFill xmlns:a14="http://schemas.microsoft.com/office/drawing/2010/main">
                <a:solidFill>
                  <a:srgbClr val="C0C0C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400" b="1"/>
          </a:p>
        </p:txBody>
      </p:sp>
      <p:sp>
        <p:nvSpPr>
          <p:cNvPr id="12" name="Freeform 9"/>
          <p:cNvSpPr>
            <a:spLocks/>
          </p:cNvSpPr>
          <p:nvPr/>
        </p:nvSpPr>
        <p:spPr bwMode="auto">
          <a:xfrm>
            <a:off x="8280435" y="3500913"/>
            <a:ext cx="134937" cy="1450975"/>
          </a:xfrm>
          <a:custGeom>
            <a:avLst/>
            <a:gdLst>
              <a:gd name="T0" fmla="*/ 0 w 64"/>
              <a:gd name="T1" fmla="*/ 0 h 960"/>
              <a:gd name="T2" fmla="*/ 96986 w 64"/>
              <a:gd name="T3" fmla="*/ 110335 h 960"/>
              <a:gd name="T4" fmla="*/ 40059 w 64"/>
              <a:gd name="T5" fmla="*/ 290195 h 960"/>
              <a:gd name="T6" fmla="*/ 115961 w 64"/>
              <a:gd name="T7" fmla="*/ 470055 h 960"/>
              <a:gd name="T8" fmla="*/ 134937 w 64"/>
              <a:gd name="T9" fmla="*/ 510864 h 960"/>
              <a:gd name="T10" fmla="*/ 115961 w 64"/>
              <a:gd name="T11" fmla="*/ 663519 h 960"/>
              <a:gd name="T12" fmla="*/ 78010 w 64"/>
              <a:gd name="T13" fmla="*/ 745136 h 960"/>
              <a:gd name="T14" fmla="*/ 59035 w 64"/>
              <a:gd name="T15" fmla="*/ 787456 h 960"/>
              <a:gd name="T16" fmla="*/ 96986 w 64"/>
              <a:gd name="T17" fmla="*/ 870585 h 960"/>
              <a:gd name="T18" fmla="*/ 115961 w 64"/>
              <a:gd name="T19" fmla="*/ 911394 h 960"/>
              <a:gd name="T20" fmla="*/ 59035 w 64"/>
              <a:gd name="T21" fmla="*/ 1132063 h 960"/>
              <a:gd name="T22" fmla="*/ 21084 w 64"/>
              <a:gd name="T23" fmla="*/ 1215192 h 960"/>
              <a:gd name="T24" fmla="*/ 96986 w 64"/>
              <a:gd name="T25" fmla="*/ 1450975 h 9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4" h="960">
                <a:moveTo>
                  <a:pt x="0" y="0"/>
                </a:moveTo>
                <a:cubicBezTo>
                  <a:pt x="24" y="23"/>
                  <a:pt x="36" y="41"/>
                  <a:pt x="46" y="73"/>
                </a:cubicBezTo>
                <a:cubicBezTo>
                  <a:pt x="39" y="115"/>
                  <a:pt x="29" y="151"/>
                  <a:pt x="19" y="192"/>
                </a:cubicBezTo>
                <a:cubicBezTo>
                  <a:pt x="32" y="231"/>
                  <a:pt x="42" y="271"/>
                  <a:pt x="55" y="311"/>
                </a:cubicBezTo>
                <a:cubicBezTo>
                  <a:pt x="58" y="320"/>
                  <a:pt x="64" y="338"/>
                  <a:pt x="64" y="338"/>
                </a:cubicBezTo>
                <a:cubicBezTo>
                  <a:pt x="61" y="372"/>
                  <a:pt x="61" y="406"/>
                  <a:pt x="55" y="439"/>
                </a:cubicBezTo>
                <a:cubicBezTo>
                  <a:pt x="52" y="458"/>
                  <a:pt x="43" y="475"/>
                  <a:pt x="37" y="493"/>
                </a:cubicBezTo>
                <a:cubicBezTo>
                  <a:pt x="34" y="502"/>
                  <a:pt x="28" y="521"/>
                  <a:pt x="28" y="521"/>
                </a:cubicBezTo>
                <a:cubicBezTo>
                  <a:pt x="34" y="539"/>
                  <a:pt x="40" y="558"/>
                  <a:pt x="46" y="576"/>
                </a:cubicBezTo>
                <a:cubicBezTo>
                  <a:pt x="49" y="585"/>
                  <a:pt x="55" y="603"/>
                  <a:pt x="55" y="603"/>
                </a:cubicBezTo>
                <a:cubicBezTo>
                  <a:pt x="44" y="716"/>
                  <a:pt x="56" y="664"/>
                  <a:pt x="28" y="749"/>
                </a:cubicBezTo>
                <a:cubicBezTo>
                  <a:pt x="22" y="767"/>
                  <a:pt x="10" y="804"/>
                  <a:pt x="10" y="804"/>
                </a:cubicBezTo>
                <a:cubicBezTo>
                  <a:pt x="23" y="844"/>
                  <a:pt x="28" y="942"/>
                  <a:pt x="46" y="96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400" b="1"/>
          </a:p>
        </p:txBody>
      </p:sp>
      <p:sp>
        <p:nvSpPr>
          <p:cNvPr id="13" name="AutoShape 10"/>
          <p:cNvSpPr>
            <a:spLocks noChangeArrowheads="1"/>
          </p:cNvSpPr>
          <p:nvPr/>
        </p:nvSpPr>
        <p:spPr bwMode="auto">
          <a:xfrm rot="10800000">
            <a:off x="6357972" y="1294288"/>
            <a:ext cx="3505200" cy="1371600"/>
          </a:xfrm>
          <a:prstGeom prst="bevel">
            <a:avLst>
              <a:gd name="adj" fmla="val 12500"/>
            </a:avLst>
          </a:prstGeom>
          <a:solidFill>
            <a:schemeClr val="accent3">
              <a:lumMod val="20000"/>
              <a:lumOff val="80000"/>
            </a:schemeClr>
          </a:solidFill>
          <a:ln w="9525">
            <a:solidFill>
              <a:schemeClr val="tx1"/>
            </a:solidFill>
            <a:miter lim="800000"/>
            <a:headEnd/>
            <a:tailEnd/>
          </a:ln>
          <a:effectLst/>
        </p:spPr>
        <p:txBody>
          <a:bodyPr rot="10800000"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latin typeface="+mn-lt"/>
              </a:rPr>
              <a:t>  Display on monitor</a:t>
            </a:r>
          </a:p>
        </p:txBody>
      </p:sp>
      <p:pic>
        <p:nvPicPr>
          <p:cNvPr id="14"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772" y="4951888"/>
            <a:ext cx="2133600" cy="147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AutoShape 12"/>
          <p:cNvSpPr>
            <a:spLocks noChangeArrowheads="1"/>
          </p:cNvSpPr>
          <p:nvPr/>
        </p:nvSpPr>
        <p:spPr bwMode="auto">
          <a:xfrm rot="16200000">
            <a:off x="10510872" y="4913788"/>
            <a:ext cx="1676400" cy="990600"/>
          </a:xfrm>
          <a:prstGeom prst="flowChartMagneticDrum">
            <a:avLst/>
          </a:prstGeom>
          <a:solidFill>
            <a:schemeClr val="accent1">
              <a:lumMod val="20000"/>
              <a:lumOff val="80000"/>
            </a:schemeClr>
          </a:solidFill>
          <a:ln w="9525">
            <a:solidFill>
              <a:schemeClr val="tx1"/>
            </a:solidFill>
            <a:round/>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sz="2400" b="1">
              <a:latin typeface="+mn-lt"/>
            </a:endParaRPr>
          </a:p>
        </p:txBody>
      </p:sp>
      <p:sp>
        <p:nvSpPr>
          <p:cNvPr id="16" name="Line 13"/>
          <p:cNvSpPr>
            <a:spLocks noChangeShapeType="1"/>
          </p:cNvSpPr>
          <p:nvPr/>
        </p:nvSpPr>
        <p:spPr bwMode="auto">
          <a:xfrm flipH="1">
            <a:off x="5824572" y="4189888"/>
            <a:ext cx="2133600" cy="1066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400" b="1"/>
          </a:p>
        </p:txBody>
      </p:sp>
      <p:sp>
        <p:nvSpPr>
          <p:cNvPr id="17" name="Line 14"/>
          <p:cNvSpPr>
            <a:spLocks noChangeShapeType="1"/>
          </p:cNvSpPr>
          <p:nvPr/>
        </p:nvSpPr>
        <p:spPr bwMode="auto">
          <a:xfrm flipV="1">
            <a:off x="8110572" y="2665888"/>
            <a:ext cx="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400" b="1"/>
          </a:p>
        </p:txBody>
      </p:sp>
      <p:sp>
        <p:nvSpPr>
          <p:cNvPr id="18" name="Line 15"/>
          <p:cNvSpPr>
            <a:spLocks noChangeShapeType="1"/>
          </p:cNvSpPr>
          <p:nvPr/>
        </p:nvSpPr>
        <p:spPr bwMode="auto">
          <a:xfrm>
            <a:off x="8415372" y="3961288"/>
            <a:ext cx="24384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400" b="1"/>
          </a:p>
        </p:txBody>
      </p:sp>
      <p:sp>
        <p:nvSpPr>
          <p:cNvPr id="19" name="Rectangle 17"/>
          <p:cNvSpPr>
            <a:spLocks noChangeArrowheads="1"/>
          </p:cNvSpPr>
          <p:nvPr/>
        </p:nvSpPr>
        <p:spPr bwMode="auto">
          <a:xfrm>
            <a:off x="2692490" y="6354498"/>
            <a:ext cx="3810000" cy="395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80000"/>
              </a:lnSpc>
              <a:spcBef>
                <a:spcPct val="20000"/>
              </a:spcBef>
            </a:pPr>
            <a:r>
              <a:rPr lang="en-US" altLang="en-US" sz="2400" b="1" dirty="0">
                <a:latin typeface="+mn-lt"/>
              </a:rPr>
              <a:t>Input from keyboard</a:t>
            </a:r>
          </a:p>
        </p:txBody>
      </p:sp>
      <p:sp>
        <p:nvSpPr>
          <p:cNvPr id="20" name="Rectangle 18"/>
          <p:cNvSpPr>
            <a:spLocks noChangeArrowheads="1"/>
          </p:cNvSpPr>
          <p:nvPr/>
        </p:nvSpPr>
        <p:spPr bwMode="auto">
          <a:xfrm>
            <a:off x="10548972" y="3885088"/>
            <a:ext cx="1524000" cy="690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80000"/>
              </a:lnSpc>
              <a:spcBef>
                <a:spcPct val="20000"/>
              </a:spcBef>
            </a:pPr>
            <a:r>
              <a:rPr lang="en-US" altLang="en-US" sz="2400" b="1">
                <a:latin typeface="+mn-lt"/>
              </a:rPr>
              <a:t>Auto Saving</a:t>
            </a:r>
          </a:p>
        </p:txBody>
      </p:sp>
    </p:spTree>
    <p:extLst>
      <p:ext uri="{BB962C8B-B14F-4D97-AF65-F5344CB8AC3E}">
        <p14:creationId xmlns:p14="http://schemas.microsoft.com/office/powerpoint/2010/main" val="87928765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Thread Creation</a:t>
            </a:r>
          </a:p>
        </p:txBody>
      </p:sp>
      <p:sp>
        <p:nvSpPr>
          <p:cNvPr id="4" name="Slide Number Placeholder 3"/>
          <p:cNvSpPr>
            <a:spLocks noGrp="1"/>
          </p:cNvSpPr>
          <p:nvPr>
            <p:ph type="sldNum" sz="quarter" idx="12"/>
          </p:nvPr>
        </p:nvSpPr>
        <p:spPr/>
        <p:txBody>
          <a:bodyPr/>
          <a:lstStyle/>
          <a:p>
            <a:fld id="{1DEFBDA0-AD74-41D1-B067-250B5C005FA0}" type="slidenum">
              <a:rPr lang="en-IN" smtClean="0"/>
              <a:t>123</a:t>
            </a:fld>
            <a:endParaRPr lang="en-IN"/>
          </a:p>
        </p:txBody>
      </p:sp>
      <p:sp>
        <p:nvSpPr>
          <p:cNvPr id="3" name="Rectangle 2"/>
          <p:cNvSpPr/>
          <p:nvPr/>
        </p:nvSpPr>
        <p:spPr>
          <a:xfrm>
            <a:off x="493986" y="1309752"/>
            <a:ext cx="11430922" cy="5178341"/>
          </a:xfrm>
          <a:prstGeom prst="rect">
            <a:avLst/>
          </a:prstGeom>
          <a:solidFill>
            <a:srgbClr val="FFFFCC"/>
          </a:solidFill>
        </p:spPr>
        <p:txBody>
          <a:bodyPr wrap="square">
            <a:spAutoFit/>
          </a:bodyPr>
          <a:lstStyle/>
          <a:p>
            <a:r>
              <a:rPr lang="en-IN" sz="2200" b="1" dirty="0"/>
              <a:t>#include &lt;</a:t>
            </a:r>
            <a:r>
              <a:rPr lang="en-IN" sz="2200" b="1" dirty="0" err="1"/>
              <a:t>pthread.h</a:t>
            </a:r>
            <a:r>
              <a:rPr lang="en-IN" sz="2200" b="1" dirty="0"/>
              <a:t>&gt;</a:t>
            </a:r>
          </a:p>
          <a:p>
            <a:r>
              <a:rPr lang="en-IN" sz="2200" b="1" dirty="0"/>
              <a:t>void </a:t>
            </a:r>
            <a:r>
              <a:rPr lang="en-IN" sz="2200" b="1" dirty="0" err="1"/>
              <a:t>thread_func</a:t>
            </a:r>
            <a:r>
              <a:rPr lang="en-IN" sz="2200" b="1" dirty="0"/>
              <a:t>(void) { </a:t>
            </a:r>
            <a:r>
              <a:rPr lang="en-IN" sz="2200" b="1" dirty="0" err="1"/>
              <a:t>printf</a:t>
            </a:r>
            <a:r>
              <a:rPr lang="en-IN" sz="2200" b="1" dirty="0"/>
              <a:t>(“ Thread id is %d”, </a:t>
            </a:r>
            <a:r>
              <a:rPr lang="en-IN" sz="2200" b="1" dirty="0" err="1"/>
              <a:t>pthread_self</a:t>
            </a:r>
            <a:r>
              <a:rPr lang="en-IN" sz="2200" b="1" dirty="0"/>
              <a:t>()); }</a:t>
            </a:r>
          </a:p>
          <a:p>
            <a:r>
              <a:rPr lang="en-IN" sz="2200" b="1" dirty="0"/>
              <a:t>main ( ) {  </a:t>
            </a:r>
          </a:p>
          <a:p>
            <a:r>
              <a:rPr lang="en-IN" sz="2200" b="1" dirty="0" err="1"/>
              <a:t>pthread_t</a:t>
            </a:r>
            <a:r>
              <a:rPr lang="en-IN" sz="2200" b="1" dirty="0"/>
              <a:t> </a:t>
            </a:r>
            <a:r>
              <a:rPr lang="en-IN" sz="2200" b="1" dirty="0" err="1"/>
              <a:t>mythread</a:t>
            </a:r>
            <a:r>
              <a:rPr lang="en-IN" sz="2200" b="1" dirty="0"/>
              <a:t>;  </a:t>
            </a:r>
            <a:r>
              <a:rPr lang="en-IN" sz="2200" b="1" dirty="0" err="1"/>
              <a:t>pthread_create</a:t>
            </a:r>
            <a:r>
              <a:rPr lang="en-IN" sz="2200" b="1" dirty="0"/>
              <a:t> ( &amp;</a:t>
            </a:r>
            <a:r>
              <a:rPr lang="en-IN" sz="2200" b="1" dirty="0" err="1"/>
              <a:t>mythread</a:t>
            </a:r>
            <a:r>
              <a:rPr lang="en-IN" sz="2200" b="1" dirty="0"/>
              <a:t>, NULL, (void *) </a:t>
            </a:r>
            <a:r>
              <a:rPr lang="en-IN" sz="2200" b="1" dirty="0" err="1"/>
              <a:t>thread_func</a:t>
            </a:r>
            <a:r>
              <a:rPr lang="en-IN" sz="2200" b="1" dirty="0"/>
              <a:t>, NULL); </a:t>
            </a:r>
          </a:p>
          <a:p>
            <a:r>
              <a:rPr lang="en-IN" sz="2200" b="1" dirty="0"/>
              <a:t> }</a:t>
            </a:r>
          </a:p>
          <a:p>
            <a:endParaRPr lang="en-IN" sz="1400" b="1" dirty="0"/>
          </a:p>
          <a:p>
            <a:r>
              <a:rPr lang="en-IN" sz="2200" b="1" dirty="0"/>
              <a:t>This needs to be compiled as follows...$</a:t>
            </a:r>
            <a:r>
              <a:rPr lang="en-IN" sz="2200" b="1" dirty="0" err="1"/>
              <a:t>gcc</a:t>
            </a:r>
            <a:r>
              <a:rPr lang="en-IN" sz="2200" b="1" dirty="0"/>
              <a:t> </a:t>
            </a:r>
            <a:r>
              <a:rPr lang="en-IN" sz="2200" b="1" dirty="0" err="1"/>
              <a:t>pthread.c</a:t>
            </a:r>
            <a:r>
              <a:rPr lang="en-IN" sz="2200" b="1" dirty="0"/>
              <a:t> –</a:t>
            </a:r>
            <a:r>
              <a:rPr lang="en-IN" sz="2200" b="1" dirty="0" err="1"/>
              <a:t>lpthread</a:t>
            </a:r>
            <a:endParaRPr lang="en-IN" sz="2200" b="1" dirty="0"/>
          </a:p>
          <a:p>
            <a:endParaRPr lang="en-IN" sz="1200" b="1" dirty="0"/>
          </a:p>
          <a:p>
            <a:r>
              <a:rPr lang="en-IN" sz="2000" dirty="0" err="1"/>
              <a:t>pthread_t</a:t>
            </a:r>
            <a:r>
              <a:rPr lang="en-IN" sz="2000" dirty="0"/>
              <a:t> is type-defined as unsigned long int. It takes the thread address as the first argument, the second argument is used to set the attributes for the thread-like stack size, scheduling policy, priority; if NULL is specified, then it takes default values for the attributes. </a:t>
            </a:r>
          </a:p>
          <a:p>
            <a:endParaRPr lang="en-IN" sz="1050" dirty="0"/>
          </a:p>
          <a:p>
            <a:r>
              <a:rPr lang="en-IN" sz="2000" dirty="0"/>
              <a:t> The third argument is the function that the thread should execute when created. The fourth argument is the argument for the thread function. If that function has a single argument to be passed, we can specify it here. If it has more than one argument, then we have to use a structure and declare all the arguments and pass the address of the structure.</a:t>
            </a:r>
          </a:p>
          <a:p>
            <a:endParaRPr lang="en-IN" sz="2200" b="1" dirty="0"/>
          </a:p>
        </p:txBody>
      </p:sp>
    </p:spTree>
    <p:extLst>
      <p:ext uri="{BB962C8B-B14F-4D97-AF65-F5344CB8AC3E}">
        <p14:creationId xmlns:p14="http://schemas.microsoft.com/office/powerpoint/2010/main" val="351303501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DEFBDA0-AD74-41D1-B067-250B5C005FA0}" type="slidenum">
              <a:rPr lang="en-IN" smtClean="0"/>
              <a:t>124</a:t>
            </a:fld>
            <a:endParaRPr lang="en-IN"/>
          </a:p>
        </p:txBody>
      </p:sp>
      <p:sp>
        <p:nvSpPr>
          <p:cNvPr id="5" name="Text Placeholder 3"/>
          <p:cNvSpPr txBox="1">
            <a:spLocks/>
          </p:cNvSpPr>
          <p:nvPr/>
        </p:nvSpPr>
        <p:spPr>
          <a:xfrm>
            <a:off x="1985963" y="2038915"/>
            <a:ext cx="8220074" cy="623887"/>
          </a:xfrm>
          <a:prstGeom prst="rect">
            <a:avLst/>
          </a:prstGeom>
        </p:spPr>
        <p:txBody>
          <a:bodyPr>
            <a:noAutofit/>
          </a:bodyPr>
          <a:lstStyle>
            <a:lvl1pPr marL="228600" indent="-228600" algn="ctr" defTabSz="914400" rtl="0" eaLnBrk="1" latinLnBrk="0" hangingPunct="1">
              <a:lnSpc>
                <a:spcPct val="90000"/>
              </a:lnSpc>
              <a:spcBef>
                <a:spcPts val="1000"/>
              </a:spcBef>
              <a:buFont typeface="Arial" panose="020B0604020202020204" pitchFamily="34" charset="0"/>
              <a:buNone/>
              <a:defRPr kumimoji="0" lang="en-US" sz="3400" b="1" i="0" u="none" strike="noStrike" kern="1200" cap="none" spc="0" normalizeH="0" baseline="0" noProof="0" dirty="0" smtClean="0">
                <a:ln>
                  <a:noFill/>
                </a:ln>
                <a:solidFill>
                  <a:schemeClr val="tx1">
                    <a:lumMod val="65000"/>
                    <a:lumOff val="35000"/>
                  </a:schemeClr>
                </a:solidFill>
                <a:effectLst/>
                <a:uLnTx/>
                <a:uFillTx/>
                <a:latin typeface="+mn-lt"/>
                <a:ea typeface="+mn-ea"/>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4000" dirty="0">
                <a:solidFill>
                  <a:schemeClr val="tx1"/>
                </a:solidFill>
              </a:rPr>
              <a:t>Linux Signals</a:t>
            </a:r>
          </a:p>
        </p:txBody>
      </p:sp>
      <p:pic>
        <p:nvPicPr>
          <p:cNvPr id="6" name="Picture 5"/>
          <p:cNvPicPr>
            <a:picLocks noChangeAspect="1"/>
          </p:cNvPicPr>
          <p:nvPr/>
        </p:nvPicPr>
        <p:blipFill>
          <a:blip r:embed="rId2"/>
          <a:stretch>
            <a:fillRect/>
          </a:stretch>
        </p:blipFill>
        <p:spPr>
          <a:xfrm>
            <a:off x="1559801" y="2821890"/>
            <a:ext cx="9429750" cy="3600450"/>
          </a:xfrm>
          <a:prstGeom prst="rect">
            <a:avLst/>
          </a:prstGeom>
        </p:spPr>
      </p:pic>
    </p:spTree>
    <p:extLst>
      <p:ext uri="{BB962C8B-B14F-4D97-AF65-F5344CB8AC3E}">
        <p14:creationId xmlns:p14="http://schemas.microsoft.com/office/powerpoint/2010/main" val="45083586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Introduction</a:t>
            </a:r>
          </a:p>
        </p:txBody>
      </p:sp>
      <p:sp>
        <p:nvSpPr>
          <p:cNvPr id="4" name="Slide Number Placeholder 3"/>
          <p:cNvSpPr>
            <a:spLocks noGrp="1"/>
          </p:cNvSpPr>
          <p:nvPr>
            <p:ph type="sldNum" sz="quarter" idx="12"/>
          </p:nvPr>
        </p:nvSpPr>
        <p:spPr/>
        <p:txBody>
          <a:bodyPr/>
          <a:lstStyle/>
          <a:p>
            <a:fld id="{1DEFBDA0-AD74-41D1-B067-250B5C005FA0}" type="slidenum">
              <a:rPr lang="en-IN" smtClean="0"/>
              <a:t>125</a:t>
            </a:fld>
            <a:endParaRPr lang="en-IN" dirty="0"/>
          </a:p>
        </p:txBody>
      </p:sp>
      <p:sp>
        <p:nvSpPr>
          <p:cNvPr id="5" name="Rectangle 3"/>
          <p:cNvSpPr txBox="1">
            <a:spLocks noChangeArrowheads="1"/>
          </p:cNvSpPr>
          <p:nvPr/>
        </p:nvSpPr>
        <p:spPr>
          <a:xfrm>
            <a:off x="0" y="1318866"/>
            <a:ext cx="6085490" cy="5291959"/>
          </a:xfrm>
          <a:prstGeom prst="rect">
            <a:avLst/>
          </a:prstGeom>
          <a:solidFill>
            <a:srgbClr val="FFFFCC"/>
          </a:solidFill>
          <a:ln>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b="1" dirty="0"/>
              <a:t>Signals are a fundamental method for inter process communication and are used in everything from network servers to media players.</a:t>
            </a:r>
          </a:p>
          <a:p>
            <a:pPr algn="just"/>
            <a:r>
              <a:rPr lang="en-US" altLang="en-US" b="1" dirty="0"/>
              <a:t>A signal is generated when</a:t>
            </a:r>
          </a:p>
          <a:p>
            <a:pPr lvl="1" algn="just"/>
            <a:r>
              <a:rPr lang="en-US" altLang="en-US" b="1" dirty="0"/>
              <a:t> an event occurs (timer expires, alarm, etc.,)</a:t>
            </a:r>
          </a:p>
          <a:p>
            <a:pPr lvl="1" algn="just"/>
            <a:r>
              <a:rPr lang="en-US" altLang="en-US" b="1" dirty="0"/>
              <a:t> a user quota exceeds (file size, no of processes etc.,)</a:t>
            </a:r>
          </a:p>
          <a:p>
            <a:pPr lvl="1" algn="just"/>
            <a:r>
              <a:rPr lang="en-US" altLang="en-US" b="1" dirty="0"/>
              <a:t> an I/O device is ready</a:t>
            </a:r>
          </a:p>
          <a:p>
            <a:pPr lvl="1" algn="just"/>
            <a:r>
              <a:rPr lang="en-US" altLang="en-US" b="1" dirty="0"/>
              <a:t> encountering an illegal instruction</a:t>
            </a:r>
          </a:p>
          <a:p>
            <a:pPr lvl="1" algn="just"/>
            <a:r>
              <a:rPr lang="en-US" altLang="en-US" b="1" dirty="0"/>
              <a:t> a terminal interrupt like Ctrl-C or Ctrl-Z.</a:t>
            </a:r>
          </a:p>
          <a:p>
            <a:pPr lvl="1" algn="just"/>
            <a:r>
              <a:rPr lang="en-US" altLang="en-US" b="1" dirty="0"/>
              <a:t> some other process send ( kill -9 </a:t>
            </a:r>
            <a:r>
              <a:rPr lang="en-US" altLang="en-US" b="1" dirty="0" err="1"/>
              <a:t>pid</a:t>
            </a:r>
            <a:r>
              <a:rPr lang="en-US" altLang="en-US" b="1" dirty="0"/>
              <a:t>)</a:t>
            </a:r>
          </a:p>
        </p:txBody>
      </p:sp>
      <p:sp>
        <p:nvSpPr>
          <p:cNvPr id="6" name="Rectangle 3"/>
          <p:cNvSpPr txBox="1">
            <a:spLocks noChangeArrowheads="1"/>
          </p:cNvSpPr>
          <p:nvPr/>
        </p:nvSpPr>
        <p:spPr>
          <a:xfrm>
            <a:off x="6438507" y="1563787"/>
            <a:ext cx="5486400" cy="4802115"/>
          </a:xfrm>
          <a:prstGeom prst="rect">
            <a:avLst/>
          </a:prstGeom>
          <a:solidFill>
            <a:schemeClr val="accent1">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80000"/>
              </a:lnSpc>
            </a:pPr>
            <a:r>
              <a:rPr lang="en-US" altLang="en-US" sz="2400" b="1" dirty="0"/>
              <a:t>Each signal starts with macro </a:t>
            </a:r>
            <a:r>
              <a:rPr lang="en-US" altLang="en-US" sz="2400" b="1" dirty="0" err="1"/>
              <a:t>SIGxxx</a:t>
            </a:r>
            <a:r>
              <a:rPr lang="en-US" altLang="en-US" sz="2400" b="1" dirty="0"/>
              <a:t>. </a:t>
            </a:r>
          </a:p>
          <a:p>
            <a:pPr algn="just">
              <a:lnSpc>
                <a:spcPct val="80000"/>
              </a:lnSpc>
            </a:pPr>
            <a:r>
              <a:rPr lang="en-US" altLang="en-US" sz="2400" b="1" dirty="0"/>
              <a:t>Each signal may also specifies with its integer number</a:t>
            </a:r>
          </a:p>
          <a:p>
            <a:pPr algn="just">
              <a:lnSpc>
                <a:spcPct val="80000"/>
              </a:lnSpc>
            </a:pPr>
            <a:r>
              <a:rPr lang="en-US" altLang="en-US" sz="2400" b="1" dirty="0"/>
              <a:t>For help: $ kill </a:t>
            </a:r>
            <a:r>
              <a:rPr lang="en-US" altLang="en-US" sz="2400" b="1" dirty="0" smtClean="0"/>
              <a:t>–l </a:t>
            </a:r>
            <a:r>
              <a:rPr lang="en-US" altLang="en-US" sz="2400" b="1" dirty="0"/>
              <a:t>, $ man 7 signal  </a:t>
            </a:r>
          </a:p>
          <a:p>
            <a:pPr algn="just">
              <a:lnSpc>
                <a:spcPct val="80000"/>
              </a:lnSpc>
            </a:pPr>
            <a:r>
              <a:rPr lang="en-US" altLang="en-US" sz="2400" b="1" dirty="0"/>
              <a:t>When a signal is sent to a process, kernel stops the execution and "forces" it to call the signal handler. </a:t>
            </a:r>
          </a:p>
          <a:p>
            <a:pPr algn="just">
              <a:lnSpc>
                <a:spcPct val="80000"/>
              </a:lnSpc>
            </a:pPr>
            <a:r>
              <a:rPr lang="en-US" altLang="en-US" sz="2400" b="1" dirty="0"/>
              <a:t>When a process executes a signal handler, if some other signal arrives the new signal is blocked until the handler returns.</a:t>
            </a:r>
          </a:p>
          <a:p>
            <a:pPr algn="just">
              <a:lnSpc>
                <a:spcPct val="80000"/>
              </a:lnSpc>
            </a:pPr>
            <a:endParaRPr lang="en-US" altLang="en-US" sz="2400" b="1" dirty="0"/>
          </a:p>
        </p:txBody>
      </p:sp>
    </p:spTree>
    <p:extLst>
      <p:ext uri="{BB962C8B-B14F-4D97-AF65-F5344CB8AC3E}">
        <p14:creationId xmlns:p14="http://schemas.microsoft.com/office/powerpoint/2010/main" val="71131744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Signal Vs Interrupt</a:t>
            </a:r>
          </a:p>
        </p:txBody>
      </p:sp>
      <p:sp>
        <p:nvSpPr>
          <p:cNvPr id="4" name="Slide Number Placeholder 3"/>
          <p:cNvSpPr>
            <a:spLocks noGrp="1"/>
          </p:cNvSpPr>
          <p:nvPr>
            <p:ph type="sldNum" sz="quarter" idx="12"/>
          </p:nvPr>
        </p:nvSpPr>
        <p:spPr/>
        <p:txBody>
          <a:bodyPr/>
          <a:lstStyle/>
          <a:p>
            <a:fld id="{1DEFBDA0-AD74-41D1-B067-250B5C005FA0}" type="slidenum">
              <a:rPr lang="en-IN" smtClean="0">
                <a:solidFill>
                  <a:schemeClr val="tx1"/>
                </a:solidFill>
              </a:rPr>
              <a:t>126</a:t>
            </a:fld>
            <a:endParaRPr lang="en-IN">
              <a:solidFill>
                <a:schemeClr val="tx1"/>
              </a:solidFill>
            </a:endParaRPr>
          </a:p>
        </p:txBody>
      </p:sp>
      <p:grpSp>
        <p:nvGrpSpPr>
          <p:cNvPr id="3" name="Content Placeholder 342018"/>
          <p:cNvGrpSpPr>
            <a:grpSpLocks noChangeAspect="1"/>
          </p:cNvGrpSpPr>
          <p:nvPr/>
        </p:nvGrpSpPr>
        <p:grpSpPr bwMode="auto">
          <a:xfrm>
            <a:off x="304800" y="2286000"/>
            <a:ext cx="2017713" cy="3846513"/>
            <a:chOff x="745" y="1271"/>
            <a:chExt cx="864" cy="1152"/>
          </a:xfrm>
        </p:grpSpPr>
        <p:sp>
          <p:nvSpPr>
            <p:cNvPr id="16" name="_s1030"/>
            <p:cNvSpPr>
              <a:spLocks noChangeArrowheads="1"/>
            </p:cNvSpPr>
            <p:nvPr/>
          </p:nvSpPr>
          <p:spPr bwMode="auto">
            <a:xfrm>
              <a:off x="745" y="1271"/>
              <a:ext cx="864" cy="288"/>
            </a:xfrm>
            <a:prstGeom prst="cube">
              <a:avLst>
                <a:gd name="adj" fmla="val 10764"/>
              </a:avLst>
            </a:prstGeom>
            <a:gradFill rotWithShape="0">
              <a:gsLst>
                <a:gs pos="0">
                  <a:schemeClr val="accent1">
                    <a:alpha val="39999"/>
                  </a:schemeClr>
                </a:gs>
                <a:gs pos="100000">
                  <a:schemeClr val="bg1"/>
                </a:gs>
              </a:gsLst>
              <a:lin ang="5400000" scaled="1"/>
            </a:gradFill>
            <a:ln w="9525">
              <a:solidFill>
                <a:schemeClr val="accent1"/>
              </a:solidFill>
              <a:miter lim="800000"/>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chemeClr val="tx1"/>
                  </a:solidFill>
                  <a:effectLst/>
                  <a:latin typeface="Tahoma" panose="020B0604030504040204" pitchFamily="34" charset="0"/>
                  <a:cs typeface="Arial" panose="020B0604020202020204" pitchFamily="34" charset="0"/>
                </a:rPr>
                <a:t>Process</a:t>
              </a:r>
            </a:p>
          </p:txBody>
        </p:sp>
        <p:sp>
          <p:nvSpPr>
            <p:cNvPr id="17" name="_s1031"/>
            <p:cNvSpPr>
              <a:spLocks noChangeArrowheads="1"/>
            </p:cNvSpPr>
            <p:nvPr/>
          </p:nvSpPr>
          <p:spPr bwMode="auto">
            <a:xfrm>
              <a:off x="745" y="1703"/>
              <a:ext cx="864" cy="288"/>
            </a:xfrm>
            <a:prstGeom prst="cube">
              <a:avLst>
                <a:gd name="adj" fmla="val 10764"/>
              </a:avLst>
            </a:prstGeom>
            <a:gradFill rotWithShape="0">
              <a:gsLst>
                <a:gs pos="0">
                  <a:schemeClr val="accent2">
                    <a:alpha val="39999"/>
                  </a:schemeClr>
                </a:gs>
                <a:gs pos="100000">
                  <a:schemeClr val="bg1"/>
                </a:gs>
              </a:gsLst>
              <a:lin ang="5400000" scaled="1"/>
            </a:gradFill>
            <a:ln w="9525">
              <a:solidFill>
                <a:schemeClr val="accent2"/>
              </a:solidFill>
              <a:miter lim="800000"/>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chemeClr val="tx1"/>
                  </a:solidFill>
                  <a:effectLst/>
                  <a:latin typeface="Tahoma" panose="020B0604030504040204" pitchFamily="34" charset="0"/>
                  <a:cs typeface="Arial" panose="020B0604020202020204" pitchFamily="34" charset="0"/>
                </a:rPr>
                <a:t>Kernel</a:t>
              </a:r>
            </a:p>
          </p:txBody>
        </p:sp>
        <p:sp>
          <p:nvSpPr>
            <p:cNvPr id="18" name="_s1032"/>
            <p:cNvSpPr>
              <a:spLocks noChangeArrowheads="1"/>
            </p:cNvSpPr>
            <p:nvPr/>
          </p:nvSpPr>
          <p:spPr bwMode="auto">
            <a:xfrm>
              <a:off x="745" y="2135"/>
              <a:ext cx="864" cy="288"/>
            </a:xfrm>
            <a:prstGeom prst="cube">
              <a:avLst>
                <a:gd name="adj" fmla="val 10764"/>
              </a:avLst>
            </a:prstGeom>
            <a:gradFill rotWithShape="0">
              <a:gsLst>
                <a:gs pos="0">
                  <a:schemeClr val="hlink">
                    <a:alpha val="39999"/>
                  </a:schemeClr>
                </a:gs>
                <a:gs pos="100000">
                  <a:schemeClr val="bg1"/>
                </a:gs>
              </a:gsLst>
              <a:lin ang="5400000" scaled="1"/>
            </a:gradFill>
            <a:ln w="9525">
              <a:solidFill>
                <a:schemeClr val="hlink"/>
              </a:solidFill>
              <a:miter lim="800000"/>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chemeClr val="tx1"/>
                  </a:solidFill>
                  <a:effectLst/>
                  <a:latin typeface="Tahoma" panose="020B0604030504040204" pitchFamily="34" charset="0"/>
                  <a:cs typeface="Arial" panose="020B0604020202020204" pitchFamily="34" charset="0"/>
                </a:rPr>
                <a:t>Hard ware</a:t>
              </a:r>
            </a:p>
          </p:txBody>
        </p:sp>
      </p:grpSp>
      <p:grpSp>
        <p:nvGrpSpPr>
          <p:cNvPr id="22" name="Content Placeholder 342025"/>
          <p:cNvGrpSpPr>
            <a:grpSpLocks noChangeAspect="1"/>
          </p:cNvGrpSpPr>
          <p:nvPr/>
        </p:nvGrpSpPr>
        <p:grpSpPr bwMode="auto">
          <a:xfrm>
            <a:off x="4987764" y="1681163"/>
            <a:ext cx="1898650" cy="3406775"/>
            <a:chOff x="745" y="1271"/>
            <a:chExt cx="864" cy="1152"/>
          </a:xfrm>
        </p:grpSpPr>
        <p:sp>
          <p:nvSpPr>
            <p:cNvPr id="23" name="_s1037"/>
            <p:cNvSpPr>
              <a:spLocks noChangeArrowheads="1"/>
            </p:cNvSpPr>
            <p:nvPr/>
          </p:nvSpPr>
          <p:spPr bwMode="auto">
            <a:xfrm>
              <a:off x="745" y="1271"/>
              <a:ext cx="864" cy="288"/>
            </a:xfrm>
            <a:prstGeom prst="rect">
              <a:avLst/>
            </a:prstGeom>
            <a:gradFill rotWithShape="0">
              <a:gsLst>
                <a:gs pos="0">
                  <a:schemeClr val="accent1"/>
                </a:gs>
                <a:gs pos="100000">
                  <a:schemeClr val="bg1"/>
                </a:gs>
              </a:gsLst>
              <a:path path="rect">
                <a:fillToRect l="100000" b="100000"/>
              </a:path>
            </a:gradFill>
            <a:ln w="28575">
              <a:solidFill>
                <a:schemeClr val="hlink"/>
              </a:solidFill>
              <a:miter lim="800000"/>
              <a:headEnd/>
              <a:tailEnd/>
            </a:ln>
            <a:effectLst>
              <a:outerShdw dist="63500" dir="19387806" algn="ctr" rotWithShape="0">
                <a:schemeClr val="hlink"/>
              </a:outerShdw>
            </a:effectLst>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200" b="1" i="0" u="none" strike="noStrike" cap="none" normalizeH="0" baseline="0">
                  <a:ln>
                    <a:noFill/>
                  </a:ln>
                  <a:solidFill>
                    <a:schemeClr val="tx1"/>
                  </a:solidFill>
                  <a:effectLst/>
                  <a:latin typeface="Tahoma" panose="020B0604030504040204" pitchFamily="34" charset="0"/>
                  <a:cs typeface="Arial" panose="020B0604020202020204" pitchFamily="34" charset="0"/>
                </a:rPr>
                <a:t>Process</a:t>
              </a:r>
            </a:p>
          </p:txBody>
        </p:sp>
        <p:sp>
          <p:nvSpPr>
            <p:cNvPr id="24" name="_s1038"/>
            <p:cNvSpPr>
              <a:spLocks noChangeArrowheads="1"/>
            </p:cNvSpPr>
            <p:nvPr/>
          </p:nvSpPr>
          <p:spPr bwMode="auto">
            <a:xfrm>
              <a:off x="745" y="1703"/>
              <a:ext cx="864" cy="288"/>
            </a:xfrm>
            <a:prstGeom prst="rect">
              <a:avLst/>
            </a:prstGeom>
            <a:gradFill rotWithShape="0">
              <a:gsLst>
                <a:gs pos="0">
                  <a:schemeClr val="accent1"/>
                </a:gs>
                <a:gs pos="100000">
                  <a:schemeClr val="bg1"/>
                </a:gs>
              </a:gsLst>
              <a:path path="rect">
                <a:fillToRect l="100000" b="100000"/>
              </a:path>
            </a:gradFill>
            <a:ln w="28575">
              <a:solidFill>
                <a:schemeClr val="folHlink"/>
              </a:solidFill>
              <a:miter lim="800000"/>
              <a:headEnd/>
              <a:tailEnd/>
            </a:ln>
            <a:effectLst>
              <a:outerShdw dist="63500" dir="19387806" algn="ctr" rotWithShape="0">
                <a:schemeClr val="folHlink"/>
              </a:outerShdw>
            </a:effectLst>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200" b="1" i="0" u="none" strike="noStrike" cap="none" normalizeH="0" baseline="0">
                  <a:ln>
                    <a:noFill/>
                  </a:ln>
                  <a:solidFill>
                    <a:schemeClr val="tx1"/>
                  </a:solidFill>
                  <a:effectLst/>
                  <a:latin typeface="Tahoma" panose="020B0604030504040204" pitchFamily="34" charset="0"/>
                  <a:cs typeface="Arial" panose="020B0604020202020204" pitchFamily="34" charset="0"/>
                </a:rPr>
                <a:t>Kernel</a:t>
              </a:r>
            </a:p>
          </p:txBody>
        </p:sp>
        <p:sp>
          <p:nvSpPr>
            <p:cNvPr id="25" name="_s1039"/>
            <p:cNvSpPr>
              <a:spLocks noChangeArrowheads="1"/>
            </p:cNvSpPr>
            <p:nvPr/>
          </p:nvSpPr>
          <p:spPr bwMode="auto">
            <a:xfrm>
              <a:off x="745" y="2135"/>
              <a:ext cx="864" cy="288"/>
            </a:xfrm>
            <a:prstGeom prst="rect">
              <a:avLst/>
            </a:prstGeom>
            <a:gradFill rotWithShape="0">
              <a:gsLst>
                <a:gs pos="0">
                  <a:schemeClr val="bg1"/>
                </a:gs>
                <a:gs pos="100000">
                  <a:schemeClr val="bg1"/>
                </a:gs>
              </a:gsLst>
              <a:path path="rect">
                <a:fillToRect l="100000" b="100000"/>
              </a:path>
            </a:gradFill>
            <a:ln w="28575">
              <a:solidFill>
                <a:schemeClr val="tx1"/>
              </a:solidFill>
              <a:miter lim="800000"/>
              <a:headEnd/>
              <a:tailEnd/>
            </a:ln>
            <a:effectLst>
              <a:outerShdw dist="63500" dir="19387806" algn="ctr" rotWithShape="0">
                <a:schemeClr val="accent1"/>
              </a:outerShdw>
            </a:effectLst>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200" b="1" i="0" u="none" strike="noStrike" cap="none" normalizeH="0" baseline="0">
                  <a:ln>
                    <a:noFill/>
                  </a:ln>
                  <a:solidFill>
                    <a:schemeClr val="tx1"/>
                  </a:solidFill>
                  <a:effectLst/>
                  <a:latin typeface="Tahoma" panose="020B0604030504040204" pitchFamily="34" charset="0"/>
                  <a:cs typeface="Arial" panose="020B0604020202020204" pitchFamily="34" charset="0"/>
                </a:rPr>
                <a:t>process</a:t>
              </a:r>
            </a:p>
          </p:txBody>
        </p:sp>
      </p:grpSp>
      <p:grpSp>
        <p:nvGrpSpPr>
          <p:cNvPr id="19" name="Content Placeholder 342032"/>
          <p:cNvGrpSpPr>
            <a:grpSpLocks noChangeAspect="1"/>
          </p:cNvGrpSpPr>
          <p:nvPr/>
        </p:nvGrpSpPr>
        <p:grpSpPr bwMode="auto">
          <a:xfrm>
            <a:off x="9065769" y="1890989"/>
            <a:ext cx="1571625" cy="2532063"/>
            <a:chOff x="745" y="1271"/>
            <a:chExt cx="864" cy="720"/>
          </a:xfrm>
        </p:grpSpPr>
        <p:sp>
          <p:nvSpPr>
            <p:cNvPr id="20" name="_s1043"/>
            <p:cNvSpPr>
              <a:spLocks noChangeArrowheads="1"/>
            </p:cNvSpPr>
            <p:nvPr/>
          </p:nvSpPr>
          <p:spPr bwMode="auto">
            <a:xfrm>
              <a:off x="745" y="1271"/>
              <a:ext cx="864" cy="288"/>
            </a:xfrm>
            <a:prstGeom prst="bevel">
              <a:avLst>
                <a:gd name="adj" fmla="val 12500"/>
              </a:avLst>
            </a:prstGeom>
            <a:gradFill rotWithShape="0">
              <a:gsLst>
                <a:gs pos="0">
                  <a:schemeClr val="accent1"/>
                </a:gs>
                <a:gs pos="50000">
                  <a:schemeClr val="bg1"/>
                </a:gs>
                <a:gs pos="100000">
                  <a:schemeClr val="accent1"/>
                </a:gs>
              </a:gsLst>
              <a:lin ang="18900000" scaled="1"/>
            </a:gradFill>
            <a:ln w="3175">
              <a:solidFill>
                <a:schemeClr val="accent1"/>
              </a:solidFill>
              <a:miter lim="800000"/>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200" b="1" i="0" u="none" strike="noStrike" cap="none" normalizeH="0" baseline="0">
                  <a:ln>
                    <a:noFill/>
                  </a:ln>
                  <a:solidFill>
                    <a:schemeClr val="tx1"/>
                  </a:solidFill>
                  <a:effectLst/>
                  <a:latin typeface="Tahoma" panose="020B0604030504040204" pitchFamily="34" charset="0"/>
                  <a:cs typeface="Arial" panose="020B0604020202020204" pitchFamily="34" charset="0"/>
                </a:rPr>
                <a:t>Process</a:t>
              </a:r>
            </a:p>
          </p:txBody>
        </p:sp>
        <p:sp>
          <p:nvSpPr>
            <p:cNvPr id="21" name="_s1044"/>
            <p:cNvSpPr>
              <a:spLocks noChangeArrowheads="1"/>
            </p:cNvSpPr>
            <p:nvPr/>
          </p:nvSpPr>
          <p:spPr bwMode="auto">
            <a:xfrm>
              <a:off x="745" y="1703"/>
              <a:ext cx="864" cy="288"/>
            </a:xfrm>
            <a:prstGeom prst="bevel">
              <a:avLst>
                <a:gd name="adj" fmla="val 12500"/>
              </a:avLst>
            </a:prstGeom>
            <a:gradFill rotWithShape="0">
              <a:gsLst>
                <a:gs pos="0">
                  <a:schemeClr val="accent2"/>
                </a:gs>
                <a:gs pos="50000">
                  <a:schemeClr val="bg1"/>
                </a:gs>
                <a:gs pos="100000">
                  <a:schemeClr val="accent2"/>
                </a:gs>
              </a:gsLst>
              <a:lin ang="18900000" scaled="1"/>
            </a:gradFill>
            <a:ln w="3175">
              <a:solidFill>
                <a:schemeClr val="accent2"/>
              </a:solidFill>
              <a:miter lim="800000"/>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200" b="1" i="0" u="none" strike="noStrike" cap="none" normalizeH="0" baseline="0">
                  <a:ln>
                    <a:noFill/>
                  </a:ln>
                  <a:solidFill>
                    <a:schemeClr val="tx1"/>
                  </a:solidFill>
                  <a:effectLst/>
                  <a:latin typeface="Tahoma" panose="020B0604030504040204" pitchFamily="34" charset="0"/>
                  <a:cs typeface="Arial" panose="020B0604020202020204" pitchFamily="34" charset="0"/>
                </a:rPr>
                <a:t>Kernel</a:t>
              </a:r>
            </a:p>
          </p:txBody>
        </p:sp>
      </p:grpSp>
      <p:sp>
        <p:nvSpPr>
          <p:cNvPr id="8" name="Line 22"/>
          <p:cNvSpPr>
            <a:spLocks noChangeShapeType="1"/>
          </p:cNvSpPr>
          <p:nvPr/>
        </p:nvSpPr>
        <p:spPr bwMode="auto">
          <a:xfrm>
            <a:off x="3836274" y="1143000"/>
            <a:ext cx="0" cy="51054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9" name="Text Box 23"/>
          <p:cNvSpPr txBox="1">
            <a:spLocks noChangeArrowheads="1"/>
          </p:cNvSpPr>
          <p:nvPr/>
        </p:nvSpPr>
        <p:spPr bwMode="auto">
          <a:xfrm>
            <a:off x="1066800" y="1295400"/>
            <a:ext cx="2895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3200" b="1">
                <a:latin typeface="+mn-lt"/>
              </a:rPr>
              <a:t>Interrupt</a:t>
            </a:r>
          </a:p>
        </p:txBody>
      </p:sp>
      <p:sp>
        <p:nvSpPr>
          <p:cNvPr id="10" name="Text Box 24"/>
          <p:cNvSpPr txBox="1">
            <a:spLocks noChangeArrowheads="1"/>
          </p:cNvSpPr>
          <p:nvPr/>
        </p:nvSpPr>
        <p:spPr bwMode="auto">
          <a:xfrm>
            <a:off x="0" y="6248400"/>
            <a:ext cx="4800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a:latin typeface="+mn-lt"/>
              </a:rPr>
              <a:t>I/O operation (ex: mouse click)</a:t>
            </a:r>
          </a:p>
        </p:txBody>
      </p:sp>
      <p:sp>
        <p:nvSpPr>
          <p:cNvPr id="11" name="Text Box 25"/>
          <p:cNvSpPr txBox="1">
            <a:spLocks noChangeArrowheads="1"/>
          </p:cNvSpPr>
          <p:nvPr/>
        </p:nvSpPr>
        <p:spPr bwMode="auto">
          <a:xfrm>
            <a:off x="7186451" y="1295400"/>
            <a:ext cx="2209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3200" b="1">
                <a:latin typeface="+mn-lt"/>
              </a:rPr>
              <a:t>Signal</a:t>
            </a:r>
          </a:p>
        </p:txBody>
      </p:sp>
      <p:sp>
        <p:nvSpPr>
          <p:cNvPr id="12" name="Text Box 26"/>
          <p:cNvSpPr txBox="1">
            <a:spLocks noChangeArrowheads="1"/>
          </p:cNvSpPr>
          <p:nvPr/>
        </p:nvSpPr>
        <p:spPr bwMode="auto">
          <a:xfrm>
            <a:off x="5281451" y="52578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b="1">
                <a:latin typeface="+mn-lt"/>
              </a:rPr>
              <a:t>$ kill -9 pid</a:t>
            </a:r>
          </a:p>
        </p:txBody>
      </p:sp>
      <p:sp>
        <p:nvSpPr>
          <p:cNvPr id="13" name="Text Box 27"/>
          <p:cNvSpPr txBox="1">
            <a:spLocks noChangeArrowheads="1"/>
          </p:cNvSpPr>
          <p:nvPr/>
        </p:nvSpPr>
        <p:spPr bwMode="auto">
          <a:xfrm>
            <a:off x="8839797" y="4472265"/>
            <a:ext cx="304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b="1" dirty="0">
                <a:latin typeface="+mn-lt"/>
              </a:rPr>
              <a:t>Illegal instruction</a:t>
            </a:r>
          </a:p>
        </p:txBody>
      </p:sp>
      <p:sp>
        <p:nvSpPr>
          <p:cNvPr id="14" name="Line 28"/>
          <p:cNvSpPr>
            <a:spLocks noChangeShapeType="1"/>
          </p:cNvSpPr>
          <p:nvPr/>
        </p:nvSpPr>
        <p:spPr bwMode="auto">
          <a:xfrm flipV="1">
            <a:off x="2743200" y="2362200"/>
            <a:ext cx="0" cy="373380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5" name="Line 29"/>
          <p:cNvSpPr>
            <a:spLocks noChangeShapeType="1"/>
          </p:cNvSpPr>
          <p:nvPr/>
        </p:nvSpPr>
        <p:spPr bwMode="auto">
          <a:xfrm flipV="1">
            <a:off x="7262651" y="1828800"/>
            <a:ext cx="0" cy="373380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cxnSp>
        <p:nvCxnSpPr>
          <p:cNvPr id="27" name="Straight Connector 26"/>
          <p:cNvCxnSpPr>
            <a:stCxn id="18" idx="1"/>
            <a:endCxn id="17" idx="3"/>
          </p:cNvCxnSpPr>
          <p:nvPr/>
        </p:nvCxnSpPr>
        <p:spPr>
          <a:xfrm flipV="1">
            <a:off x="1261902" y="4690070"/>
            <a:ext cx="0" cy="584325"/>
          </a:xfrm>
          <a:prstGeom prst="line">
            <a:avLst/>
          </a:prstGeom>
          <a:ln w="57150"/>
        </p:spPr>
        <p:style>
          <a:lnRef idx="3">
            <a:schemeClr val="accent2"/>
          </a:lnRef>
          <a:fillRef idx="0">
            <a:schemeClr val="accent2"/>
          </a:fillRef>
          <a:effectRef idx="2">
            <a:schemeClr val="accent2"/>
          </a:effectRef>
          <a:fontRef idx="minor">
            <a:schemeClr val="tx1"/>
          </a:fontRef>
        </p:style>
      </p:cxnSp>
      <p:cxnSp>
        <p:nvCxnSpPr>
          <p:cNvPr id="33" name="Straight Connector 32"/>
          <p:cNvCxnSpPr/>
          <p:nvPr/>
        </p:nvCxnSpPr>
        <p:spPr>
          <a:xfrm flipV="1">
            <a:off x="1261902" y="3247628"/>
            <a:ext cx="0" cy="584325"/>
          </a:xfrm>
          <a:prstGeom prst="line">
            <a:avLst/>
          </a:prstGeom>
          <a:ln w="57150"/>
        </p:spPr>
        <p:style>
          <a:lnRef idx="3">
            <a:schemeClr val="accent2"/>
          </a:lnRef>
          <a:fillRef idx="0">
            <a:schemeClr val="accent2"/>
          </a:fillRef>
          <a:effectRef idx="2">
            <a:schemeClr val="accent2"/>
          </a:effectRef>
          <a:fontRef idx="minor">
            <a:schemeClr val="tx1"/>
          </a:fontRef>
        </p:style>
      </p:cxnSp>
      <p:cxnSp>
        <p:nvCxnSpPr>
          <p:cNvPr id="34" name="Straight Connector 33"/>
          <p:cNvCxnSpPr>
            <a:endCxn id="24" idx="2"/>
          </p:cNvCxnSpPr>
          <p:nvPr/>
        </p:nvCxnSpPr>
        <p:spPr>
          <a:xfrm flipH="1" flipV="1">
            <a:off x="5937089" y="3810398"/>
            <a:ext cx="4941" cy="373843"/>
          </a:xfrm>
          <a:prstGeom prst="line">
            <a:avLst/>
          </a:prstGeom>
          <a:ln w="57150"/>
        </p:spPr>
        <p:style>
          <a:lnRef idx="3">
            <a:schemeClr val="accent2"/>
          </a:lnRef>
          <a:fillRef idx="0">
            <a:schemeClr val="accent2"/>
          </a:fillRef>
          <a:effectRef idx="2">
            <a:schemeClr val="accent2"/>
          </a:effectRef>
          <a:fontRef idx="minor">
            <a:schemeClr val="tx1"/>
          </a:fontRef>
        </p:style>
      </p:cxnSp>
      <p:cxnSp>
        <p:nvCxnSpPr>
          <p:cNvPr id="39" name="Straight Connector 38"/>
          <p:cNvCxnSpPr/>
          <p:nvPr/>
        </p:nvCxnSpPr>
        <p:spPr>
          <a:xfrm flipH="1" flipV="1">
            <a:off x="5895043" y="2510697"/>
            <a:ext cx="9882" cy="453966"/>
          </a:xfrm>
          <a:prstGeom prst="line">
            <a:avLst/>
          </a:prstGeom>
          <a:ln w="57150"/>
        </p:spPr>
        <p:style>
          <a:lnRef idx="3">
            <a:schemeClr val="accent2"/>
          </a:lnRef>
          <a:fillRef idx="0">
            <a:schemeClr val="accent2"/>
          </a:fillRef>
          <a:effectRef idx="2">
            <a:schemeClr val="accent2"/>
          </a:effectRef>
          <a:fontRef idx="minor">
            <a:schemeClr val="tx1"/>
          </a:fontRef>
        </p:style>
      </p:cxnSp>
      <p:cxnSp>
        <p:nvCxnSpPr>
          <p:cNvPr id="41" name="Straight Connector 40"/>
          <p:cNvCxnSpPr>
            <a:endCxn id="24" idx="2"/>
          </p:cNvCxnSpPr>
          <p:nvPr/>
        </p:nvCxnSpPr>
        <p:spPr>
          <a:xfrm flipH="1" flipV="1">
            <a:off x="5937089" y="3810398"/>
            <a:ext cx="4941" cy="373843"/>
          </a:xfrm>
          <a:prstGeom prst="line">
            <a:avLst/>
          </a:prstGeom>
          <a:ln w="57150"/>
        </p:spPr>
        <p:style>
          <a:lnRef idx="3">
            <a:schemeClr val="accent2"/>
          </a:lnRef>
          <a:fillRef idx="0">
            <a:schemeClr val="accent2"/>
          </a:fillRef>
          <a:effectRef idx="2">
            <a:schemeClr val="accent2"/>
          </a:effectRef>
          <a:fontRef idx="minor">
            <a:schemeClr val="tx1"/>
          </a:fontRef>
        </p:style>
      </p:cxnSp>
      <p:cxnSp>
        <p:nvCxnSpPr>
          <p:cNvPr id="42" name="Straight Connector 41"/>
          <p:cNvCxnSpPr>
            <a:stCxn id="21" idx="6"/>
            <a:endCxn id="20" idx="2"/>
          </p:cNvCxnSpPr>
          <p:nvPr/>
        </p:nvCxnSpPr>
        <p:spPr>
          <a:xfrm flipV="1">
            <a:off x="9851582" y="2903814"/>
            <a:ext cx="0" cy="506413"/>
          </a:xfrm>
          <a:prstGeom prst="line">
            <a:avLst/>
          </a:prstGeom>
          <a:ln w="57150"/>
        </p:spPr>
        <p:style>
          <a:lnRef idx="3">
            <a:schemeClr val="accent2"/>
          </a:lnRef>
          <a:fillRef idx="0">
            <a:schemeClr val="accent2"/>
          </a:fillRef>
          <a:effectRef idx="2">
            <a:schemeClr val="accent2"/>
          </a:effectRef>
          <a:fontRef idx="minor">
            <a:schemeClr val="tx1"/>
          </a:fontRef>
        </p:style>
      </p:cxnSp>
      <p:sp>
        <p:nvSpPr>
          <p:cNvPr id="52" name="Line 29"/>
          <p:cNvSpPr>
            <a:spLocks noChangeShapeType="1"/>
          </p:cNvSpPr>
          <p:nvPr/>
        </p:nvSpPr>
        <p:spPr bwMode="auto">
          <a:xfrm flipV="1">
            <a:off x="11330152" y="1981198"/>
            <a:ext cx="26260" cy="2491066"/>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Tree>
    <p:extLst>
      <p:ext uri="{BB962C8B-B14F-4D97-AF65-F5344CB8AC3E}">
        <p14:creationId xmlns:p14="http://schemas.microsoft.com/office/powerpoint/2010/main" val="380948722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i="1" dirty="0">
                <a:latin typeface="+mn-lt"/>
              </a:rPr>
              <a:t>signal</a:t>
            </a:r>
            <a:r>
              <a:rPr lang="en-IN" dirty="0">
                <a:latin typeface="+mn-lt"/>
              </a:rPr>
              <a:t> System Call</a:t>
            </a:r>
          </a:p>
        </p:txBody>
      </p:sp>
      <p:sp>
        <p:nvSpPr>
          <p:cNvPr id="4" name="Slide Number Placeholder 3"/>
          <p:cNvSpPr>
            <a:spLocks noGrp="1"/>
          </p:cNvSpPr>
          <p:nvPr>
            <p:ph type="sldNum" sz="quarter" idx="12"/>
          </p:nvPr>
        </p:nvSpPr>
        <p:spPr/>
        <p:txBody>
          <a:bodyPr/>
          <a:lstStyle/>
          <a:p>
            <a:fld id="{1DEFBDA0-AD74-41D1-B067-250B5C005FA0}" type="slidenum">
              <a:rPr lang="en-IN" smtClean="0"/>
              <a:t>127</a:t>
            </a:fld>
            <a:endParaRPr lang="en-IN"/>
          </a:p>
        </p:txBody>
      </p:sp>
      <p:sp>
        <p:nvSpPr>
          <p:cNvPr id="5" name="Rectangle 3"/>
          <p:cNvSpPr txBox="1">
            <a:spLocks noChangeArrowheads="1"/>
          </p:cNvSpPr>
          <p:nvPr/>
        </p:nvSpPr>
        <p:spPr>
          <a:xfrm>
            <a:off x="141403" y="1198112"/>
            <a:ext cx="5284076" cy="2577662"/>
          </a:xfrm>
          <a:prstGeom prst="rect">
            <a:avLst/>
          </a:prstGeom>
          <a:solidFill>
            <a:srgbClr val="FFFFCC"/>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b="1" dirty="0"/>
              <a:t>How a process receives a signal, when it is</a:t>
            </a:r>
          </a:p>
          <a:p>
            <a:pPr lvl="1"/>
            <a:r>
              <a:rPr lang="en-US" altLang="en-US" sz="2000" b="1" dirty="0"/>
              <a:t>executing in user mode</a:t>
            </a:r>
          </a:p>
          <a:p>
            <a:pPr lvl="1"/>
            <a:r>
              <a:rPr lang="en-US" altLang="en-US" sz="2000" b="1" dirty="0"/>
              <a:t>executing in kernel mode</a:t>
            </a:r>
          </a:p>
          <a:p>
            <a:pPr lvl="1"/>
            <a:r>
              <a:rPr lang="en-US" altLang="en-US" sz="2000" b="1" dirty="0"/>
              <a:t>not running</a:t>
            </a:r>
          </a:p>
          <a:p>
            <a:pPr lvl="1"/>
            <a:r>
              <a:rPr lang="en-US" altLang="en-US" sz="2000" b="1" dirty="0"/>
              <a:t>in interruptible sleep state</a:t>
            </a:r>
          </a:p>
          <a:p>
            <a:pPr lvl="1"/>
            <a:r>
              <a:rPr lang="en-US" altLang="en-US" sz="2000" b="1" dirty="0"/>
              <a:t>in uninterruptible sleep state</a:t>
            </a:r>
          </a:p>
        </p:txBody>
      </p:sp>
      <p:sp>
        <p:nvSpPr>
          <p:cNvPr id="7" name="Rectangle 3"/>
          <p:cNvSpPr txBox="1">
            <a:spLocks noChangeArrowheads="1"/>
          </p:cNvSpPr>
          <p:nvPr/>
        </p:nvSpPr>
        <p:spPr>
          <a:xfrm>
            <a:off x="5621328" y="1141426"/>
            <a:ext cx="6066176" cy="3002144"/>
          </a:xfrm>
          <a:prstGeom prst="rect">
            <a:avLst/>
          </a:prstGeom>
          <a:solidFill>
            <a:srgbClr val="CCFFFF"/>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b="1" dirty="0"/>
              <a:t>When a signal occurs, a process could</a:t>
            </a:r>
          </a:p>
          <a:p>
            <a:pPr lvl="1"/>
            <a:r>
              <a:rPr lang="en-US" altLang="en-US" sz="2000" b="1" dirty="0"/>
              <a:t>Catch the signal</a:t>
            </a:r>
          </a:p>
          <a:p>
            <a:pPr lvl="1"/>
            <a:r>
              <a:rPr lang="en-US" altLang="en-US" sz="2000" b="1" dirty="0"/>
              <a:t>Ignore the signal</a:t>
            </a:r>
          </a:p>
          <a:p>
            <a:pPr lvl="1"/>
            <a:r>
              <a:rPr lang="en-US" altLang="en-US" sz="2000" b="1" dirty="0"/>
              <a:t>Execute a default signal handler</a:t>
            </a:r>
          </a:p>
          <a:p>
            <a:r>
              <a:rPr lang="en-US" altLang="en-US" sz="2400" b="1" dirty="0"/>
              <a:t>Two signals that cannot be caught or ignored</a:t>
            </a:r>
          </a:p>
          <a:p>
            <a:pPr lvl="1"/>
            <a:r>
              <a:rPr lang="en-US" altLang="en-US" sz="2000" b="1" dirty="0"/>
              <a:t>SIGSTOP</a:t>
            </a:r>
          </a:p>
          <a:p>
            <a:pPr lvl="1"/>
            <a:r>
              <a:rPr lang="en-US" altLang="en-US" sz="2000" b="1" dirty="0"/>
              <a:t>SIGKILL</a:t>
            </a:r>
          </a:p>
        </p:txBody>
      </p:sp>
      <p:sp>
        <p:nvSpPr>
          <p:cNvPr id="8" name="Rectangle 3"/>
          <p:cNvSpPr txBox="1">
            <a:spLocks noChangeArrowheads="1"/>
          </p:cNvSpPr>
          <p:nvPr/>
        </p:nvSpPr>
        <p:spPr>
          <a:xfrm>
            <a:off x="524598" y="4172608"/>
            <a:ext cx="11467707" cy="2438400"/>
          </a:xfrm>
          <a:prstGeom prst="rect">
            <a:avLst/>
          </a:prstGeom>
          <a:solidFill>
            <a:schemeClr val="accent1">
              <a:lumMod val="20000"/>
              <a:lumOff val="80000"/>
            </a:scheme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b="1" dirty="0"/>
              <a:t>signal system call is used to catch, ignore or set the default action of a specified signal. </a:t>
            </a:r>
          </a:p>
          <a:p>
            <a:pPr algn="just"/>
            <a:r>
              <a:rPr lang="en-US" altLang="en-US" sz="2400" b="1" dirty="0" err="1"/>
              <a:t>int</a:t>
            </a:r>
            <a:r>
              <a:rPr lang="en-US" altLang="en-US" sz="2400" b="1" dirty="0"/>
              <a:t> signal (</a:t>
            </a:r>
            <a:r>
              <a:rPr lang="en-US" altLang="en-US" sz="2400" b="1" dirty="0" err="1"/>
              <a:t>int</a:t>
            </a:r>
            <a:r>
              <a:rPr lang="en-US" altLang="en-US" sz="2400" b="1" dirty="0"/>
              <a:t> </a:t>
            </a:r>
            <a:r>
              <a:rPr lang="en-US" altLang="en-US" sz="2400" b="1" dirty="0" err="1"/>
              <a:t>signum</a:t>
            </a:r>
            <a:r>
              <a:rPr lang="en-US" altLang="en-US" sz="2400" b="1" dirty="0"/>
              <a:t>, (void *) handler);</a:t>
            </a:r>
          </a:p>
          <a:p>
            <a:pPr algn="just"/>
            <a:r>
              <a:rPr lang="en-US" altLang="en-US" sz="2400" b="1" dirty="0"/>
              <a:t>It takes two arguments: a signal number and a pointer to a user-defined signal handler. </a:t>
            </a:r>
          </a:p>
          <a:p>
            <a:pPr algn="just"/>
            <a:r>
              <a:rPr lang="en-US" altLang="en-US" sz="2400" b="1" dirty="0"/>
              <a:t>Two reserved predefined signal handlers are :</a:t>
            </a:r>
          </a:p>
          <a:p>
            <a:pPr lvl="1" algn="just"/>
            <a:r>
              <a:rPr lang="en-US" altLang="en-US" sz="2000" b="1" dirty="0"/>
              <a:t>SIG_IGN </a:t>
            </a:r>
          </a:p>
          <a:p>
            <a:pPr lvl="1" algn="just"/>
            <a:r>
              <a:rPr lang="en-US" altLang="en-US" sz="2000" b="1" dirty="0"/>
              <a:t>SIG_DFL</a:t>
            </a:r>
          </a:p>
        </p:txBody>
      </p:sp>
    </p:spTree>
    <p:extLst>
      <p:ext uri="{BB962C8B-B14F-4D97-AF65-F5344CB8AC3E}">
        <p14:creationId xmlns:p14="http://schemas.microsoft.com/office/powerpoint/2010/main" val="817069598"/>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i="1" dirty="0">
                <a:latin typeface="+mn-lt"/>
              </a:rPr>
              <a:t>signal </a:t>
            </a:r>
            <a:r>
              <a:rPr lang="en-IN" dirty="0">
                <a:latin typeface="+mn-lt"/>
              </a:rPr>
              <a:t>System Call</a:t>
            </a:r>
            <a:endParaRPr lang="en-IN" i="1"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128</a:t>
            </a:fld>
            <a:endParaRPr lang="en-IN"/>
          </a:p>
        </p:txBody>
      </p:sp>
      <p:sp>
        <p:nvSpPr>
          <p:cNvPr id="6" name="Rectangle 3"/>
          <p:cNvSpPr txBox="1">
            <a:spLocks noChangeArrowheads="1"/>
          </p:cNvSpPr>
          <p:nvPr/>
        </p:nvSpPr>
        <p:spPr>
          <a:xfrm>
            <a:off x="6211614" y="1355834"/>
            <a:ext cx="5265682" cy="5223642"/>
          </a:xfrm>
          <a:prstGeom prst="rect">
            <a:avLst/>
          </a:prstGeom>
          <a:solidFill>
            <a:schemeClr val="accent1">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b="1" dirty="0"/>
              <a:t>Kill system call is used to send a given signal to a specific process</a:t>
            </a:r>
          </a:p>
          <a:p>
            <a:r>
              <a:rPr lang="en-US" altLang="en-US" sz="2400" b="1" dirty="0" err="1"/>
              <a:t>int</a:t>
            </a:r>
            <a:r>
              <a:rPr lang="en-US" altLang="en-US" sz="2400" b="1" dirty="0"/>
              <a:t> kill ( </a:t>
            </a:r>
            <a:r>
              <a:rPr lang="en-US" altLang="en-US" sz="2400" b="1" dirty="0" err="1"/>
              <a:t>pid_t</a:t>
            </a:r>
            <a:r>
              <a:rPr lang="en-US" altLang="en-US" sz="2400" b="1" dirty="0"/>
              <a:t> </a:t>
            </a:r>
            <a:r>
              <a:rPr lang="en-US" altLang="en-US" sz="2400" b="1" dirty="0" err="1"/>
              <a:t>process_id</a:t>
            </a:r>
            <a:r>
              <a:rPr lang="en-US" altLang="en-US" sz="2400" b="1" dirty="0"/>
              <a:t>, </a:t>
            </a:r>
            <a:r>
              <a:rPr lang="en-US" altLang="en-US" sz="2400" b="1" dirty="0" err="1"/>
              <a:t>int</a:t>
            </a:r>
            <a:r>
              <a:rPr lang="en-US" altLang="en-US" sz="2400" b="1" dirty="0"/>
              <a:t> </a:t>
            </a:r>
            <a:r>
              <a:rPr lang="en-US" altLang="en-US" sz="2400" b="1" dirty="0" err="1"/>
              <a:t>signal_number</a:t>
            </a:r>
            <a:r>
              <a:rPr lang="en-US" altLang="en-US" sz="2400" b="1" dirty="0"/>
              <a:t> );</a:t>
            </a:r>
          </a:p>
          <a:p>
            <a:r>
              <a:rPr lang="en-US" altLang="en-US" sz="2400" b="1" dirty="0"/>
              <a:t>it accepts two arguments, process ID and signal number</a:t>
            </a:r>
          </a:p>
          <a:p>
            <a:r>
              <a:rPr lang="en-US" altLang="en-US" sz="2400" b="1" dirty="0"/>
              <a:t>If the </a:t>
            </a:r>
            <a:r>
              <a:rPr lang="en-US" altLang="en-US" sz="2400" b="1" dirty="0" err="1"/>
              <a:t>pid</a:t>
            </a:r>
            <a:r>
              <a:rPr lang="en-US" altLang="en-US" sz="2400" b="1" dirty="0"/>
              <a:t> is positive, the signal is sent to a particular process. </a:t>
            </a:r>
          </a:p>
          <a:p>
            <a:r>
              <a:rPr lang="en-US" altLang="en-US" sz="2400" b="1" dirty="0"/>
              <a:t>If the </a:t>
            </a:r>
            <a:r>
              <a:rPr lang="en-US" altLang="en-US" sz="2400" b="1" dirty="0" err="1"/>
              <a:t>pid</a:t>
            </a:r>
            <a:r>
              <a:rPr lang="en-US" altLang="en-US" sz="2400" b="1" dirty="0"/>
              <a:t> is negative, the signal is sent to the process whose group ID matches the absolute value of </a:t>
            </a:r>
            <a:r>
              <a:rPr lang="en-US" altLang="en-US" sz="2400" b="1" dirty="0" err="1"/>
              <a:t>pid</a:t>
            </a:r>
            <a:r>
              <a:rPr lang="en-US" altLang="en-US" sz="2400" b="1" dirty="0"/>
              <a:t>.</a:t>
            </a:r>
          </a:p>
        </p:txBody>
      </p:sp>
      <p:sp>
        <p:nvSpPr>
          <p:cNvPr id="7" name="Rectangle 3"/>
          <p:cNvSpPr txBox="1">
            <a:spLocks noChangeArrowheads="1"/>
          </p:cNvSpPr>
          <p:nvPr/>
        </p:nvSpPr>
        <p:spPr>
          <a:xfrm>
            <a:off x="380999" y="1295400"/>
            <a:ext cx="5021317" cy="5284076"/>
          </a:xfrm>
          <a:prstGeom prst="rect">
            <a:avLst/>
          </a:prstGeom>
          <a:solidFill>
            <a:srgbClr val="FFFFCC"/>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b="1" dirty="0" err="1"/>
              <a:t>sigaction</a:t>
            </a:r>
            <a:r>
              <a:rPr lang="en-US" altLang="en-US" sz="2400" b="1" dirty="0"/>
              <a:t> ( ) is </a:t>
            </a:r>
            <a:r>
              <a:rPr lang="en-US" altLang="en-US" sz="2400" b="1" dirty="0" err="1"/>
              <a:t>ame</a:t>
            </a:r>
            <a:r>
              <a:rPr lang="en-US" altLang="en-US" sz="2400" b="1" dirty="0"/>
              <a:t> as signal( ) but it has lot of control over a given signal. </a:t>
            </a:r>
          </a:p>
          <a:p>
            <a:r>
              <a:rPr lang="en-US" altLang="en-US" sz="2400" b="1" dirty="0"/>
              <a:t>The syntax of </a:t>
            </a:r>
            <a:r>
              <a:rPr lang="en-US" altLang="en-US" sz="2400" b="1" dirty="0" err="1"/>
              <a:t>sigaction</a:t>
            </a:r>
            <a:r>
              <a:rPr lang="en-US" altLang="en-US" sz="2400" b="1" dirty="0"/>
              <a:t> is:</a:t>
            </a:r>
          </a:p>
          <a:p>
            <a:pPr>
              <a:buFont typeface="Wingdings" panose="05000000000000000000" pitchFamily="2" charset="2"/>
              <a:buNone/>
            </a:pPr>
            <a:r>
              <a:rPr lang="en-US" altLang="en-US" sz="2400" b="1" dirty="0" err="1"/>
              <a:t>int</a:t>
            </a:r>
            <a:r>
              <a:rPr lang="en-US" altLang="en-US" sz="2400" b="1" dirty="0"/>
              <a:t> </a:t>
            </a:r>
            <a:r>
              <a:rPr lang="en-US" altLang="en-US" sz="2400" b="1" dirty="0" err="1"/>
              <a:t>sigaction</a:t>
            </a:r>
            <a:r>
              <a:rPr lang="en-US" altLang="en-US" sz="2400" b="1" dirty="0"/>
              <a:t> ( </a:t>
            </a:r>
            <a:r>
              <a:rPr lang="en-US" altLang="en-US" sz="2400" b="1" dirty="0" err="1"/>
              <a:t>int</a:t>
            </a:r>
            <a:r>
              <a:rPr lang="en-US" altLang="en-US" sz="2400" b="1" dirty="0"/>
              <a:t> </a:t>
            </a:r>
            <a:r>
              <a:rPr lang="en-US" altLang="en-US" sz="2400" b="1" dirty="0" err="1"/>
              <a:t>signum</a:t>
            </a:r>
            <a:r>
              <a:rPr lang="en-US" altLang="en-US" sz="2400" b="1" dirty="0"/>
              <a:t>, </a:t>
            </a:r>
            <a:r>
              <a:rPr lang="en-US" altLang="en-US" sz="2400" b="1" dirty="0" err="1"/>
              <a:t>const</a:t>
            </a:r>
            <a:r>
              <a:rPr lang="en-US" altLang="en-US" sz="2400" b="1" dirty="0"/>
              <a:t> </a:t>
            </a:r>
            <a:r>
              <a:rPr lang="en-US" altLang="en-US" sz="2400" b="1" dirty="0" err="1"/>
              <a:t>struct</a:t>
            </a:r>
            <a:r>
              <a:rPr lang="en-US" altLang="en-US" sz="2400" b="1" dirty="0"/>
              <a:t> </a:t>
            </a:r>
            <a:r>
              <a:rPr lang="en-US" altLang="en-US" sz="2400" b="1" dirty="0" err="1"/>
              <a:t>sigaction</a:t>
            </a:r>
            <a:r>
              <a:rPr lang="en-US" altLang="en-US" sz="2400" b="1" dirty="0"/>
              <a:t> *act,  </a:t>
            </a:r>
            <a:r>
              <a:rPr lang="en-US" altLang="en-US" sz="2400" b="1" dirty="0" err="1"/>
              <a:t>struct</a:t>
            </a:r>
            <a:r>
              <a:rPr lang="en-US" altLang="en-US" sz="2400" b="1" dirty="0"/>
              <a:t> </a:t>
            </a:r>
            <a:r>
              <a:rPr lang="en-US" altLang="en-US" sz="2400" b="1" dirty="0" err="1"/>
              <a:t>sigaction</a:t>
            </a:r>
            <a:r>
              <a:rPr lang="en-US" altLang="en-US" sz="2400" b="1" dirty="0"/>
              <a:t> *</a:t>
            </a:r>
            <a:r>
              <a:rPr lang="en-US" altLang="en-US" sz="2400" b="1" dirty="0" err="1"/>
              <a:t>oldact</a:t>
            </a:r>
            <a:r>
              <a:rPr lang="en-US" altLang="en-US" sz="2400" b="1" dirty="0"/>
              <a:t>);</a:t>
            </a:r>
          </a:p>
          <a:p>
            <a:pPr lvl="1"/>
            <a:r>
              <a:rPr lang="en-US" altLang="en-US" sz="2000" b="1" dirty="0" err="1"/>
              <a:t>signum</a:t>
            </a:r>
            <a:r>
              <a:rPr lang="en-US" altLang="en-US" sz="2000" b="1" dirty="0"/>
              <a:t>, is a specified signal</a:t>
            </a:r>
          </a:p>
          <a:p>
            <a:pPr lvl="1"/>
            <a:r>
              <a:rPr lang="en-US" altLang="en-US" sz="2000" b="1" dirty="0"/>
              <a:t>act is used to set the new action of the signal </a:t>
            </a:r>
            <a:r>
              <a:rPr lang="en-US" altLang="en-US" sz="2000" b="1" dirty="0" err="1"/>
              <a:t>signum</a:t>
            </a:r>
            <a:r>
              <a:rPr lang="en-US" altLang="en-US" sz="2000" b="1" dirty="0"/>
              <a:t>; </a:t>
            </a:r>
          </a:p>
          <a:p>
            <a:pPr lvl="1"/>
            <a:r>
              <a:rPr lang="en-US" altLang="en-US" sz="2000" b="1" dirty="0" err="1"/>
              <a:t>oldact</a:t>
            </a:r>
            <a:r>
              <a:rPr lang="en-US" altLang="en-US" sz="2000" b="1" dirty="0"/>
              <a:t> is used to store the previous action, usually NULL.</a:t>
            </a:r>
          </a:p>
        </p:txBody>
      </p:sp>
    </p:spTree>
    <p:extLst>
      <p:ext uri="{BB962C8B-B14F-4D97-AF65-F5344CB8AC3E}">
        <p14:creationId xmlns:p14="http://schemas.microsoft.com/office/powerpoint/2010/main" val="14950625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DEFBDA0-AD74-41D1-B067-250B5C005FA0}" type="slidenum">
              <a:rPr lang="en-IN" smtClean="0"/>
              <a:t>129</a:t>
            </a:fld>
            <a:endParaRPr lang="en-IN"/>
          </a:p>
        </p:txBody>
      </p:sp>
      <p:sp>
        <p:nvSpPr>
          <p:cNvPr id="7" name="Rectangle 6"/>
          <p:cNvSpPr/>
          <p:nvPr/>
        </p:nvSpPr>
        <p:spPr>
          <a:xfrm>
            <a:off x="147024" y="0"/>
            <a:ext cx="5457713" cy="769441"/>
          </a:xfrm>
          <a:prstGeom prst="rect">
            <a:avLst/>
          </a:prstGeom>
        </p:spPr>
        <p:txBody>
          <a:bodyPr wrap="none">
            <a:spAutoFit/>
          </a:bodyPr>
          <a:lstStyle/>
          <a:p>
            <a:pPr lvl="0"/>
            <a:r>
              <a:rPr lang="en-IN" sz="4400" b="1" dirty="0">
                <a:solidFill>
                  <a:prstClr val="black"/>
                </a:solidFill>
              </a:rPr>
              <a:t>Memory Management</a:t>
            </a:r>
          </a:p>
        </p:txBody>
      </p:sp>
      <p:pic>
        <p:nvPicPr>
          <p:cNvPr id="8" name="Picture 7"/>
          <p:cNvPicPr>
            <a:picLocks noChangeAspect="1"/>
          </p:cNvPicPr>
          <p:nvPr/>
        </p:nvPicPr>
        <p:blipFill>
          <a:blip r:embed="rId2"/>
          <a:stretch>
            <a:fillRect/>
          </a:stretch>
        </p:blipFill>
        <p:spPr>
          <a:xfrm>
            <a:off x="1689642" y="1145063"/>
            <a:ext cx="7486650" cy="5648325"/>
          </a:xfrm>
          <a:prstGeom prst="rect">
            <a:avLst/>
          </a:prstGeom>
        </p:spPr>
      </p:pic>
    </p:spTree>
    <p:extLst>
      <p:ext uri="{BB962C8B-B14F-4D97-AF65-F5344CB8AC3E}">
        <p14:creationId xmlns:p14="http://schemas.microsoft.com/office/powerpoint/2010/main" val="4206278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231913" y="318604"/>
            <a:ext cx="7793038" cy="411163"/>
          </a:xfrm>
        </p:spPr>
        <p:txBody>
          <a:bodyPr>
            <a:noAutofit/>
          </a:bodyPr>
          <a:lstStyle/>
          <a:p>
            <a:r>
              <a:rPr lang="en-US" altLang="en-US" dirty="0">
                <a:latin typeface="+mn-lt"/>
              </a:rPr>
              <a:t>Booting Procedure</a:t>
            </a:r>
          </a:p>
        </p:txBody>
      </p:sp>
      <p:sp>
        <p:nvSpPr>
          <p:cNvPr id="57347" name="Rectangle 3"/>
          <p:cNvSpPr>
            <a:spLocks noGrp="1" noChangeArrowheads="1"/>
          </p:cNvSpPr>
          <p:nvPr>
            <p:ph type="body" idx="1"/>
          </p:nvPr>
        </p:nvSpPr>
        <p:spPr>
          <a:xfrm>
            <a:off x="430696" y="1245704"/>
            <a:ext cx="8229600" cy="5287963"/>
          </a:xfrm>
          <a:solidFill>
            <a:schemeClr val="accent1">
              <a:lumMod val="20000"/>
              <a:lumOff val="80000"/>
            </a:schemeClr>
          </a:solidFill>
        </p:spPr>
        <p:txBody>
          <a:bodyPr/>
          <a:lstStyle/>
          <a:p>
            <a:pPr>
              <a:buFont typeface="Wingdings" panose="05000000000000000000" pitchFamily="2" charset="2"/>
              <a:buNone/>
            </a:pPr>
            <a:endParaRPr lang="en-US" altLang="en-US" sz="1400" dirty="0"/>
          </a:p>
          <a:p>
            <a:pPr>
              <a:buFont typeface="Wingdings" panose="05000000000000000000" pitchFamily="2" charset="2"/>
              <a:buNone/>
            </a:pPr>
            <a:endParaRPr lang="en-US" altLang="en-US" sz="1400" dirty="0"/>
          </a:p>
          <a:p>
            <a:pPr>
              <a:buFont typeface="Wingdings" panose="05000000000000000000" pitchFamily="2" charset="2"/>
              <a:buNone/>
            </a:pPr>
            <a:endParaRPr lang="en-US" altLang="en-US" sz="1400" dirty="0"/>
          </a:p>
          <a:p>
            <a:pPr>
              <a:buFont typeface="Wingdings" panose="05000000000000000000" pitchFamily="2" charset="2"/>
              <a:buNone/>
            </a:pPr>
            <a:endParaRPr lang="en-US" altLang="en-US" sz="1400" dirty="0"/>
          </a:p>
          <a:p>
            <a:pPr>
              <a:buFont typeface="Wingdings" panose="05000000000000000000" pitchFamily="2" charset="2"/>
              <a:buNone/>
            </a:pPr>
            <a:endParaRPr lang="en-US" altLang="en-US" sz="1400" b="1" dirty="0"/>
          </a:p>
          <a:p>
            <a:pPr>
              <a:buFont typeface="Wingdings" panose="05000000000000000000" pitchFamily="2" charset="2"/>
              <a:buNone/>
            </a:pPr>
            <a:endParaRPr lang="en-US" altLang="en-US" sz="1400" b="1" dirty="0"/>
          </a:p>
          <a:p>
            <a:pPr>
              <a:buFont typeface="Wingdings" panose="05000000000000000000" pitchFamily="2" charset="2"/>
              <a:buNone/>
            </a:pPr>
            <a:endParaRPr lang="en-US" altLang="en-US" sz="1400" b="1" dirty="0"/>
          </a:p>
        </p:txBody>
      </p:sp>
      <p:sp>
        <p:nvSpPr>
          <p:cNvPr id="57348" name="Rectangle 4"/>
          <p:cNvSpPr>
            <a:spLocks noChangeArrowheads="1"/>
          </p:cNvSpPr>
          <p:nvPr/>
        </p:nvSpPr>
        <p:spPr bwMode="auto">
          <a:xfrm>
            <a:off x="2869096" y="1245703"/>
            <a:ext cx="3276600" cy="1295400"/>
          </a:xfrm>
          <a:prstGeom prst="rect">
            <a:avLst/>
          </a:prstGeom>
          <a:noFill/>
          <a:ln w="9525">
            <a:solidFill>
              <a:schemeClr val="tx1"/>
            </a:solidFill>
            <a:prstDash val="dash"/>
            <a:miter lim="800000"/>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7349" name="Rectangle 5"/>
          <p:cNvSpPr>
            <a:spLocks noChangeArrowheads="1"/>
          </p:cNvSpPr>
          <p:nvPr/>
        </p:nvSpPr>
        <p:spPr bwMode="auto">
          <a:xfrm>
            <a:off x="2945296" y="1321903"/>
            <a:ext cx="3124200" cy="6096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t>Extract &amp; decompress kernel</a:t>
            </a:r>
          </a:p>
          <a:p>
            <a:pPr algn="ctr"/>
            <a:r>
              <a:rPr lang="en-US" altLang="en-US" b="1"/>
              <a:t>image</a:t>
            </a:r>
          </a:p>
        </p:txBody>
      </p:sp>
      <p:sp>
        <p:nvSpPr>
          <p:cNvPr id="57350" name="Rectangle 6"/>
          <p:cNvSpPr>
            <a:spLocks noChangeArrowheads="1"/>
          </p:cNvSpPr>
          <p:nvPr/>
        </p:nvSpPr>
        <p:spPr bwMode="auto">
          <a:xfrm>
            <a:off x="2945296" y="2083903"/>
            <a:ext cx="3124200" cy="3810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t>Execute kernel</a:t>
            </a:r>
          </a:p>
        </p:txBody>
      </p:sp>
      <p:sp>
        <p:nvSpPr>
          <p:cNvPr id="57351" name="Line 7"/>
          <p:cNvSpPr>
            <a:spLocks noChangeShapeType="1"/>
          </p:cNvSpPr>
          <p:nvPr/>
        </p:nvSpPr>
        <p:spPr bwMode="auto">
          <a:xfrm>
            <a:off x="4393096" y="1931503"/>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7352" name="Rectangle 8"/>
          <p:cNvSpPr>
            <a:spLocks noChangeArrowheads="1"/>
          </p:cNvSpPr>
          <p:nvPr/>
        </p:nvSpPr>
        <p:spPr bwMode="auto">
          <a:xfrm>
            <a:off x="2869096" y="2617303"/>
            <a:ext cx="3276600" cy="2590800"/>
          </a:xfrm>
          <a:prstGeom prst="rect">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7353" name="Rectangle 9"/>
          <p:cNvSpPr>
            <a:spLocks noChangeArrowheads="1"/>
          </p:cNvSpPr>
          <p:nvPr/>
        </p:nvSpPr>
        <p:spPr bwMode="auto">
          <a:xfrm>
            <a:off x="2945296" y="2693503"/>
            <a:ext cx="3124200" cy="5334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t>Initialize memory &amp; h/w</a:t>
            </a:r>
          </a:p>
        </p:txBody>
      </p:sp>
      <p:sp>
        <p:nvSpPr>
          <p:cNvPr id="57354" name="Rectangle 10"/>
          <p:cNvSpPr>
            <a:spLocks noChangeArrowheads="1"/>
          </p:cNvSpPr>
          <p:nvPr/>
        </p:nvSpPr>
        <p:spPr bwMode="auto">
          <a:xfrm>
            <a:off x="2945296" y="3303103"/>
            <a:ext cx="3124200" cy="533400"/>
          </a:xfrm>
          <a:prstGeom prst="rect">
            <a:avLst/>
          </a:prstGeom>
          <a:gradFill rotWithShape="1">
            <a:gsLst>
              <a:gs pos="0">
                <a:srgbClr val="DDDDDD"/>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t>Initialize device drivers</a:t>
            </a:r>
          </a:p>
        </p:txBody>
      </p:sp>
      <p:sp>
        <p:nvSpPr>
          <p:cNvPr id="57355" name="Rectangle 11"/>
          <p:cNvSpPr>
            <a:spLocks noChangeArrowheads="1"/>
          </p:cNvSpPr>
          <p:nvPr/>
        </p:nvSpPr>
        <p:spPr bwMode="auto">
          <a:xfrm>
            <a:off x="2945296" y="3912703"/>
            <a:ext cx="3124200" cy="5334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t>Mount root file system</a:t>
            </a:r>
          </a:p>
        </p:txBody>
      </p:sp>
      <p:sp>
        <p:nvSpPr>
          <p:cNvPr id="57356" name="Rectangle 12"/>
          <p:cNvSpPr>
            <a:spLocks noChangeArrowheads="1"/>
          </p:cNvSpPr>
          <p:nvPr/>
        </p:nvSpPr>
        <p:spPr bwMode="auto">
          <a:xfrm>
            <a:off x="2945296" y="4522303"/>
            <a:ext cx="3124200" cy="6096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dirty="0"/>
              <a:t>Run </a:t>
            </a:r>
            <a:r>
              <a:rPr lang="en-US" altLang="en-US" b="1" dirty="0" err="1"/>
              <a:t>systemd</a:t>
            </a:r>
            <a:r>
              <a:rPr lang="en-US" altLang="en-US" b="1" dirty="0"/>
              <a:t> script</a:t>
            </a:r>
          </a:p>
        </p:txBody>
      </p:sp>
      <p:sp>
        <p:nvSpPr>
          <p:cNvPr id="57357" name="Line 13"/>
          <p:cNvSpPr>
            <a:spLocks noChangeShapeType="1"/>
          </p:cNvSpPr>
          <p:nvPr/>
        </p:nvSpPr>
        <p:spPr bwMode="auto">
          <a:xfrm>
            <a:off x="4393096" y="2541103"/>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7358" name="Line 14"/>
          <p:cNvSpPr>
            <a:spLocks noChangeShapeType="1"/>
          </p:cNvSpPr>
          <p:nvPr/>
        </p:nvSpPr>
        <p:spPr bwMode="auto">
          <a:xfrm>
            <a:off x="4393096" y="3226903"/>
            <a:ext cx="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7359" name="Line 15"/>
          <p:cNvSpPr>
            <a:spLocks noChangeShapeType="1"/>
          </p:cNvSpPr>
          <p:nvPr/>
        </p:nvSpPr>
        <p:spPr bwMode="auto">
          <a:xfrm>
            <a:off x="4393096" y="3836503"/>
            <a:ext cx="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7360" name="Line 16"/>
          <p:cNvSpPr>
            <a:spLocks noChangeShapeType="1"/>
          </p:cNvSpPr>
          <p:nvPr/>
        </p:nvSpPr>
        <p:spPr bwMode="auto">
          <a:xfrm>
            <a:off x="4393096" y="4446103"/>
            <a:ext cx="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7361" name="Rectangle 17"/>
          <p:cNvSpPr>
            <a:spLocks noChangeArrowheads="1"/>
          </p:cNvSpPr>
          <p:nvPr/>
        </p:nvSpPr>
        <p:spPr bwMode="auto">
          <a:xfrm>
            <a:off x="583096" y="5284303"/>
            <a:ext cx="7924800" cy="1066800"/>
          </a:xfrm>
          <a:prstGeom prst="rect">
            <a:avLst/>
          </a:prstGeom>
          <a:noFill/>
          <a:ln w="9525">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7362" name="Rectangle 18"/>
          <p:cNvSpPr>
            <a:spLocks noChangeArrowheads="1"/>
          </p:cNvSpPr>
          <p:nvPr/>
        </p:nvSpPr>
        <p:spPr bwMode="auto">
          <a:xfrm>
            <a:off x="735496" y="5436703"/>
            <a:ext cx="2286000" cy="7620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t>login-prompt</a:t>
            </a:r>
          </a:p>
        </p:txBody>
      </p:sp>
      <p:sp>
        <p:nvSpPr>
          <p:cNvPr id="57363" name="Rectangle 19"/>
          <p:cNvSpPr>
            <a:spLocks noChangeArrowheads="1"/>
          </p:cNvSpPr>
          <p:nvPr/>
        </p:nvSpPr>
        <p:spPr bwMode="auto">
          <a:xfrm>
            <a:off x="3173896" y="5436703"/>
            <a:ext cx="2743200" cy="7620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t>Start services</a:t>
            </a:r>
          </a:p>
        </p:txBody>
      </p:sp>
      <p:sp>
        <p:nvSpPr>
          <p:cNvPr id="57364" name="Rectangle 20"/>
          <p:cNvSpPr>
            <a:spLocks noChangeArrowheads="1"/>
          </p:cNvSpPr>
          <p:nvPr/>
        </p:nvSpPr>
        <p:spPr bwMode="auto">
          <a:xfrm>
            <a:off x="6069496" y="5436703"/>
            <a:ext cx="2286000" cy="7620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t>Start X-Windows</a:t>
            </a:r>
          </a:p>
        </p:txBody>
      </p:sp>
      <p:sp>
        <p:nvSpPr>
          <p:cNvPr id="57365" name="Rectangle 21"/>
          <p:cNvSpPr>
            <a:spLocks noChangeArrowheads="1"/>
          </p:cNvSpPr>
          <p:nvPr/>
        </p:nvSpPr>
        <p:spPr bwMode="auto">
          <a:xfrm>
            <a:off x="6145696" y="4903304"/>
            <a:ext cx="2209800"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User programs</a:t>
            </a:r>
          </a:p>
          <a:p>
            <a:pPr>
              <a:spcBef>
                <a:spcPct val="50000"/>
              </a:spcBef>
            </a:pPr>
            <a:endParaRPr lang="en-US" altLang="en-US" b="1"/>
          </a:p>
        </p:txBody>
      </p:sp>
      <p:sp>
        <p:nvSpPr>
          <p:cNvPr id="57366" name="Rectangle 22"/>
          <p:cNvSpPr>
            <a:spLocks noChangeArrowheads="1"/>
          </p:cNvSpPr>
          <p:nvPr/>
        </p:nvSpPr>
        <p:spPr bwMode="auto">
          <a:xfrm>
            <a:off x="735496" y="1398104"/>
            <a:ext cx="2057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dirty="0"/>
              <a:t>        </a:t>
            </a:r>
            <a:r>
              <a:rPr lang="en-US" altLang="en-US" sz="2000" b="1" dirty="0"/>
              <a:t>Boot Loader</a:t>
            </a:r>
            <a:endParaRPr lang="en-US" altLang="en-US" b="1" dirty="0"/>
          </a:p>
        </p:txBody>
      </p:sp>
      <p:sp>
        <p:nvSpPr>
          <p:cNvPr id="23" name="Rectangle 3"/>
          <p:cNvSpPr txBox="1">
            <a:spLocks noChangeArrowheads="1"/>
          </p:cNvSpPr>
          <p:nvPr/>
        </p:nvSpPr>
        <p:spPr>
          <a:xfrm>
            <a:off x="8812696" y="1321903"/>
            <a:ext cx="3193774" cy="5118654"/>
          </a:xfrm>
          <a:prstGeom prst="rect">
            <a:avLst/>
          </a:prstGeom>
          <a:solidFill>
            <a:schemeClr val="accent4">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altLang="en-US" sz="2400" b="1" dirty="0"/>
              <a:t>Power on</a:t>
            </a:r>
          </a:p>
          <a:p>
            <a:pPr>
              <a:lnSpc>
                <a:spcPct val="80000"/>
              </a:lnSpc>
            </a:pPr>
            <a:r>
              <a:rPr lang="en-US" altLang="en-US" sz="2400" b="1" dirty="0"/>
              <a:t>Boot Loader / MBR  </a:t>
            </a:r>
          </a:p>
          <a:p>
            <a:pPr>
              <a:lnSpc>
                <a:spcPct val="80000"/>
              </a:lnSpc>
            </a:pPr>
            <a:r>
              <a:rPr lang="en-US" altLang="en-US" sz="2400" b="1" dirty="0"/>
              <a:t>Loaded into Physical Memory and uncompressed</a:t>
            </a:r>
          </a:p>
          <a:p>
            <a:pPr>
              <a:lnSpc>
                <a:spcPct val="80000"/>
              </a:lnSpc>
            </a:pPr>
            <a:r>
              <a:rPr lang="en-US" altLang="en-US" sz="2400" b="1" dirty="0"/>
              <a:t>Execute Kernel</a:t>
            </a:r>
          </a:p>
          <a:p>
            <a:pPr>
              <a:lnSpc>
                <a:spcPct val="80000"/>
              </a:lnSpc>
            </a:pPr>
            <a:r>
              <a:rPr lang="en-US" altLang="en-US" sz="2400" b="1" dirty="0"/>
              <a:t>Mount File Systems (/</a:t>
            </a:r>
            <a:r>
              <a:rPr lang="en-US" altLang="en-US" sz="2400" b="1" dirty="0" err="1"/>
              <a:t>etc</a:t>
            </a:r>
            <a:r>
              <a:rPr lang="en-US" altLang="en-US" sz="2400" b="1" dirty="0"/>
              <a:t>/</a:t>
            </a:r>
            <a:r>
              <a:rPr lang="en-US" altLang="en-US" sz="2400" b="1" dirty="0" err="1"/>
              <a:t>fstab</a:t>
            </a:r>
            <a:r>
              <a:rPr lang="en-US" altLang="en-US" sz="2400" b="1" dirty="0"/>
              <a:t>)</a:t>
            </a:r>
          </a:p>
          <a:p>
            <a:pPr>
              <a:lnSpc>
                <a:spcPct val="80000"/>
              </a:lnSpc>
            </a:pPr>
            <a:r>
              <a:rPr lang="en-US" altLang="en-US" sz="2400" b="1" dirty="0"/>
              <a:t>Choose Run Level (/</a:t>
            </a:r>
            <a:r>
              <a:rPr lang="en-US" altLang="en-US" sz="2400" b="1" dirty="0" err="1"/>
              <a:t>etc</a:t>
            </a:r>
            <a:r>
              <a:rPr lang="en-US" altLang="en-US" sz="2400" b="1" dirty="0"/>
              <a:t>/</a:t>
            </a:r>
            <a:r>
              <a:rPr lang="en-US" altLang="en-US" sz="2400" b="1" dirty="0" err="1"/>
              <a:t>inittab</a:t>
            </a:r>
            <a:r>
              <a:rPr lang="en-US" altLang="en-US" sz="2400" b="1" dirty="0"/>
              <a:t>)</a:t>
            </a:r>
          </a:p>
          <a:p>
            <a:pPr>
              <a:lnSpc>
                <a:spcPct val="80000"/>
              </a:lnSpc>
            </a:pPr>
            <a:r>
              <a:rPr lang="en-US" altLang="en-US" sz="2400" b="1" dirty="0"/>
              <a:t>Spawn </a:t>
            </a:r>
            <a:r>
              <a:rPr lang="en-US" altLang="en-US" sz="2400" b="1" dirty="0" err="1"/>
              <a:t>systemd</a:t>
            </a:r>
            <a:r>
              <a:rPr lang="en-US" altLang="en-US" sz="2400" b="1" dirty="0"/>
              <a:t> process </a:t>
            </a:r>
          </a:p>
          <a:p>
            <a:pPr>
              <a:lnSpc>
                <a:spcPct val="80000"/>
              </a:lnSpc>
            </a:pPr>
            <a:r>
              <a:rPr lang="en-US" altLang="en-US" sz="2400" b="1" dirty="0"/>
              <a:t>Shell / login prompt</a:t>
            </a:r>
          </a:p>
        </p:txBody>
      </p:sp>
    </p:spTree>
    <p:extLst>
      <p:ext uri="{BB962C8B-B14F-4D97-AF65-F5344CB8AC3E}">
        <p14:creationId xmlns:p14="http://schemas.microsoft.com/office/powerpoint/2010/main" val="74839441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Virtual Memory</a:t>
            </a:r>
          </a:p>
        </p:txBody>
      </p:sp>
      <p:sp>
        <p:nvSpPr>
          <p:cNvPr id="4" name="Slide Number Placeholder 3"/>
          <p:cNvSpPr>
            <a:spLocks noGrp="1"/>
          </p:cNvSpPr>
          <p:nvPr>
            <p:ph type="sldNum" sz="quarter" idx="12"/>
          </p:nvPr>
        </p:nvSpPr>
        <p:spPr/>
        <p:txBody>
          <a:bodyPr/>
          <a:lstStyle/>
          <a:p>
            <a:fld id="{1DEFBDA0-AD74-41D1-B067-250B5C005FA0}" type="slidenum">
              <a:rPr lang="en-IN" smtClean="0"/>
              <a:t>130</a:t>
            </a:fld>
            <a:endParaRPr lang="en-IN"/>
          </a:p>
        </p:txBody>
      </p:sp>
      <p:sp>
        <p:nvSpPr>
          <p:cNvPr id="5" name="Rectangle 3"/>
          <p:cNvSpPr txBox="1">
            <a:spLocks noChangeArrowheads="1"/>
          </p:cNvSpPr>
          <p:nvPr/>
        </p:nvSpPr>
        <p:spPr>
          <a:xfrm>
            <a:off x="304800" y="2044262"/>
            <a:ext cx="5307724" cy="3946634"/>
          </a:xfrm>
          <a:prstGeom prst="rect">
            <a:avLst/>
          </a:prstGeom>
          <a:solidFill>
            <a:schemeClr val="accent1">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altLang="en-US" sz="2400" b="1" dirty="0"/>
              <a:t>Memory management: one of the most important kernel subsystems</a:t>
            </a:r>
          </a:p>
          <a:p>
            <a:pPr>
              <a:lnSpc>
                <a:spcPct val="80000"/>
              </a:lnSpc>
            </a:pPr>
            <a:r>
              <a:rPr lang="en-US" altLang="en-US" sz="2400" b="1" dirty="0"/>
              <a:t>Virtual Memory: Programmer need not to worry about the size of RAM (Large address space)</a:t>
            </a:r>
          </a:p>
          <a:p>
            <a:pPr>
              <a:lnSpc>
                <a:spcPct val="80000"/>
              </a:lnSpc>
            </a:pPr>
            <a:r>
              <a:rPr lang="en-US" altLang="en-US" sz="2400" b="1" dirty="0"/>
              <a:t>Static allocation: internal Fragmentation</a:t>
            </a:r>
          </a:p>
          <a:p>
            <a:pPr>
              <a:lnSpc>
                <a:spcPct val="80000"/>
              </a:lnSpc>
            </a:pPr>
            <a:r>
              <a:rPr lang="en-US" altLang="en-US" sz="2400" b="1" dirty="0"/>
              <a:t>Dynamic allocation: External Fragmentation</a:t>
            </a:r>
          </a:p>
          <a:p>
            <a:pPr>
              <a:lnSpc>
                <a:spcPct val="80000"/>
              </a:lnSpc>
            </a:pPr>
            <a:r>
              <a:rPr lang="en-US" altLang="en-US" sz="2400" b="1" dirty="0"/>
              <a:t>Avoid Fragmentation: Thrashing -overhead</a:t>
            </a:r>
          </a:p>
        </p:txBody>
      </p:sp>
      <p:sp>
        <p:nvSpPr>
          <p:cNvPr id="6" name="Rectangle 3"/>
          <p:cNvSpPr txBox="1">
            <a:spLocks noChangeArrowheads="1"/>
          </p:cNvSpPr>
          <p:nvPr/>
        </p:nvSpPr>
        <p:spPr>
          <a:xfrm>
            <a:off x="6043448" y="1371600"/>
            <a:ext cx="5881459" cy="4917654"/>
          </a:xfrm>
          <a:prstGeom prst="rect">
            <a:avLst/>
          </a:prstGeom>
          <a:solidFill>
            <a:srgbClr val="CCFFFF"/>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altLang="en-US" sz="2400" b="1" dirty="0"/>
              <a:t>Large address space: virtual memory is many times larger than the physical memory in a system. </a:t>
            </a:r>
          </a:p>
          <a:p>
            <a:pPr>
              <a:lnSpc>
                <a:spcPct val="80000"/>
              </a:lnSpc>
            </a:pPr>
            <a:r>
              <a:rPr lang="en-US" altLang="en-US" sz="2400" b="1" dirty="0"/>
              <a:t>For a 32 bit OS, the virtual memory size will be 2 to the power of 32 </a:t>
            </a:r>
            <a:r>
              <a:rPr lang="en-US" altLang="en-US" sz="2400" b="1" dirty="0" err="1"/>
              <a:t>i.e</a:t>
            </a:r>
            <a:r>
              <a:rPr lang="en-US" altLang="en-US" sz="2400" b="1" dirty="0"/>
              <a:t> 4GB. But the RAM size may be much smaller.</a:t>
            </a:r>
          </a:p>
          <a:p>
            <a:pPr>
              <a:lnSpc>
                <a:spcPct val="80000"/>
              </a:lnSpc>
            </a:pPr>
            <a:r>
              <a:rPr lang="en-US" altLang="en-US" sz="2400" b="1" dirty="0"/>
              <a:t>Each process has a separate virtual address space.</a:t>
            </a:r>
          </a:p>
          <a:p>
            <a:pPr>
              <a:lnSpc>
                <a:spcPct val="80000"/>
              </a:lnSpc>
            </a:pPr>
            <a:r>
              <a:rPr lang="en-US" altLang="en-US" sz="2400" b="1" dirty="0"/>
              <a:t>Each process space is protected from other processes.</a:t>
            </a:r>
          </a:p>
          <a:p>
            <a:pPr>
              <a:lnSpc>
                <a:spcPct val="80000"/>
              </a:lnSpc>
            </a:pPr>
            <a:r>
              <a:rPr lang="en-US" altLang="en-US" sz="2400" b="1" dirty="0"/>
              <a:t>It supports shared virtual memory, </a:t>
            </a:r>
            <a:r>
              <a:rPr lang="en-US" altLang="en-US" sz="2400" b="1" dirty="0" err="1"/>
              <a:t>i.e</a:t>
            </a:r>
            <a:r>
              <a:rPr lang="en-US" altLang="en-US" sz="2400" b="1" dirty="0"/>
              <a:t> more than one process can share a shared page.</a:t>
            </a:r>
          </a:p>
          <a:p>
            <a:pPr>
              <a:lnSpc>
                <a:spcPct val="80000"/>
              </a:lnSpc>
            </a:pPr>
            <a:r>
              <a:rPr lang="en-US" altLang="en-US" sz="2400" b="1" dirty="0"/>
              <a:t>Uses paging technique.</a:t>
            </a:r>
          </a:p>
        </p:txBody>
      </p:sp>
    </p:spTree>
    <p:extLst>
      <p:ext uri="{BB962C8B-B14F-4D97-AF65-F5344CB8AC3E}">
        <p14:creationId xmlns:p14="http://schemas.microsoft.com/office/powerpoint/2010/main" val="14782384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Page Table</a:t>
            </a:r>
          </a:p>
        </p:txBody>
      </p:sp>
      <p:sp>
        <p:nvSpPr>
          <p:cNvPr id="4" name="Slide Number Placeholder 3"/>
          <p:cNvSpPr>
            <a:spLocks noGrp="1"/>
          </p:cNvSpPr>
          <p:nvPr>
            <p:ph type="sldNum" sz="quarter" idx="12"/>
          </p:nvPr>
        </p:nvSpPr>
        <p:spPr/>
        <p:txBody>
          <a:bodyPr/>
          <a:lstStyle/>
          <a:p>
            <a:fld id="{1DEFBDA0-AD74-41D1-B067-250B5C005FA0}" type="slidenum">
              <a:rPr lang="en-IN" smtClean="0"/>
              <a:t>131</a:t>
            </a:fld>
            <a:endParaRPr lang="en-IN"/>
          </a:p>
        </p:txBody>
      </p:sp>
      <p:sp>
        <p:nvSpPr>
          <p:cNvPr id="5" name="Rectangle 3"/>
          <p:cNvSpPr txBox="1">
            <a:spLocks noChangeArrowheads="1"/>
          </p:cNvSpPr>
          <p:nvPr/>
        </p:nvSpPr>
        <p:spPr>
          <a:xfrm>
            <a:off x="152400" y="1324303"/>
            <a:ext cx="5081752" cy="4172607"/>
          </a:xfrm>
          <a:prstGeom prst="rect">
            <a:avLst/>
          </a:prstGeom>
          <a:solidFill>
            <a:srgbClr val="CCFFFF"/>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altLang="en-US" sz="2600" b="1" dirty="0"/>
              <a:t>Hard ware support (MMU, TLB) is required.</a:t>
            </a:r>
          </a:p>
          <a:p>
            <a:pPr>
              <a:lnSpc>
                <a:spcPct val="80000"/>
              </a:lnSpc>
            </a:pPr>
            <a:r>
              <a:rPr lang="en-US" altLang="en-US" sz="2600" b="1" dirty="0"/>
              <a:t>Fair share allocation </a:t>
            </a:r>
          </a:p>
          <a:p>
            <a:pPr>
              <a:lnSpc>
                <a:spcPct val="80000"/>
              </a:lnSpc>
            </a:pPr>
            <a:r>
              <a:rPr lang="en-US" altLang="en-US" sz="2600" b="1" dirty="0"/>
              <a:t>static allocation</a:t>
            </a:r>
          </a:p>
          <a:p>
            <a:pPr>
              <a:lnSpc>
                <a:spcPct val="80000"/>
              </a:lnSpc>
            </a:pPr>
            <a:r>
              <a:rPr lang="en-US" altLang="en-US" sz="2600" b="1" dirty="0"/>
              <a:t>Minimize internal fragmentation</a:t>
            </a:r>
          </a:p>
          <a:p>
            <a:pPr>
              <a:lnSpc>
                <a:spcPct val="80000"/>
              </a:lnSpc>
            </a:pPr>
            <a:r>
              <a:rPr lang="en-US" altLang="en-US" sz="2600" b="1" dirty="0"/>
              <a:t>identified by a PFN (Page Frame Number)</a:t>
            </a:r>
          </a:p>
          <a:p>
            <a:pPr>
              <a:lnSpc>
                <a:spcPct val="80000"/>
              </a:lnSpc>
            </a:pPr>
            <a:r>
              <a:rPr lang="en-US" altLang="en-US" sz="2600" b="1" dirty="0"/>
              <a:t>virtual address is split into two parts namely an offset and a virtual page frame number.</a:t>
            </a:r>
          </a:p>
        </p:txBody>
      </p:sp>
      <p:sp>
        <p:nvSpPr>
          <p:cNvPr id="6" name="Rectangle 3"/>
          <p:cNvSpPr txBox="1">
            <a:spLocks noChangeArrowheads="1"/>
          </p:cNvSpPr>
          <p:nvPr/>
        </p:nvSpPr>
        <p:spPr>
          <a:xfrm>
            <a:off x="5349766" y="1171183"/>
            <a:ext cx="6733499" cy="5410200"/>
          </a:xfrm>
          <a:prstGeom prst="rect">
            <a:avLst/>
          </a:prstGeom>
          <a:solidFill>
            <a:srgbClr val="FFFFCC"/>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600" b="1" dirty="0"/>
              <a:t>Translate a process virtual address into physical address since processor use only virtual address space</a:t>
            </a:r>
          </a:p>
          <a:p>
            <a:r>
              <a:rPr lang="en-US" altLang="en-US" sz="2600" b="1" dirty="0"/>
              <a:t>The size of a page table is normally size of a page</a:t>
            </a:r>
          </a:p>
          <a:p>
            <a:r>
              <a:rPr lang="en-US" altLang="en-US" sz="2600" b="1" dirty="0"/>
              <a:t>if it is 4kb, each page address size is 4byte, so 1024 page entries in a page table.</a:t>
            </a:r>
          </a:p>
          <a:p>
            <a:r>
              <a:rPr lang="en-US" altLang="en-US" sz="2600" b="1" dirty="0"/>
              <a:t>holds info about</a:t>
            </a:r>
          </a:p>
          <a:p>
            <a:pPr lvl="1"/>
            <a:r>
              <a:rPr lang="en-US" altLang="en-US" b="1" dirty="0"/>
              <a:t>Whether valid page table or not?</a:t>
            </a:r>
          </a:p>
          <a:p>
            <a:pPr lvl="1"/>
            <a:r>
              <a:rPr lang="en-US" altLang="en-US" b="1" dirty="0"/>
              <a:t>PFN</a:t>
            </a:r>
          </a:p>
          <a:p>
            <a:pPr lvl="1"/>
            <a:r>
              <a:rPr lang="en-US" altLang="en-US" b="1" dirty="0"/>
              <a:t>access control information</a:t>
            </a:r>
          </a:p>
          <a:p>
            <a:r>
              <a:rPr lang="en-US" altLang="en-US" sz="2600" b="1" dirty="0"/>
              <a:t>Stored in TLB (Translation Look-aside Buffer)</a:t>
            </a:r>
          </a:p>
        </p:txBody>
      </p:sp>
    </p:spTree>
    <p:extLst>
      <p:ext uri="{BB962C8B-B14F-4D97-AF65-F5344CB8AC3E}">
        <p14:creationId xmlns:p14="http://schemas.microsoft.com/office/powerpoint/2010/main" val="316117748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Memory Mapping</a:t>
            </a:r>
          </a:p>
        </p:txBody>
      </p:sp>
      <p:sp>
        <p:nvSpPr>
          <p:cNvPr id="4" name="Slide Number Placeholder 3"/>
          <p:cNvSpPr>
            <a:spLocks noGrp="1"/>
          </p:cNvSpPr>
          <p:nvPr>
            <p:ph type="sldNum" sz="quarter" idx="12"/>
          </p:nvPr>
        </p:nvSpPr>
        <p:spPr/>
        <p:txBody>
          <a:bodyPr/>
          <a:lstStyle/>
          <a:p>
            <a:fld id="{1DEFBDA0-AD74-41D1-B067-250B5C005FA0}" type="slidenum">
              <a:rPr lang="en-IN" smtClean="0"/>
              <a:t>132</a:t>
            </a:fld>
            <a:endParaRPr lang="en-IN"/>
          </a:p>
        </p:txBody>
      </p:sp>
      <p:sp>
        <p:nvSpPr>
          <p:cNvPr id="5" name="Rectangle 3"/>
          <p:cNvSpPr txBox="1">
            <a:spLocks noChangeArrowheads="1"/>
          </p:cNvSpPr>
          <p:nvPr/>
        </p:nvSpPr>
        <p:spPr>
          <a:xfrm>
            <a:off x="508045" y="1177159"/>
            <a:ext cx="9939238" cy="3626069"/>
          </a:xfrm>
          <a:prstGeom prst="rect">
            <a:avLst/>
          </a:prstGeom>
          <a:solidFill>
            <a:srgbClr val="FFFFCC"/>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altLang="en-US" sz="2400" b="1" dirty="0"/>
              <a:t>Executable image spilt into equal sized small parts (normally a page size)</a:t>
            </a:r>
          </a:p>
          <a:p>
            <a:pPr>
              <a:lnSpc>
                <a:spcPct val="80000"/>
              </a:lnSpc>
            </a:pPr>
            <a:r>
              <a:rPr lang="en-US" altLang="en-US" sz="2400" b="1" dirty="0"/>
              <a:t>Virtual memory assigns virtual address to a each part</a:t>
            </a:r>
          </a:p>
          <a:p>
            <a:pPr>
              <a:lnSpc>
                <a:spcPct val="80000"/>
              </a:lnSpc>
            </a:pPr>
            <a:r>
              <a:rPr lang="en-US" altLang="en-US" sz="2400" b="1" dirty="0"/>
              <a:t>Linking of an executable image into a process virtual memory</a:t>
            </a:r>
          </a:p>
          <a:p>
            <a:pPr>
              <a:lnSpc>
                <a:spcPct val="80000"/>
              </a:lnSpc>
              <a:buFont typeface="Wingdings" panose="05000000000000000000" pitchFamily="2" charset="2"/>
              <a:buNone/>
            </a:pPr>
            <a:endParaRPr lang="en-US" altLang="en-US" sz="1100" b="1" dirty="0"/>
          </a:p>
          <a:p>
            <a:pPr>
              <a:lnSpc>
                <a:spcPct val="80000"/>
              </a:lnSpc>
              <a:buFont typeface="Wingdings" panose="05000000000000000000" pitchFamily="2" charset="2"/>
              <a:buNone/>
            </a:pPr>
            <a:r>
              <a:rPr lang="en-US" altLang="en-US" sz="2400" b="1" dirty="0"/>
              <a:t>Swapping</a:t>
            </a:r>
          </a:p>
          <a:p>
            <a:pPr>
              <a:lnSpc>
                <a:spcPct val="80000"/>
              </a:lnSpc>
            </a:pPr>
            <a:r>
              <a:rPr lang="en-US" altLang="en-US" sz="2400" b="1" dirty="0"/>
              <a:t>Swap space is in hard disk partition</a:t>
            </a:r>
          </a:p>
          <a:p>
            <a:pPr>
              <a:lnSpc>
                <a:spcPct val="80000"/>
              </a:lnSpc>
            </a:pPr>
            <a:r>
              <a:rPr lang="en-US" altLang="en-US" sz="2400" b="1" dirty="0"/>
              <a:t>If a page is waiting for certain event to occur, swap it.</a:t>
            </a:r>
          </a:p>
          <a:p>
            <a:pPr>
              <a:lnSpc>
                <a:spcPct val="80000"/>
              </a:lnSpc>
            </a:pPr>
            <a:r>
              <a:rPr lang="en-US" altLang="en-US" sz="2400" b="1" dirty="0"/>
              <a:t>Use physical memory space efficiently</a:t>
            </a:r>
          </a:p>
          <a:p>
            <a:pPr>
              <a:lnSpc>
                <a:spcPct val="80000"/>
              </a:lnSpc>
            </a:pPr>
            <a:r>
              <a:rPr lang="en-US" altLang="en-US" sz="2400" b="1" dirty="0"/>
              <a:t>If there is no space in Physical memory, swap LRU pages into swap space</a:t>
            </a:r>
          </a:p>
          <a:p>
            <a:pPr>
              <a:lnSpc>
                <a:spcPct val="80000"/>
              </a:lnSpc>
            </a:pPr>
            <a:endParaRPr lang="en-US" altLang="en-US" sz="2400" b="1" dirty="0"/>
          </a:p>
          <a:p>
            <a:pPr>
              <a:lnSpc>
                <a:spcPct val="80000"/>
              </a:lnSpc>
            </a:pPr>
            <a:endParaRPr lang="en-US" altLang="en-US" sz="2400" b="1" dirty="0"/>
          </a:p>
          <a:p>
            <a:pPr>
              <a:lnSpc>
                <a:spcPct val="80000"/>
              </a:lnSpc>
            </a:pPr>
            <a:endParaRPr lang="en-US" altLang="en-US" sz="2400" b="1" dirty="0"/>
          </a:p>
        </p:txBody>
      </p:sp>
      <p:sp>
        <p:nvSpPr>
          <p:cNvPr id="6" name="Rectangle 3"/>
          <p:cNvSpPr txBox="1">
            <a:spLocks noChangeArrowheads="1"/>
          </p:cNvSpPr>
          <p:nvPr/>
        </p:nvSpPr>
        <p:spPr>
          <a:xfrm>
            <a:off x="495693" y="4855778"/>
            <a:ext cx="11034155" cy="1739644"/>
          </a:xfrm>
          <a:prstGeom prst="rect">
            <a:avLst/>
          </a:prstGeom>
          <a:solidFill>
            <a:schemeClr val="accent2">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b="1" dirty="0"/>
              <a:t>Demand Paging - don't load all the pages of a process into memory</a:t>
            </a:r>
          </a:p>
          <a:p>
            <a:r>
              <a:rPr lang="en-US" altLang="en-US" sz="2400" b="1" dirty="0"/>
              <a:t>Load only necessary pages initially</a:t>
            </a:r>
          </a:p>
          <a:p>
            <a:r>
              <a:rPr lang="en-US" altLang="en-US" sz="2400" b="1" dirty="0"/>
              <a:t>if a required page is not found, generate page fault then the page fault handler brings the corresponding page into memory. </a:t>
            </a:r>
          </a:p>
        </p:txBody>
      </p:sp>
    </p:spTree>
    <p:extLst>
      <p:ext uri="{BB962C8B-B14F-4D97-AF65-F5344CB8AC3E}">
        <p14:creationId xmlns:p14="http://schemas.microsoft.com/office/powerpoint/2010/main" val="390504773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Kernel Data Structure</a:t>
            </a:r>
          </a:p>
        </p:txBody>
      </p:sp>
      <p:sp>
        <p:nvSpPr>
          <p:cNvPr id="4" name="Slide Number Placeholder 3"/>
          <p:cNvSpPr>
            <a:spLocks noGrp="1"/>
          </p:cNvSpPr>
          <p:nvPr>
            <p:ph type="sldNum" sz="quarter" idx="12"/>
          </p:nvPr>
        </p:nvSpPr>
        <p:spPr/>
        <p:txBody>
          <a:bodyPr/>
          <a:lstStyle/>
          <a:p>
            <a:fld id="{1DEFBDA0-AD74-41D1-B067-250B5C005FA0}" type="slidenum">
              <a:rPr lang="en-IN" smtClean="0"/>
              <a:t>133</a:t>
            </a:fld>
            <a:endParaRPr lang="en-IN"/>
          </a:p>
        </p:txBody>
      </p:sp>
      <p:sp>
        <p:nvSpPr>
          <p:cNvPr id="5" name="Rectangle 3"/>
          <p:cNvSpPr txBox="1">
            <a:spLocks noChangeArrowheads="1"/>
          </p:cNvSpPr>
          <p:nvPr/>
        </p:nvSpPr>
        <p:spPr>
          <a:xfrm>
            <a:off x="141403" y="1158840"/>
            <a:ext cx="5404513" cy="5634548"/>
          </a:xfrm>
          <a:prstGeom prst="rect">
            <a:avLst/>
          </a:prstGeom>
          <a:solidFill>
            <a:srgbClr val="FFFFCC"/>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b="1" dirty="0"/>
              <a:t>Source Code: /</a:t>
            </a:r>
            <a:r>
              <a:rPr lang="en-US" altLang="en-US" sz="2400" b="1" dirty="0" err="1" smtClean="0"/>
              <a:t>usr</a:t>
            </a:r>
            <a:r>
              <a:rPr lang="en-US" altLang="en-US" sz="2400" b="1" dirty="0" smtClean="0"/>
              <a:t>/</a:t>
            </a:r>
            <a:r>
              <a:rPr lang="en-US" altLang="en-US" sz="2400" b="1" dirty="0" err="1" smtClean="0"/>
              <a:t>src</a:t>
            </a:r>
            <a:r>
              <a:rPr lang="en-US" altLang="en-US" sz="2400" b="1" dirty="0" smtClean="0"/>
              <a:t>/linux-4.12/mm</a:t>
            </a:r>
          </a:p>
          <a:p>
            <a:pPr marL="0" indent="0">
              <a:buNone/>
            </a:pPr>
            <a:r>
              <a:rPr lang="en-US" altLang="en-US" sz="2400" b="1" dirty="0" smtClean="0"/>
              <a:t>           /</a:t>
            </a:r>
            <a:r>
              <a:rPr lang="en-US" altLang="en-US" sz="2400" b="1" dirty="0" err="1"/>
              <a:t>usr</a:t>
            </a:r>
            <a:r>
              <a:rPr lang="en-US" altLang="en-US" sz="2400" b="1" dirty="0"/>
              <a:t>/</a:t>
            </a:r>
            <a:r>
              <a:rPr lang="en-US" altLang="en-US" sz="2400" b="1" dirty="0" err="1"/>
              <a:t>src</a:t>
            </a:r>
            <a:r>
              <a:rPr lang="en-US" altLang="en-US" sz="2400" b="1" dirty="0"/>
              <a:t>/linux-4.12/include/</a:t>
            </a:r>
            <a:r>
              <a:rPr lang="en-US" altLang="en-US" sz="2400" b="1" dirty="0" err="1"/>
              <a:t>linux</a:t>
            </a:r>
            <a:endParaRPr lang="en-US" altLang="en-US" sz="2400" b="1" dirty="0"/>
          </a:p>
          <a:p>
            <a:r>
              <a:rPr lang="en-US" altLang="en-US" sz="2400" b="1" dirty="0" smtClean="0"/>
              <a:t>virtual </a:t>
            </a:r>
            <a:r>
              <a:rPr lang="en-US" altLang="en-US" sz="2400" b="1" dirty="0"/>
              <a:t>memory is represented by an </a:t>
            </a:r>
            <a:r>
              <a:rPr lang="en-US" altLang="en-US" sz="2400" b="1" dirty="0" err="1"/>
              <a:t>mm_struct</a:t>
            </a:r>
            <a:r>
              <a:rPr lang="en-US" altLang="en-US" sz="2400" b="1" dirty="0"/>
              <a:t> data structure</a:t>
            </a:r>
          </a:p>
          <a:p>
            <a:r>
              <a:rPr lang="en-US" altLang="en-US" sz="2400" b="1" dirty="0"/>
              <a:t>it has pointers to </a:t>
            </a:r>
            <a:r>
              <a:rPr lang="en-US" altLang="en-US" sz="2400" b="1" dirty="0" err="1"/>
              <a:t>vm_area_struct</a:t>
            </a:r>
            <a:r>
              <a:rPr lang="en-US" altLang="en-US" sz="2400" b="1" dirty="0"/>
              <a:t> data structure</a:t>
            </a:r>
          </a:p>
          <a:p>
            <a:pPr lvl="1"/>
            <a:r>
              <a:rPr lang="en-US" altLang="en-US" b="1" dirty="0"/>
              <a:t>created when an executable image is mapped with the process virtual address</a:t>
            </a:r>
          </a:p>
          <a:p>
            <a:pPr lvl="1"/>
            <a:r>
              <a:rPr lang="en-US" altLang="en-US" b="1" dirty="0"/>
              <a:t>has starting and end points of virtual memory</a:t>
            </a:r>
          </a:p>
          <a:p>
            <a:pPr lvl="1"/>
            <a:r>
              <a:rPr lang="en-US" altLang="en-US" b="1" dirty="0"/>
              <a:t>represents a process's image like text, data and stack portion</a:t>
            </a:r>
          </a:p>
          <a:p>
            <a:pPr lvl="1"/>
            <a:r>
              <a:rPr lang="en-US" altLang="en-US" b="1" dirty="0"/>
              <a:t>has control access </a:t>
            </a:r>
            <a:r>
              <a:rPr lang="en-US" altLang="en-US" b="1" dirty="0" smtClean="0"/>
              <a:t>info</a:t>
            </a:r>
            <a:endParaRPr lang="en-US" altLang="en-US" sz="2400" b="1" dirty="0"/>
          </a:p>
        </p:txBody>
      </p:sp>
      <p:sp>
        <p:nvSpPr>
          <p:cNvPr id="3" name="Rectangle 2"/>
          <p:cNvSpPr/>
          <p:nvPr/>
        </p:nvSpPr>
        <p:spPr>
          <a:xfrm>
            <a:off x="5823868" y="4396938"/>
            <a:ext cx="6259397" cy="2031325"/>
          </a:xfrm>
          <a:prstGeom prst="rect">
            <a:avLst/>
          </a:prstGeom>
          <a:solidFill>
            <a:schemeClr val="accent3">
              <a:lumMod val="20000"/>
              <a:lumOff val="80000"/>
            </a:schemeClr>
          </a:solidFill>
        </p:spPr>
        <p:txBody>
          <a:bodyPr wrap="square">
            <a:spAutoFit/>
          </a:bodyPr>
          <a:lstStyle/>
          <a:p>
            <a:r>
              <a:rPr lang="en-US" dirty="0" err="1"/>
              <a:t>struct</a:t>
            </a:r>
            <a:r>
              <a:rPr lang="en-US" dirty="0"/>
              <a:t> </a:t>
            </a:r>
            <a:r>
              <a:rPr lang="en-US" b="1" dirty="0" err="1"/>
              <a:t>vm_area_struct</a:t>
            </a:r>
            <a:r>
              <a:rPr lang="en-US" dirty="0"/>
              <a:t> {</a:t>
            </a:r>
          </a:p>
          <a:p>
            <a:r>
              <a:rPr lang="en-US" dirty="0"/>
              <a:t>        /* The first cache line has the info for VMA tree walking. */</a:t>
            </a:r>
          </a:p>
          <a:p>
            <a:r>
              <a:rPr lang="en-US" b="1" dirty="0" smtClean="0"/>
              <a:t>        </a:t>
            </a:r>
            <a:r>
              <a:rPr lang="en-US" b="1" dirty="0"/>
              <a:t>unsigned long </a:t>
            </a:r>
            <a:r>
              <a:rPr lang="en-US" b="1" dirty="0" err="1"/>
              <a:t>vm_start</a:t>
            </a:r>
            <a:r>
              <a:rPr lang="en-US" b="1" dirty="0"/>
              <a:t>;  </a:t>
            </a:r>
            <a:r>
              <a:rPr lang="en-US" sz="1400" b="1" dirty="0" smtClean="0"/>
              <a:t> </a:t>
            </a:r>
            <a:endParaRPr lang="en-US" sz="1400" b="1" dirty="0"/>
          </a:p>
          <a:p>
            <a:r>
              <a:rPr lang="en-US" b="1" dirty="0"/>
              <a:t>        unsigned long </a:t>
            </a:r>
            <a:r>
              <a:rPr lang="en-US" b="1" dirty="0" err="1"/>
              <a:t>vm_end</a:t>
            </a:r>
            <a:r>
              <a:rPr lang="en-US" b="1" dirty="0"/>
              <a:t>; </a:t>
            </a:r>
            <a:r>
              <a:rPr lang="en-US" b="1" dirty="0" smtClean="0"/>
              <a:t> </a:t>
            </a:r>
            <a:r>
              <a:rPr lang="en-US" sz="1400" b="1" dirty="0" smtClean="0"/>
              <a:t> </a:t>
            </a:r>
            <a:endParaRPr lang="en-US" b="1" dirty="0"/>
          </a:p>
          <a:p>
            <a:r>
              <a:rPr lang="en-US" dirty="0"/>
              <a:t>        /* linked list of VM areas per task, sorted by address */</a:t>
            </a:r>
          </a:p>
          <a:p>
            <a:r>
              <a:rPr lang="en-US" b="1" dirty="0"/>
              <a:t>        </a:t>
            </a:r>
            <a:r>
              <a:rPr lang="en-US" b="1" dirty="0" err="1"/>
              <a:t>struct</a:t>
            </a:r>
            <a:r>
              <a:rPr lang="en-US" b="1" dirty="0"/>
              <a:t> </a:t>
            </a:r>
            <a:r>
              <a:rPr lang="en-US" b="1" dirty="0" err="1"/>
              <a:t>vm_area_struct</a:t>
            </a:r>
            <a:r>
              <a:rPr lang="en-US" b="1" dirty="0"/>
              <a:t> *</a:t>
            </a:r>
            <a:r>
              <a:rPr lang="en-US" b="1" dirty="0" err="1"/>
              <a:t>vm_next</a:t>
            </a:r>
            <a:r>
              <a:rPr lang="en-US" b="1" dirty="0"/>
              <a:t>, *</a:t>
            </a:r>
            <a:r>
              <a:rPr lang="en-US" b="1" dirty="0" err="1"/>
              <a:t>vm_prev</a:t>
            </a:r>
            <a:r>
              <a:rPr lang="en-US" b="1" dirty="0" smtClean="0"/>
              <a:t>;</a:t>
            </a:r>
          </a:p>
          <a:p>
            <a:r>
              <a:rPr lang="en-US" dirty="0" smtClean="0"/>
              <a:t>        …………………………………….</a:t>
            </a:r>
            <a:endParaRPr lang="en-US" dirty="0"/>
          </a:p>
        </p:txBody>
      </p:sp>
      <p:sp>
        <p:nvSpPr>
          <p:cNvPr id="6" name="Rectangle 5"/>
          <p:cNvSpPr/>
          <p:nvPr/>
        </p:nvSpPr>
        <p:spPr>
          <a:xfrm>
            <a:off x="5828907" y="3058110"/>
            <a:ext cx="6096000" cy="923330"/>
          </a:xfrm>
          <a:prstGeom prst="rect">
            <a:avLst/>
          </a:prstGeom>
          <a:solidFill>
            <a:schemeClr val="accent3">
              <a:lumMod val="20000"/>
              <a:lumOff val="80000"/>
            </a:schemeClr>
          </a:solidFill>
        </p:spPr>
        <p:txBody>
          <a:bodyPr>
            <a:spAutoFit/>
          </a:bodyPr>
          <a:lstStyle/>
          <a:p>
            <a:r>
              <a:rPr lang="en-US" dirty="0" err="1"/>
              <a:t>struct</a:t>
            </a:r>
            <a:r>
              <a:rPr lang="en-US" dirty="0"/>
              <a:t> </a:t>
            </a:r>
            <a:r>
              <a:rPr lang="en-US" b="1" dirty="0" err="1"/>
              <a:t>mm_struct</a:t>
            </a:r>
            <a:r>
              <a:rPr lang="en-US" dirty="0"/>
              <a:t> {</a:t>
            </a:r>
          </a:p>
          <a:p>
            <a:r>
              <a:rPr lang="en-US" dirty="0"/>
              <a:t>        </a:t>
            </a:r>
            <a:r>
              <a:rPr lang="en-US" dirty="0" err="1"/>
              <a:t>struct</a:t>
            </a:r>
            <a:r>
              <a:rPr lang="en-US" dirty="0"/>
              <a:t> </a:t>
            </a:r>
            <a:r>
              <a:rPr lang="en-US" b="1" dirty="0" err="1"/>
              <a:t>vm_area_struct</a:t>
            </a:r>
            <a:r>
              <a:rPr lang="en-US" dirty="0"/>
              <a:t> *</a:t>
            </a:r>
            <a:r>
              <a:rPr lang="en-US" dirty="0" err="1"/>
              <a:t>mmap</a:t>
            </a:r>
            <a:r>
              <a:rPr lang="en-US" dirty="0"/>
              <a:t>;            /* list of VMAs </a:t>
            </a:r>
            <a:r>
              <a:rPr lang="en-US" dirty="0" smtClean="0"/>
              <a:t>*/</a:t>
            </a:r>
          </a:p>
          <a:p>
            <a:r>
              <a:rPr lang="en-US" dirty="0"/>
              <a:t> </a:t>
            </a:r>
            <a:r>
              <a:rPr lang="en-US" dirty="0" smtClean="0"/>
              <a:t>       …………………………………….</a:t>
            </a:r>
            <a:endParaRPr lang="en-US" dirty="0"/>
          </a:p>
        </p:txBody>
      </p:sp>
      <p:sp>
        <p:nvSpPr>
          <p:cNvPr id="7" name="Rectangle 6"/>
          <p:cNvSpPr/>
          <p:nvPr/>
        </p:nvSpPr>
        <p:spPr>
          <a:xfrm>
            <a:off x="5823868" y="2457946"/>
            <a:ext cx="1431802" cy="369332"/>
          </a:xfrm>
          <a:prstGeom prst="rect">
            <a:avLst/>
          </a:prstGeom>
          <a:solidFill>
            <a:schemeClr val="accent3">
              <a:lumMod val="20000"/>
              <a:lumOff val="80000"/>
            </a:schemeClr>
          </a:solidFill>
        </p:spPr>
        <p:txBody>
          <a:bodyPr wrap="none">
            <a:spAutoFit/>
          </a:bodyPr>
          <a:lstStyle/>
          <a:p>
            <a:r>
              <a:rPr lang="en-US" b="1" dirty="0"/>
              <a:t> </a:t>
            </a:r>
            <a:r>
              <a:rPr lang="en-US" b="1" dirty="0" err="1"/>
              <a:t>mm_types.h</a:t>
            </a:r>
            <a:endParaRPr lang="en-US" b="1" dirty="0"/>
          </a:p>
        </p:txBody>
      </p:sp>
    </p:spTree>
    <p:extLst>
      <p:ext uri="{BB962C8B-B14F-4D97-AF65-F5344CB8AC3E}">
        <p14:creationId xmlns:p14="http://schemas.microsoft.com/office/powerpoint/2010/main" val="1385332161"/>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2834" y="123043"/>
            <a:ext cx="11783504" cy="756664"/>
          </a:xfrm>
        </p:spPr>
        <p:txBody>
          <a:bodyPr/>
          <a:lstStyle/>
          <a:p>
            <a:r>
              <a:rPr lang="en-IN" dirty="0">
                <a:latin typeface="+mn-lt"/>
              </a:rPr>
              <a:t>Virtual to Physical Memory Translation</a:t>
            </a:r>
          </a:p>
        </p:txBody>
      </p:sp>
      <p:sp>
        <p:nvSpPr>
          <p:cNvPr id="4" name="Slide Number Placeholder 3"/>
          <p:cNvSpPr>
            <a:spLocks noGrp="1"/>
          </p:cNvSpPr>
          <p:nvPr>
            <p:ph type="sldNum" sz="quarter" idx="12"/>
          </p:nvPr>
        </p:nvSpPr>
        <p:spPr/>
        <p:txBody>
          <a:bodyPr/>
          <a:lstStyle/>
          <a:p>
            <a:fld id="{1DEFBDA0-AD74-41D1-B067-250B5C005FA0}" type="slidenum">
              <a:rPr lang="en-IN" smtClean="0"/>
              <a:t>134</a:t>
            </a:fld>
            <a:endParaRPr lang="en-IN"/>
          </a:p>
        </p:txBody>
      </p:sp>
      <p:sp>
        <p:nvSpPr>
          <p:cNvPr id="5" name="Rectangle 3"/>
          <p:cNvSpPr>
            <a:spLocks noChangeArrowheads="1"/>
          </p:cNvSpPr>
          <p:nvPr/>
        </p:nvSpPr>
        <p:spPr bwMode="auto">
          <a:xfrm>
            <a:off x="2782614" y="1555585"/>
            <a:ext cx="1752600" cy="4800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sz="2000" b="1">
              <a:latin typeface="+mn-lt"/>
            </a:endParaRPr>
          </a:p>
        </p:txBody>
      </p:sp>
      <p:sp>
        <p:nvSpPr>
          <p:cNvPr id="7" name="Rectangle 5"/>
          <p:cNvSpPr>
            <a:spLocks noChangeArrowheads="1"/>
          </p:cNvSpPr>
          <p:nvPr/>
        </p:nvSpPr>
        <p:spPr bwMode="auto">
          <a:xfrm>
            <a:off x="2782614" y="1555585"/>
            <a:ext cx="1752600" cy="6858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000" b="1">
              <a:latin typeface="+mn-lt"/>
            </a:endParaRPr>
          </a:p>
          <a:p>
            <a:pPr algn="ctr" eaLnBrk="1" hangingPunct="1"/>
            <a:r>
              <a:rPr lang="en-US" altLang="en-US" sz="2000" b="1">
                <a:latin typeface="+mn-lt"/>
              </a:rPr>
              <a:t>VPFN 6</a:t>
            </a:r>
          </a:p>
          <a:p>
            <a:pPr algn="ctr" eaLnBrk="1" hangingPunct="1"/>
            <a:endParaRPr lang="en-US" altLang="en-US" sz="2000" b="1">
              <a:latin typeface="+mn-lt"/>
            </a:endParaRPr>
          </a:p>
        </p:txBody>
      </p:sp>
      <p:sp>
        <p:nvSpPr>
          <p:cNvPr id="8" name="Rectangle 6"/>
          <p:cNvSpPr>
            <a:spLocks noChangeArrowheads="1"/>
          </p:cNvSpPr>
          <p:nvPr/>
        </p:nvSpPr>
        <p:spPr bwMode="auto">
          <a:xfrm>
            <a:off x="2782614" y="2241385"/>
            <a:ext cx="1752600" cy="6858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000" b="1">
              <a:latin typeface="+mn-lt"/>
            </a:endParaRPr>
          </a:p>
          <a:p>
            <a:pPr algn="ctr" eaLnBrk="1" hangingPunct="1"/>
            <a:r>
              <a:rPr lang="en-US" altLang="en-US" sz="2000" b="1">
                <a:latin typeface="+mn-lt"/>
              </a:rPr>
              <a:t>VPFN 5</a:t>
            </a:r>
          </a:p>
          <a:p>
            <a:pPr algn="ctr" eaLnBrk="1" hangingPunct="1"/>
            <a:endParaRPr lang="en-US" altLang="en-US" sz="2000" b="1">
              <a:latin typeface="+mn-lt"/>
            </a:endParaRPr>
          </a:p>
        </p:txBody>
      </p:sp>
      <p:sp>
        <p:nvSpPr>
          <p:cNvPr id="9" name="Rectangle 7"/>
          <p:cNvSpPr>
            <a:spLocks noChangeArrowheads="1"/>
          </p:cNvSpPr>
          <p:nvPr/>
        </p:nvSpPr>
        <p:spPr bwMode="auto">
          <a:xfrm>
            <a:off x="2782614" y="2927185"/>
            <a:ext cx="1752600" cy="6858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000" b="1">
              <a:latin typeface="+mn-lt"/>
            </a:endParaRPr>
          </a:p>
          <a:p>
            <a:pPr algn="ctr" eaLnBrk="1" hangingPunct="1"/>
            <a:r>
              <a:rPr lang="en-US" altLang="en-US" sz="2000" b="1">
                <a:latin typeface="+mn-lt"/>
              </a:rPr>
              <a:t>VPFN 4</a:t>
            </a:r>
          </a:p>
          <a:p>
            <a:pPr algn="ctr" eaLnBrk="1" hangingPunct="1"/>
            <a:endParaRPr lang="en-US" altLang="en-US" sz="2000" b="1">
              <a:latin typeface="+mn-lt"/>
            </a:endParaRPr>
          </a:p>
        </p:txBody>
      </p:sp>
      <p:sp>
        <p:nvSpPr>
          <p:cNvPr id="10" name="Rectangle 8"/>
          <p:cNvSpPr>
            <a:spLocks noChangeArrowheads="1"/>
          </p:cNvSpPr>
          <p:nvPr/>
        </p:nvSpPr>
        <p:spPr bwMode="auto">
          <a:xfrm>
            <a:off x="2782614" y="3612985"/>
            <a:ext cx="1752600" cy="6858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000" b="1">
                <a:latin typeface="+mn-lt"/>
              </a:rPr>
              <a:t>VPFN 3</a:t>
            </a:r>
          </a:p>
        </p:txBody>
      </p:sp>
      <p:sp>
        <p:nvSpPr>
          <p:cNvPr id="11" name="Rectangle 9"/>
          <p:cNvSpPr>
            <a:spLocks noChangeArrowheads="1"/>
          </p:cNvSpPr>
          <p:nvPr/>
        </p:nvSpPr>
        <p:spPr bwMode="auto">
          <a:xfrm>
            <a:off x="2782614" y="4298785"/>
            <a:ext cx="1752600" cy="6858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000" b="1">
                <a:latin typeface="+mn-lt"/>
              </a:rPr>
              <a:t>VPFN 2</a:t>
            </a:r>
          </a:p>
        </p:txBody>
      </p:sp>
      <p:sp>
        <p:nvSpPr>
          <p:cNvPr id="12" name="Rectangle 10"/>
          <p:cNvSpPr>
            <a:spLocks noChangeArrowheads="1"/>
          </p:cNvSpPr>
          <p:nvPr/>
        </p:nvSpPr>
        <p:spPr bwMode="auto">
          <a:xfrm>
            <a:off x="2782614" y="4984585"/>
            <a:ext cx="1752600" cy="6858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000" b="1">
                <a:latin typeface="+mn-lt"/>
              </a:rPr>
              <a:t>VPFN 1</a:t>
            </a:r>
          </a:p>
        </p:txBody>
      </p:sp>
      <p:sp>
        <p:nvSpPr>
          <p:cNvPr id="13" name="Rectangle 11"/>
          <p:cNvSpPr>
            <a:spLocks noChangeArrowheads="1"/>
          </p:cNvSpPr>
          <p:nvPr/>
        </p:nvSpPr>
        <p:spPr bwMode="auto">
          <a:xfrm>
            <a:off x="2782614" y="5670385"/>
            <a:ext cx="1752600" cy="6858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000" b="1">
                <a:latin typeface="+mn-lt"/>
              </a:rPr>
              <a:t>VPFN 0</a:t>
            </a:r>
          </a:p>
        </p:txBody>
      </p:sp>
      <p:sp>
        <p:nvSpPr>
          <p:cNvPr id="14" name="Rectangle 12"/>
          <p:cNvSpPr>
            <a:spLocks noChangeArrowheads="1"/>
          </p:cNvSpPr>
          <p:nvPr/>
        </p:nvSpPr>
        <p:spPr bwMode="auto">
          <a:xfrm>
            <a:off x="9259614" y="1555585"/>
            <a:ext cx="1752600" cy="4800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sz="2000" b="1">
              <a:latin typeface="+mn-lt"/>
            </a:endParaRPr>
          </a:p>
        </p:txBody>
      </p:sp>
      <p:sp>
        <p:nvSpPr>
          <p:cNvPr id="16" name="Rectangle 14"/>
          <p:cNvSpPr>
            <a:spLocks noChangeArrowheads="1"/>
          </p:cNvSpPr>
          <p:nvPr/>
        </p:nvSpPr>
        <p:spPr bwMode="auto">
          <a:xfrm>
            <a:off x="9259614" y="1555585"/>
            <a:ext cx="1752600" cy="6858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000" b="1">
              <a:latin typeface="+mn-lt"/>
            </a:endParaRPr>
          </a:p>
          <a:p>
            <a:pPr algn="ctr" eaLnBrk="1" hangingPunct="1"/>
            <a:r>
              <a:rPr lang="en-US" altLang="en-US" sz="2000" b="1">
                <a:latin typeface="+mn-lt"/>
              </a:rPr>
              <a:t>VPFN 6</a:t>
            </a:r>
          </a:p>
          <a:p>
            <a:pPr algn="ctr" eaLnBrk="1" hangingPunct="1"/>
            <a:endParaRPr lang="en-US" altLang="en-US" sz="2000" b="1">
              <a:latin typeface="+mn-lt"/>
            </a:endParaRPr>
          </a:p>
        </p:txBody>
      </p:sp>
      <p:sp>
        <p:nvSpPr>
          <p:cNvPr id="17" name="Rectangle 15"/>
          <p:cNvSpPr>
            <a:spLocks noChangeArrowheads="1"/>
          </p:cNvSpPr>
          <p:nvPr/>
        </p:nvSpPr>
        <p:spPr bwMode="auto">
          <a:xfrm>
            <a:off x="9259614" y="2241385"/>
            <a:ext cx="1752600" cy="6858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000" b="1">
              <a:latin typeface="+mn-lt"/>
            </a:endParaRPr>
          </a:p>
          <a:p>
            <a:pPr algn="ctr" eaLnBrk="1" hangingPunct="1"/>
            <a:r>
              <a:rPr lang="en-US" altLang="en-US" sz="2000" b="1">
                <a:latin typeface="+mn-lt"/>
              </a:rPr>
              <a:t>VPFN 5</a:t>
            </a:r>
          </a:p>
          <a:p>
            <a:pPr algn="ctr" eaLnBrk="1" hangingPunct="1"/>
            <a:endParaRPr lang="en-US" altLang="en-US" sz="2000" b="1">
              <a:latin typeface="+mn-lt"/>
            </a:endParaRPr>
          </a:p>
        </p:txBody>
      </p:sp>
      <p:sp>
        <p:nvSpPr>
          <p:cNvPr id="18" name="Rectangle 16"/>
          <p:cNvSpPr>
            <a:spLocks noChangeArrowheads="1"/>
          </p:cNvSpPr>
          <p:nvPr/>
        </p:nvSpPr>
        <p:spPr bwMode="auto">
          <a:xfrm>
            <a:off x="9259614" y="2927185"/>
            <a:ext cx="1752600" cy="6858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000" b="1">
              <a:latin typeface="+mn-lt"/>
            </a:endParaRPr>
          </a:p>
          <a:p>
            <a:pPr algn="ctr" eaLnBrk="1" hangingPunct="1"/>
            <a:r>
              <a:rPr lang="en-US" altLang="en-US" sz="2000" b="1">
                <a:latin typeface="+mn-lt"/>
              </a:rPr>
              <a:t>VPFN 4</a:t>
            </a:r>
          </a:p>
          <a:p>
            <a:pPr algn="ctr" eaLnBrk="1" hangingPunct="1"/>
            <a:endParaRPr lang="en-US" altLang="en-US" sz="2000" b="1">
              <a:latin typeface="+mn-lt"/>
            </a:endParaRPr>
          </a:p>
        </p:txBody>
      </p:sp>
      <p:sp>
        <p:nvSpPr>
          <p:cNvPr id="19" name="Rectangle 17"/>
          <p:cNvSpPr>
            <a:spLocks noChangeArrowheads="1"/>
          </p:cNvSpPr>
          <p:nvPr/>
        </p:nvSpPr>
        <p:spPr bwMode="auto">
          <a:xfrm>
            <a:off x="9259614" y="3612985"/>
            <a:ext cx="1752600" cy="6858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000" b="1">
              <a:latin typeface="+mn-lt"/>
            </a:endParaRPr>
          </a:p>
          <a:p>
            <a:pPr algn="ctr" eaLnBrk="1" hangingPunct="1"/>
            <a:r>
              <a:rPr lang="en-US" altLang="en-US" sz="2000" b="1">
                <a:latin typeface="+mn-lt"/>
              </a:rPr>
              <a:t>VPFN 3</a:t>
            </a:r>
          </a:p>
          <a:p>
            <a:pPr algn="ctr" eaLnBrk="1" hangingPunct="1"/>
            <a:endParaRPr lang="en-US" altLang="en-US" sz="2000" b="1">
              <a:latin typeface="+mn-lt"/>
            </a:endParaRPr>
          </a:p>
        </p:txBody>
      </p:sp>
      <p:sp>
        <p:nvSpPr>
          <p:cNvPr id="20" name="Rectangle 18"/>
          <p:cNvSpPr>
            <a:spLocks noChangeArrowheads="1"/>
          </p:cNvSpPr>
          <p:nvPr/>
        </p:nvSpPr>
        <p:spPr bwMode="auto">
          <a:xfrm>
            <a:off x="9259614" y="4298785"/>
            <a:ext cx="1752600" cy="6858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000" b="1">
              <a:latin typeface="+mn-lt"/>
            </a:endParaRPr>
          </a:p>
          <a:p>
            <a:pPr algn="ctr" eaLnBrk="1" hangingPunct="1"/>
            <a:r>
              <a:rPr lang="en-US" altLang="en-US" sz="2000" b="1">
                <a:latin typeface="+mn-lt"/>
              </a:rPr>
              <a:t>VPFN 2</a:t>
            </a:r>
          </a:p>
          <a:p>
            <a:pPr algn="ctr" eaLnBrk="1" hangingPunct="1"/>
            <a:endParaRPr lang="en-US" altLang="en-US" sz="2000" b="1">
              <a:latin typeface="+mn-lt"/>
            </a:endParaRPr>
          </a:p>
        </p:txBody>
      </p:sp>
      <p:sp>
        <p:nvSpPr>
          <p:cNvPr id="21" name="Rectangle 19"/>
          <p:cNvSpPr>
            <a:spLocks noChangeArrowheads="1"/>
          </p:cNvSpPr>
          <p:nvPr/>
        </p:nvSpPr>
        <p:spPr bwMode="auto">
          <a:xfrm>
            <a:off x="9259614" y="4984585"/>
            <a:ext cx="1752600" cy="6858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000" b="1">
              <a:latin typeface="+mn-lt"/>
            </a:endParaRPr>
          </a:p>
          <a:p>
            <a:pPr algn="ctr" eaLnBrk="1" hangingPunct="1"/>
            <a:r>
              <a:rPr lang="en-US" altLang="en-US" sz="2000" b="1">
                <a:latin typeface="+mn-lt"/>
              </a:rPr>
              <a:t>VPFN 1</a:t>
            </a:r>
          </a:p>
          <a:p>
            <a:pPr algn="ctr" eaLnBrk="1" hangingPunct="1"/>
            <a:endParaRPr lang="en-US" altLang="en-US" sz="2000" b="1">
              <a:latin typeface="+mn-lt"/>
            </a:endParaRPr>
          </a:p>
        </p:txBody>
      </p:sp>
      <p:sp>
        <p:nvSpPr>
          <p:cNvPr id="22" name="Rectangle 20"/>
          <p:cNvSpPr>
            <a:spLocks noChangeArrowheads="1"/>
          </p:cNvSpPr>
          <p:nvPr/>
        </p:nvSpPr>
        <p:spPr bwMode="auto">
          <a:xfrm>
            <a:off x="9259614" y="5670385"/>
            <a:ext cx="1752600" cy="6858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000" b="1">
              <a:latin typeface="+mn-lt"/>
            </a:endParaRPr>
          </a:p>
          <a:p>
            <a:pPr algn="ctr" eaLnBrk="1" hangingPunct="1"/>
            <a:r>
              <a:rPr lang="en-US" altLang="en-US" sz="2000" b="1">
                <a:latin typeface="+mn-lt"/>
              </a:rPr>
              <a:t>VPFN 0</a:t>
            </a:r>
          </a:p>
          <a:p>
            <a:pPr algn="ctr" eaLnBrk="1" hangingPunct="1"/>
            <a:endParaRPr lang="en-US" altLang="en-US" sz="2000" b="1">
              <a:latin typeface="+mn-lt"/>
            </a:endParaRPr>
          </a:p>
        </p:txBody>
      </p:sp>
      <p:sp>
        <p:nvSpPr>
          <p:cNvPr id="23" name="Rectangle 21"/>
          <p:cNvSpPr>
            <a:spLocks noChangeArrowheads="1"/>
          </p:cNvSpPr>
          <p:nvPr/>
        </p:nvSpPr>
        <p:spPr bwMode="auto">
          <a:xfrm>
            <a:off x="4687614" y="2850985"/>
            <a:ext cx="1295400" cy="838200"/>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sz="2000" b="1">
              <a:latin typeface="+mn-lt"/>
            </a:endParaRPr>
          </a:p>
        </p:txBody>
      </p:sp>
      <p:sp>
        <p:nvSpPr>
          <p:cNvPr id="24" name="Rectangle 22"/>
          <p:cNvSpPr>
            <a:spLocks noChangeArrowheads="1"/>
          </p:cNvSpPr>
          <p:nvPr/>
        </p:nvSpPr>
        <p:spPr bwMode="auto">
          <a:xfrm>
            <a:off x="6211614" y="3536785"/>
            <a:ext cx="1371600" cy="6858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000" b="1">
              <a:latin typeface="+mn-lt"/>
            </a:endParaRPr>
          </a:p>
          <a:p>
            <a:pPr algn="ctr" eaLnBrk="1" hangingPunct="1"/>
            <a:r>
              <a:rPr lang="en-US" altLang="en-US" sz="2000" b="1">
                <a:latin typeface="+mn-lt"/>
              </a:rPr>
              <a:t>PFN 3</a:t>
            </a:r>
          </a:p>
          <a:p>
            <a:pPr algn="ctr" eaLnBrk="1" hangingPunct="1"/>
            <a:endParaRPr lang="en-US" altLang="en-US" sz="2000" b="1">
              <a:latin typeface="+mn-lt"/>
            </a:endParaRPr>
          </a:p>
        </p:txBody>
      </p:sp>
      <p:sp>
        <p:nvSpPr>
          <p:cNvPr id="25" name="Rectangle 23"/>
          <p:cNvSpPr>
            <a:spLocks noChangeArrowheads="1"/>
          </p:cNvSpPr>
          <p:nvPr/>
        </p:nvSpPr>
        <p:spPr bwMode="auto">
          <a:xfrm>
            <a:off x="6211614" y="4222585"/>
            <a:ext cx="1371600" cy="6858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000" b="1">
              <a:latin typeface="+mn-lt"/>
            </a:endParaRPr>
          </a:p>
          <a:p>
            <a:pPr algn="ctr" eaLnBrk="1" hangingPunct="1"/>
            <a:r>
              <a:rPr lang="en-US" altLang="en-US" sz="2000" b="1">
                <a:latin typeface="+mn-lt"/>
              </a:rPr>
              <a:t>PFN 2</a:t>
            </a:r>
          </a:p>
          <a:p>
            <a:pPr algn="ctr" eaLnBrk="1" hangingPunct="1"/>
            <a:endParaRPr lang="en-US" altLang="en-US" sz="2000" b="1">
              <a:latin typeface="+mn-lt"/>
            </a:endParaRPr>
          </a:p>
        </p:txBody>
      </p:sp>
      <p:sp>
        <p:nvSpPr>
          <p:cNvPr id="26" name="Rectangle 24"/>
          <p:cNvSpPr>
            <a:spLocks noChangeArrowheads="1"/>
          </p:cNvSpPr>
          <p:nvPr/>
        </p:nvSpPr>
        <p:spPr bwMode="auto">
          <a:xfrm>
            <a:off x="6211614" y="4908385"/>
            <a:ext cx="1371600" cy="6858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000" b="1">
              <a:latin typeface="+mn-lt"/>
            </a:endParaRPr>
          </a:p>
          <a:p>
            <a:pPr algn="ctr" eaLnBrk="1" hangingPunct="1"/>
            <a:r>
              <a:rPr lang="en-US" altLang="en-US" sz="2000" b="1">
                <a:latin typeface="+mn-lt"/>
              </a:rPr>
              <a:t>PFN 1</a:t>
            </a:r>
          </a:p>
          <a:p>
            <a:pPr algn="ctr" eaLnBrk="1" hangingPunct="1"/>
            <a:endParaRPr lang="en-US" altLang="en-US" sz="2000" b="1">
              <a:latin typeface="+mn-lt"/>
            </a:endParaRPr>
          </a:p>
        </p:txBody>
      </p:sp>
      <p:sp>
        <p:nvSpPr>
          <p:cNvPr id="27" name="Rectangle 25"/>
          <p:cNvSpPr>
            <a:spLocks noChangeArrowheads="1"/>
          </p:cNvSpPr>
          <p:nvPr/>
        </p:nvSpPr>
        <p:spPr bwMode="auto">
          <a:xfrm>
            <a:off x="6211614" y="5594185"/>
            <a:ext cx="1371600" cy="6858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000" b="1">
              <a:latin typeface="+mn-lt"/>
            </a:endParaRPr>
          </a:p>
          <a:p>
            <a:pPr algn="ctr" eaLnBrk="1" hangingPunct="1"/>
            <a:r>
              <a:rPr lang="en-US" altLang="en-US" sz="2000" b="1">
                <a:latin typeface="+mn-lt"/>
              </a:rPr>
              <a:t>PFN 0</a:t>
            </a:r>
          </a:p>
          <a:p>
            <a:pPr algn="ctr" eaLnBrk="1" hangingPunct="1"/>
            <a:endParaRPr lang="en-US" altLang="en-US" sz="2000" b="1">
              <a:latin typeface="+mn-lt"/>
            </a:endParaRPr>
          </a:p>
        </p:txBody>
      </p:sp>
      <p:sp>
        <p:nvSpPr>
          <p:cNvPr id="28" name="Rectangle 26"/>
          <p:cNvSpPr>
            <a:spLocks noChangeArrowheads="1"/>
          </p:cNvSpPr>
          <p:nvPr/>
        </p:nvSpPr>
        <p:spPr bwMode="auto">
          <a:xfrm>
            <a:off x="6211614" y="2850985"/>
            <a:ext cx="1371600" cy="6858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000" b="1">
              <a:latin typeface="+mn-lt"/>
            </a:endParaRPr>
          </a:p>
          <a:p>
            <a:pPr algn="ctr" eaLnBrk="1" hangingPunct="1"/>
            <a:r>
              <a:rPr lang="en-US" altLang="en-US" sz="2000" b="1">
                <a:latin typeface="+mn-lt"/>
              </a:rPr>
              <a:t>PFN 4</a:t>
            </a:r>
          </a:p>
          <a:p>
            <a:pPr algn="ctr" eaLnBrk="1" hangingPunct="1"/>
            <a:endParaRPr lang="en-US" altLang="en-US" sz="2000" b="1">
              <a:latin typeface="+mn-lt"/>
            </a:endParaRPr>
          </a:p>
        </p:txBody>
      </p:sp>
      <p:sp>
        <p:nvSpPr>
          <p:cNvPr id="29" name="Rectangle 27"/>
          <p:cNvSpPr>
            <a:spLocks noChangeArrowheads="1"/>
          </p:cNvSpPr>
          <p:nvPr/>
        </p:nvSpPr>
        <p:spPr bwMode="auto">
          <a:xfrm>
            <a:off x="7735614" y="2850985"/>
            <a:ext cx="1295400" cy="838200"/>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sz="2000" b="1">
              <a:latin typeface="+mn-lt"/>
            </a:endParaRPr>
          </a:p>
        </p:txBody>
      </p:sp>
      <p:sp>
        <p:nvSpPr>
          <p:cNvPr id="30" name="Line 28"/>
          <p:cNvSpPr>
            <a:spLocks noChangeShapeType="1"/>
          </p:cNvSpPr>
          <p:nvPr/>
        </p:nvSpPr>
        <p:spPr bwMode="auto">
          <a:xfrm>
            <a:off x="4687614" y="3155785"/>
            <a:ext cx="1295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31" name="Line 29"/>
          <p:cNvSpPr>
            <a:spLocks noChangeShapeType="1"/>
          </p:cNvSpPr>
          <p:nvPr/>
        </p:nvSpPr>
        <p:spPr bwMode="auto">
          <a:xfrm>
            <a:off x="4687614" y="3460585"/>
            <a:ext cx="1295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32" name="Line 30"/>
          <p:cNvSpPr>
            <a:spLocks noChangeShapeType="1"/>
          </p:cNvSpPr>
          <p:nvPr/>
        </p:nvSpPr>
        <p:spPr bwMode="auto">
          <a:xfrm>
            <a:off x="7735614" y="3079585"/>
            <a:ext cx="1295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33" name="Line 31"/>
          <p:cNvSpPr>
            <a:spLocks noChangeShapeType="1"/>
          </p:cNvSpPr>
          <p:nvPr/>
        </p:nvSpPr>
        <p:spPr bwMode="auto">
          <a:xfrm>
            <a:off x="7735614" y="3384385"/>
            <a:ext cx="1295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34" name="Line 32"/>
          <p:cNvSpPr>
            <a:spLocks noChangeShapeType="1"/>
          </p:cNvSpPr>
          <p:nvPr/>
        </p:nvSpPr>
        <p:spPr bwMode="auto">
          <a:xfrm>
            <a:off x="4611414" y="3612985"/>
            <a:ext cx="0" cy="2438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35" name="Line 33"/>
          <p:cNvSpPr>
            <a:spLocks noChangeShapeType="1"/>
          </p:cNvSpPr>
          <p:nvPr/>
        </p:nvSpPr>
        <p:spPr bwMode="auto">
          <a:xfrm flipH="1">
            <a:off x="4535214" y="6051385"/>
            <a:ext cx="76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36" name="Line 34"/>
          <p:cNvSpPr>
            <a:spLocks noChangeShapeType="1"/>
          </p:cNvSpPr>
          <p:nvPr/>
        </p:nvSpPr>
        <p:spPr bwMode="auto">
          <a:xfrm>
            <a:off x="4611414" y="3612985"/>
            <a:ext cx="76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37" name="Line 35"/>
          <p:cNvSpPr>
            <a:spLocks noChangeShapeType="1"/>
          </p:cNvSpPr>
          <p:nvPr/>
        </p:nvSpPr>
        <p:spPr bwMode="auto">
          <a:xfrm flipV="1">
            <a:off x="4535214" y="1780512"/>
            <a:ext cx="76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38" name="Line 36"/>
          <p:cNvSpPr>
            <a:spLocks noChangeShapeType="1"/>
          </p:cNvSpPr>
          <p:nvPr/>
        </p:nvSpPr>
        <p:spPr bwMode="auto">
          <a:xfrm>
            <a:off x="4611413" y="1784185"/>
            <a:ext cx="1" cy="121919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39" name="Line 37"/>
          <p:cNvSpPr>
            <a:spLocks noChangeShapeType="1"/>
          </p:cNvSpPr>
          <p:nvPr/>
        </p:nvSpPr>
        <p:spPr bwMode="auto">
          <a:xfrm>
            <a:off x="4611414" y="3003385"/>
            <a:ext cx="76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40" name="Line 38"/>
          <p:cNvSpPr>
            <a:spLocks noChangeShapeType="1"/>
          </p:cNvSpPr>
          <p:nvPr/>
        </p:nvSpPr>
        <p:spPr bwMode="auto">
          <a:xfrm>
            <a:off x="6135414" y="3231985"/>
            <a:ext cx="0" cy="1524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41" name="Line 39"/>
          <p:cNvSpPr>
            <a:spLocks noChangeShapeType="1"/>
          </p:cNvSpPr>
          <p:nvPr/>
        </p:nvSpPr>
        <p:spPr bwMode="auto">
          <a:xfrm>
            <a:off x="5983014" y="3231985"/>
            <a:ext cx="15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42" name="Line 40"/>
          <p:cNvSpPr>
            <a:spLocks noChangeShapeType="1"/>
          </p:cNvSpPr>
          <p:nvPr/>
        </p:nvSpPr>
        <p:spPr bwMode="auto">
          <a:xfrm>
            <a:off x="6135414" y="4755985"/>
            <a:ext cx="76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43" name="Line 41"/>
          <p:cNvSpPr>
            <a:spLocks noChangeShapeType="1"/>
          </p:cNvSpPr>
          <p:nvPr/>
        </p:nvSpPr>
        <p:spPr bwMode="auto">
          <a:xfrm>
            <a:off x="6059214" y="3308185"/>
            <a:ext cx="0" cy="2057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44" name="Line 42"/>
          <p:cNvSpPr>
            <a:spLocks noChangeShapeType="1"/>
          </p:cNvSpPr>
          <p:nvPr/>
        </p:nvSpPr>
        <p:spPr bwMode="auto">
          <a:xfrm>
            <a:off x="5983014" y="3308185"/>
            <a:ext cx="76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45" name="Line 43"/>
          <p:cNvSpPr>
            <a:spLocks noChangeShapeType="1"/>
          </p:cNvSpPr>
          <p:nvPr/>
        </p:nvSpPr>
        <p:spPr bwMode="auto">
          <a:xfrm>
            <a:off x="6059214" y="5365585"/>
            <a:ext cx="152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46" name="Line 44"/>
          <p:cNvSpPr>
            <a:spLocks noChangeShapeType="1"/>
          </p:cNvSpPr>
          <p:nvPr/>
        </p:nvSpPr>
        <p:spPr bwMode="auto">
          <a:xfrm flipH="1">
            <a:off x="7659414" y="3231985"/>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47" name="Line 45"/>
          <p:cNvSpPr>
            <a:spLocks noChangeShapeType="1"/>
          </p:cNvSpPr>
          <p:nvPr/>
        </p:nvSpPr>
        <p:spPr bwMode="auto">
          <a:xfrm flipH="1">
            <a:off x="7583214" y="4679785"/>
            <a:ext cx="76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48" name="Line 46"/>
          <p:cNvSpPr>
            <a:spLocks noChangeShapeType="1"/>
          </p:cNvSpPr>
          <p:nvPr/>
        </p:nvSpPr>
        <p:spPr bwMode="auto">
          <a:xfrm flipH="1">
            <a:off x="7583214" y="3003385"/>
            <a:ext cx="152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49" name="Line 47"/>
          <p:cNvSpPr>
            <a:spLocks noChangeShapeType="1"/>
          </p:cNvSpPr>
          <p:nvPr/>
        </p:nvSpPr>
        <p:spPr bwMode="auto">
          <a:xfrm>
            <a:off x="7659414" y="3231985"/>
            <a:ext cx="76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50" name="Line 48"/>
          <p:cNvSpPr>
            <a:spLocks noChangeShapeType="1"/>
          </p:cNvSpPr>
          <p:nvPr/>
        </p:nvSpPr>
        <p:spPr bwMode="auto">
          <a:xfrm flipH="1">
            <a:off x="9107214" y="1860385"/>
            <a:ext cx="15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51" name="Line 49"/>
          <p:cNvSpPr>
            <a:spLocks noChangeShapeType="1"/>
          </p:cNvSpPr>
          <p:nvPr/>
        </p:nvSpPr>
        <p:spPr bwMode="auto">
          <a:xfrm>
            <a:off x="9107214" y="1860385"/>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52" name="Line 50"/>
          <p:cNvSpPr>
            <a:spLocks noChangeShapeType="1"/>
          </p:cNvSpPr>
          <p:nvPr/>
        </p:nvSpPr>
        <p:spPr bwMode="auto">
          <a:xfrm flipH="1">
            <a:off x="9183414" y="3460585"/>
            <a:ext cx="0" cy="1981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53" name="Line 51"/>
          <p:cNvSpPr>
            <a:spLocks noChangeShapeType="1"/>
          </p:cNvSpPr>
          <p:nvPr/>
        </p:nvSpPr>
        <p:spPr bwMode="auto">
          <a:xfrm flipH="1">
            <a:off x="9031014" y="3460585"/>
            <a:ext cx="152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54" name="Line 52"/>
          <p:cNvSpPr>
            <a:spLocks noChangeShapeType="1"/>
          </p:cNvSpPr>
          <p:nvPr/>
        </p:nvSpPr>
        <p:spPr bwMode="auto">
          <a:xfrm>
            <a:off x="9183414" y="5441785"/>
            <a:ext cx="76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55" name="Rectangle 53"/>
          <p:cNvSpPr>
            <a:spLocks noChangeArrowheads="1"/>
          </p:cNvSpPr>
          <p:nvPr/>
        </p:nvSpPr>
        <p:spPr bwMode="auto">
          <a:xfrm>
            <a:off x="4611414" y="2165185"/>
            <a:ext cx="14478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b="1">
                <a:latin typeface="+mn-lt"/>
              </a:rPr>
              <a:t>Process X </a:t>
            </a:r>
          </a:p>
          <a:p>
            <a:pPr eaLnBrk="1" hangingPunct="1"/>
            <a:r>
              <a:rPr lang="en-US" altLang="en-US" sz="2000" b="1">
                <a:latin typeface="+mn-lt"/>
              </a:rPr>
              <a:t>page tables</a:t>
            </a:r>
          </a:p>
        </p:txBody>
      </p:sp>
      <p:sp>
        <p:nvSpPr>
          <p:cNvPr id="56" name="Rectangle 54"/>
          <p:cNvSpPr>
            <a:spLocks noChangeArrowheads="1"/>
          </p:cNvSpPr>
          <p:nvPr/>
        </p:nvSpPr>
        <p:spPr bwMode="auto">
          <a:xfrm>
            <a:off x="7507014" y="2165185"/>
            <a:ext cx="14478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b="1">
                <a:latin typeface="+mn-lt"/>
              </a:rPr>
              <a:t> Process Y </a:t>
            </a:r>
          </a:p>
          <a:p>
            <a:pPr eaLnBrk="1" hangingPunct="1"/>
            <a:r>
              <a:rPr lang="en-US" altLang="en-US" sz="2000" b="1">
                <a:latin typeface="+mn-lt"/>
              </a:rPr>
              <a:t>page tables</a:t>
            </a:r>
          </a:p>
        </p:txBody>
      </p:sp>
      <p:sp>
        <p:nvSpPr>
          <p:cNvPr id="57" name="Rectangle 55"/>
          <p:cNvSpPr>
            <a:spLocks noChangeArrowheads="1"/>
          </p:cNvSpPr>
          <p:nvPr/>
        </p:nvSpPr>
        <p:spPr bwMode="auto">
          <a:xfrm>
            <a:off x="2782614" y="6279985"/>
            <a:ext cx="1905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b="1">
                <a:latin typeface="+mn-lt"/>
              </a:rPr>
              <a:t>Virtual memory</a:t>
            </a:r>
          </a:p>
        </p:txBody>
      </p:sp>
      <p:sp>
        <p:nvSpPr>
          <p:cNvPr id="58" name="Rectangle 56"/>
          <p:cNvSpPr>
            <a:spLocks noChangeArrowheads="1"/>
          </p:cNvSpPr>
          <p:nvPr/>
        </p:nvSpPr>
        <p:spPr bwMode="auto">
          <a:xfrm>
            <a:off x="5983014" y="6203785"/>
            <a:ext cx="2057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b="1">
                <a:latin typeface="+mn-lt"/>
              </a:rPr>
              <a:t>Physical Memory</a:t>
            </a:r>
          </a:p>
        </p:txBody>
      </p:sp>
      <p:sp>
        <p:nvSpPr>
          <p:cNvPr id="59" name="Rectangle 57"/>
          <p:cNvSpPr>
            <a:spLocks noChangeArrowheads="1"/>
          </p:cNvSpPr>
          <p:nvPr/>
        </p:nvSpPr>
        <p:spPr bwMode="auto">
          <a:xfrm>
            <a:off x="9183414" y="6279985"/>
            <a:ext cx="1905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b="1">
                <a:latin typeface="+mn-lt"/>
              </a:rPr>
              <a:t>Virtual memory</a:t>
            </a:r>
          </a:p>
        </p:txBody>
      </p:sp>
      <p:sp>
        <p:nvSpPr>
          <p:cNvPr id="60" name="Rectangle 58"/>
          <p:cNvSpPr>
            <a:spLocks noChangeArrowheads="1"/>
          </p:cNvSpPr>
          <p:nvPr/>
        </p:nvSpPr>
        <p:spPr bwMode="auto">
          <a:xfrm>
            <a:off x="3011214" y="1151803"/>
            <a:ext cx="1524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b="1" dirty="0">
                <a:latin typeface="+mn-lt"/>
              </a:rPr>
              <a:t>Process X </a:t>
            </a:r>
          </a:p>
        </p:txBody>
      </p:sp>
      <p:sp>
        <p:nvSpPr>
          <p:cNvPr id="61" name="Rectangle 59"/>
          <p:cNvSpPr>
            <a:spLocks noChangeArrowheads="1"/>
          </p:cNvSpPr>
          <p:nvPr/>
        </p:nvSpPr>
        <p:spPr bwMode="auto">
          <a:xfrm>
            <a:off x="9412014" y="1133841"/>
            <a:ext cx="14478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b="1" dirty="0">
                <a:latin typeface="+mn-lt"/>
              </a:rPr>
              <a:t>  Process Y </a:t>
            </a:r>
          </a:p>
          <a:p>
            <a:pPr eaLnBrk="1" hangingPunct="1"/>
            <a:endParaRPr lang="en-US" altLang="en-US" sz="2000" b="1" dirty="0">
              <a:latin typeface="+mn-lt"/>
            </a:endParaRPr>
          </a:p>
        </p:txBody>
      </p:sp>
      <p:sp>
        <p:nvSpPr>
          <p:cNvPr id="62" name="Line 60"/>
          <p:cNvSpPr>
            <a:spLocks noChangeShapeType="1"/>
          </p:cNvSpPr>
          <p:nvPr/>
        </p:nvSpPr>
        <p:spPr bwMode="auto">
          <a:xfrm>
            <a:off x="5983014" y="3003385"/>
            <a:ext cx="228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63" name="Line 61"/>
          <p:cNvSpPr>
            <a:spLocks noChangeShapeType="1"/>
          </p:cNvSpPr>
          <p:nvPr/>
        </p:nvSpPr>
        <p:spPr bwMode="auto">
          <a:xfrm flipH="1" flipV="1">
            <a:off x="9031014" y="3231985"/>
            <a:ext cx="7620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64" name="Line 62"/>
          <p:cNvSpPr>
            <a:spLocks noChangeShapeType="1"/>
          </p:cNvSpPr>
          <p:nvPr/>
        </p:nvSpPr>
        <p:spPr bwMode="auto">
          <a:xfrm>
            <a:off x="4535214" y="3308185"/>
            <a:ext cx="152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Tree>
    <p:extLst>
      <p:ext uri="{BB962C8B-B14F-4D97-AF65-F5344CB8AC3E}">
        <p14:creationId xmlns:p14="http://schemas.microsoft.com/office/powerpoint/2010/main" val="428111284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555" y="84062"/>
            <a:ext cx="11783504" cy="756664"/>
          </a:xfrm>
        </p:spPr>
        <p:txBody>
          <a:bodyPr>
            <a:normAutofit/>
          </a:bodyPr>
          <a:lstStyle/>
          <a:p>
            <a:r>
              <a:rPr lang="en-US" dirty="0">
                <a:latin typeface="+mn-lt"/>
              </a:rPr>
              <a:t>x86-64 Virtual Memory Layout </a:t>
            </a:r>
            <a:endParaRPr lang="en-IN" dirty="0">
              <a:latin typeface="+mn-lt"/>
            </a:endParaRPr>
          </a:p>
        </p:txBody>
      </p:sp>
      <p:sp>
        <p:nvSpPr>
          <p:cNvPr id="4" name="Slide Number Placeholder 3"/>
          <p:cNvSpPr>
            <a:spLocks noGrp="1"/>
          </p:cNvSpPr>
          <p:nvPr>
            <p:ph type="sldNum" sz="quarter" idx="12"/>
          </p:nvPr>
        </p:nvSpPr>
        <p:spPr>
          <a:xfrm>
            <a:off x="9340065" y="6547135"/>
            <a:ext cx="2743200" cy="365125"/>
          </a:xfrm>
        </p:spPr>
        <p:txBody>
          <a:bodyPr/>
          <a:lstStyle/>
          <a:p>
            <a:fld id="{1DEFBDA0-AD74-41D1-B067-250B5C005FA0}" type="slidenum">
              <a:rPr lang="en-IN" smtClean="0"/>
              <a:t>135</a:t>
            </a:fld>
            <a:endParaRPr lang="en-IN"/>
          </a:p>
        </p:txBody>
      </p:sp>
      <p:pic>
        <p:nvPicPr>
          <p:cNvPr id="2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07" y="2507381"/>
            <a:ext cx="3945925" cy="2117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7" name="Group 26"/>
          <p:cNvGrpSpPr/>
          <p:nvPr/>
        </p:nvGrpSpPr>
        <p:grpSpPr>
          <a:xfrm>
            <a:off x="2031764" y="1123583"/>
            <a:ext cx="8532258" cy="5517465"/>
            <a:chOff x="106952" y="986423"/>
            <a:chExt cx="8532258" cy="5517465"/>
          </a:xfrm>
        </p:grpSpPr>
        <p:cxnSp>
          <p:nvCxnSpPr>
            <p:cNvPr id="29" name="Straight Arrow Connector 28"/>
            <p:cNvCxnSpPr/>
            <p:nvPr/>
          </p:nvCxnSpPr>
          <p:spPr>
            <a:xfrm>
              <a:off x="5727700" y="1206500"/>
              <a:ext cx="0" cy="1854200"/>
            </a:xfrm>
            <a:prstGeom prst="straightConnector1">
              <a:avLst/>
            </a:prstGeom>
            <a:noFill/>
            <a:ln w="25400" cap="flat" cmpd="sng" algn="ctr">
              <a:solidFill>
                <a:sysClr val="windowText" lastClr="000000"/>
              </a:solidFill>
              <a:prstDash val="solid"/>
              <a:headEnd type="arrow"/>
              <a:tailEnd type="arrow"/>
            </a:ln>
            <a:effectLst>
              <a:outerShdw blurRad="40000" dist="20000" dir="5400000" rotWithShape="0">
                <a:srgbClr val="000000">
                  <a:alpha val="38000"/>
                </a:srgbClr>
              </a:outerShdw>
            </a:effectLst>
          </p:spPr>
        </p:cxnSp>
        <p:cxnSp>
          <p:nvCxnSpPr>
            <p:cNvPr id="30" name="Straight Arrow Connector 29"/>
            <p:cNvCxnSpPr/>
            <p:nvPr/>
          </p:nvCxnSpPr>
          <p:spPr>
            <a:xfrm>
              <a:off x="5727700" y="3159125"/>
              <a:ext cx="0" cy="1123950"/>
            </a:xfrm>
            <a:prstGeom prst="straightConnector1">
              <a:avLst/>
            </a:prstGeom>
            <a:noFill/>
            <a:ln w="25400" cap="flat" cmpd="sng" algn="ctr">
              <a:solidFill>
                <a:sysClr val="windowText" lastClr="000000"/>
              </a:solidFill>
              <a:prstDash val="solid"/>
              <a:headEnd type="arrow"/>
              <a:tailEnd type="arrow"/>
            </a:ln>
            <a:effectLst>
              <a:outerShdw blurRad="40000" dist="20000" dir="5400000" rotWithShape="0">
                <a:srgbClr val="000000">
                  <a:alpha val="38000"/>
                </a:srgbClr>
              </a:outerShdw>
            </a:effectLst>
          </p:spPr>
        </p:cxnSp>
        <p:cxnSp>
          <p:nvCxnSpPr>
            <p:cNvPr id="31" name="Straight Arrow Connector 30"/>
            <p:cNvCxnSpPr/>
            <p:nvPr/>
          </p:nvCxnSpPr>
          <p:spPr>
            <a:xfrm>
              <a:off x="5727700" y="4368800"/>
              <a:ext cx="0" cy="1943100"/>
            </a:xfrm>
            <a:prstGeom prst="straightConnector1">
              <a:avLst/>
            </a:prstGeom>
            <a:noFill/>
            <a:ln w="25400" cap="flat" cmpd="sng" algn="ctr">
              <a:solidFill>
                <a:sysClr val="windowText" lastClr="000000"/>
              </a:solidFill>
              <a:prstDash val="solid"/>
              <a:headEnd type="arrow"/>
              <a:tailEnd type="arrow"/>
            </a:ln>
            <a:effectLst>
              <a:outerShdw blurRad="40000" dist="20000" dir="5400000" rotWithShape="0">
                <a:srgbClr val="000000">
                  <a:alpha val="38000"/>
                </a:srgbClr>
              </a:outerShdw>
            </a:effectLst>
          </p:spPr>
        </p:cxnSp>
        <p:cxnSp>
          <p:nvCxnSpPr>
            <p:cNvPr id="32" name="Straight Connector 31"/>
            <p:cNvCxnSpPr/>
            <p:nvPr/>
          </p:nvCxnSpPr>
          <p:spPr>
            <a:xfrm>
              <a:off x="5575300" y="3098800"/>
              <a:ext cx="546100" cy="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33" name="Straight Connector 32"/>
            <p:cNvCxnSpPr/>
            <p:nvPr/>
          </p:nvCxnSpPr>
          <p:spPr>
            <a:xfrm>
              <a:off x="5575300" y="1155700"/>
              <a:ext cx="546100" cy="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34" name="Straight Connector 33"/>
            <p:cNvCxnSpPr/>
            <p:nvPr/>
          </p:nvCxnSpPr>
          <p:spPr>
            <a:xfrm>
              <a:off x="5575300" y="4318000"/>
              <a:ext cx="546100" cy="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35" name="Straight Connector 34"/>
            <p:cNvCxnSpPr/>
            <p:nvPr/>
          </p:nvCxnSpPr>
          <p:spPr>
            <a:xfrm>
              <a:off x="5575300" y="6350000"/>
              <a:ext cx="546100" cy="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sp>
          <p:nvSpPr>
            <p:cNvPr id="36" name="Rectangle 35"/>
            <p:cNvSpPr/>
            <p:nvPr/>
          </p:nvSpPr>
          <p:spPr>
            <a:xfrm>
              <a:off x="5675736" y="1948934"/>
              <a:ext cx="1001236" cy="369332"/>
            </a:xfrm>
            <a:prstGeom prst="rect">
              <a:avLst/>
            </a:prstGeom>
          </p:spPr>
          <p:txBody>
            <a:bodyPr wrap="non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rPr>
                <a:t>128 </a:t>
              </a:r>
              <a:r>
                <a:rPr kumimoji="0" lang="en-US" sz="1800" b="1" i="0" u="none" strike="noStrike" kern="0" cap="none" spc="0" normalizeH="0" baseline="0" noProof="0" dirty="0" err="1">
                  <a:ln>
                    <a:noFill/>
                  </a:ln>
                  <a:solidFill>
                    <a:prstClr val="black"/>
                  </a:solidFill>
                  <a:effectLst/>
                  <a:uLnTx/>
                  <a:uFillTx/>
                  <a:latin typeface="Arial"/>
                </a:rPr>
                <a:t>TiB</a:t>
              </a:r>
              <a:endParaRPr kumimoji="0" lang="en-US" sz="1800" b="1" i="0" u="none" strike="noStrike" kern="0" cap="none" spc="0" normalizeH="0" baseline="0" noProof="0" dirty="0">
                <a:ln>
                  <a:noFill/>
                </a:ln>
                <a:solidFill>
                  <a:prstClr val="black"/>
                </a:solidFill>
                <a:effectLst/>
                <a:uLnTx/>
                <a:uFillTx/>
                <a:latin typeface="Arial"/>
              </a:endParaRPr>
            </a:p>
          </p:txBody>
        </p:sp>
        <p:sp>
          <p:nvSpPr>
            <p:cNvPr id="37" name="Rectangle 36"/>
            <p:cNvSpPr/>
            <p:nvPr/>
          </p:nvSpPr>
          <p:spPr>
            <a:xfrm>
              <a:off x="5664200" y="5155684"/>
              <a:ext cx="1001236" cy="369332"/>
            </a:xfrm>
            <a:prstGeom prst="rect">
              <a:avLst/>
            </a:prstGeom>
          </p:spPr>
          <p:txBody>
            <a:bodyPr wrap="non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rPr>
                <a:t>128 </a:t>
              </a:r>
              <a:r>
                <a:rPr kumimoji="0" lang="en-US" sz="1800" b="1" i="0" u="none" strike="noStrike" kern="0" cap="none" spc="0" normalizeH="0" baseline="0" noProof="0" dirty="0" err="1">
                  <a:ln>
                    <a:noFill/>
                  </a:ln>
                  <a:solidFill>
                    <a:prstClr val="black"/>
                  </a:solidFill>
                  <a:effectLst/>
                  <a:uLnTx/>
                  <a:uFillTx/>
                  <a:latin typeface="Arial"/>
                </a:rPr>
                <a:t>TiB</a:t>
              </a:r>
              <a:endParaRPr kumimoji="0" lang="en-US" sz="1800" b="1" i="0" u="none" strike="noStrike" kern="0" cap="none" spc="0" normalizeH="0" baseline="0" noProof="0" dirty="0">
                <a:ln>
                  <a:noFill/>
                </a:ln>
                <a:solidFill>
                  <a:prstClr val="black"/>
                </a:solidFill>
                <a:effectLst/>
                <a:uLnTx/>
                <a:uFillTx/>
                <a:latin typeface="Arial"/>
              </a:endParaRPr>
            </a:p>
          </p:txBody>
        </p:sp>
        <p:sp>
          <p:nvSpPr>
            <p:cNvPr id="38" name="Rectangle 37"/>
            <p:cNvSpPr/>
            <p:nvPr/>
          </p:nvSpPr>
          <p:spPr>
            <a:xfrm>
              <a:off x="5676784" y="3561834"/>
              <a:ext cx="1911742" cy="369332"/>
            </a:xfrm>
            <a:prstGeom prst="rect">
              <a:avLst/>
            </a:prstGeom>
          </p:spPr>
          <p:txBody>
            <a:bodyPr wrap="non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rPr>
                <a:t>16 </a:t>
              </a:r>
              <a:r>
                <a:rPr kumimoji="0" lang="en-US" sz="1800" b="1" i="0" u="none" strike="noStrike" kern="0" cap="none" spc="0" normalizeH="0" baseline="0" noProof="0" dirty="0" err="1">
                  <a:ln>
                    <a:noFill/>
                  </a:ln>
                  <a:solidFill>
                    <a:prstClr val="black"/>
                  </a:solidFill>
                  <a:effectLst/>
                  <a:uLnTx/>
                  <a:uFillTx/>
                  <a:latin typeface="Arial"/>
                </a:rPr>
                <a:t>EiB</a:t>
              </a:r>
              <a:r>
                <a:rPr kumimoji="0" lang="en-US" sz="1800" b="1" i="0" u="none" strike="noStrike" kern="0" cap="none" spc="0" normalizeH="0" baseline="0" noProof="0" dirty="0">
                  <a:ln>
                    <a:noFill/>
                  </a:ln>
                  <a:solidFill>
                    <a:prstClr val="black"/>
                  </a:solidFill>
                  <a:effectLst/>
                  <a:uLnTx/>
                  <a:uFillTx/>
                  <a:latin typeface="Arial"/>
                </a:rPr>
                <a:t> - 256 </a:t>
              </a:r>
              <a:r>
                <a:rPr kumimoji="0" lang="en-US" sz="1800" b="1" i="0" u="none" strike="noStrike" kern="0" cap="none" spc="0" normalizeH="0" baseline="0" noProof="0" dirty="0" err="1">
                  <a:ln>
                    <a:noFill/>
                  </a:ln>
                  <a:solidFill>
                    <a:prstClr val="black"/>
                  </a:solidFill>
                  <a:effectLst/>
                  <a:uLnTx/>
                  <a:uFillTx/>
                  <a:latin typeface="Arial"/>
                </a:rPr>
                <a:t>TiB</a:t>
              </a:r>
              <a:endParaRPr kumimoji="0" lang="en-US" sz="1800" b="1" i="0" u="none" strike="noStrike" kern="0" cap="none" spc="0" normalizeH="0" baseline="0" noProof="0" dirty="0">
                <a:ln>
                  <a:noFill/>
                </a:ln>
                <a:solidFill>
                  <a:prstClr val="black"/>
                </a:solidFill>
                <a:effectLst/>
                <a:uLnTx/>
                <a:uFillTx/>
                <a:latin typeface="Arial"/>
              </a:endParaRPr>
            </a:p>
          </p:txBody>
        </p:sp>
        <p:sp>
          <p:nvSpPr>
            <p:cNvPr id="39" name="Rectangle 38"/>
            <p:cNvSpPr/>
            <p:nvPr/>
          </p:nvSpPr>
          <p:spPr>
            <a:xfrm>
              <a:off x="6086909" y="6165334"/>
              <a:ext cx="2395207" cy="338554"/>
            </a:xfrm>
            <a:prstGeom prst="rect">
              <a:avLst/>
            </a:prstGeom>
          </p:spPr>
          <p:txBody>
            <a:bodyPr wrap="non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a:rPr>
                <a:t>0x0000 0000 0000 0000</a:t>
              </a:r>
            </a:p>
          </p:txBody>
        </p:sp>
        <p:sp>
          <p:nvSpPr>
            <p:cNvPr id="40" name="Rectangle 39"/>
            <p:cNvSpPr/>
            <p:nvPr/>
          </p:nvSpPr>
          <p:spPr>
            <a:xfrm>
              <a:off x="6059685" y="4148723"/>
              <a:ext cx="2518638" cy="338554"/>
            </a:xfrm>
            <a:prstGeom prst="rect">
              <a:avLst/>
            </a:prstGeom>
          </p:spPr>
          <p:txBody>
            <a:bodyPr wrap="non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a:rPr>
                <a:t>0x0000 7FFF FFFF </a:t>
              </a:r>
              <a:r>
                <a:rPr kumimoji="0" lang="en-US" sz="1600" b="0" i="0" u="none" strike="noStrike" kern="0" cap="none" spc="0" normalizeH="0" baseline="0" noProof="0" dirty="0" err="1">
                  <a:ln>
                    <a:noFill/>
                  </a:ln>
                  <a:solidFill>
                    <a:prstClr val="black"/>
                  </a:solidFill>
                  <a:effectLst/>
                  <a:uLnTx/>
                  <a:uFillTx/>
                  <a:latin typeface="Arial"/>
                </a:rPr>
                <a:t>FFFF</a:t>
              </a:r>
              <a:endParaRPr kumimoji="0" lang="en-US" sz="1600" b="0" i="0" u="none" strike="noStrike" kern="0" cap="none" spc="0" normalizeH="0" baseline="0" noProof="0" dirty="0">
                <a:ln>
                  <a:noFill/>
                </a:ln>
                <a:solidFill>
                  <a:prstClr val="black"/>
                </a:solidFill>
                <a:effectLst/>
                <a:uLnTx/>
                <a:uFillTx/>
                <a:latin typeface="Arial"/>
              </a:endParaRPr>
            </a:p>
          </p:txBody>
        </p:sp>
        <p:sp>
          <p:nvSpPr>
            <p:cNvPr id="41" name="Rectangle 40"/>
            <p:cNvSpPr/>
            <p:nvPr/>
          </p:nvSpPr>
          <p:spPr>
            <a:xfrm>
              <a:off x="6064466" y="2929523"/>
              <a:ext cx="2440092" cy="338554"/>
            </a:xfrm>
            <a:prstGeom prst="rect">
              <a:avLst/>
            </a:prstGeom>
          </p:spPr>
          <p:txBody>
            <a:bodyPr wrap="non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a:rPr>
                <a:t>0xFFFF 8000 0000 0000</a:t>
              </a:r>
            </a:p>
          </p:txBody>
        </p:sp>
        <p:sp>
          <p:nvSpPr>
            <p:cNvPr id="42" name="Rectangle 41"/>
            <p:cNvSpPr/>
            <p:nvPr/>
          </p:nvSpPr>
          <p:spPr>
            <a:xfrm>
              <a:off x="6064466" y="986423"/>
              <a:ext cx="2574744" cy="338554"/>
            </a:xfrm>
            <a:prstGeom prst="rect">
              <a:avLst/>
            </a:prstGeom>
          </p:spPr>
          <p:txBody>
            <a:bodyPr wrap="non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a:rPr>
                <a:t>0xFFFF FFFF </a:t>
              </a:r>
              <a:r>
                <a:rPr kumimoji="0" lang="en-US" sz="1600" b="0" i="0" u="none" strike="noStrike" kern="0" cap="none" spc="0" normalizeH="0" baseline="0" noProof="0" dirty="0" err="1">
                  <a:ln>
                    <a:noFill/>
                  </a:ln>
                  <a:solidFill>
                    <a:prstClr val="black"/>
                  </a:solidFill>
                  <a:effectLst/>
                  <a:uLnTx/>
                  <a:uFillTx/>
                  <a:latin typeface="Arial"/>
                </a:rPr>
                <a:t>FFFF</a:t>
              </a:r>
              <a:r>
                <a:rPr kumimoji="0" lang="en-US" sz="1600" b="0" i="0" u="none" strike="noStrike" kern="0" cap="none" spc="0" normalizeH="0" baseline="0" noProof="0" dirty="0">
                  <a:ln>
                    <a:noFill/>
                  </a:ln>
                  <a:solidFill>
                    <a:prstClr val="black"/>
                  </a:solidFill>
                  <a:effectLst/>
                  <a:uLnTx/>
                  <a:uFillTx/>
                  <a:latin typeface="Arial"/>
                </a:rPr>
                <a:t> </a:t>
              </a:r>
              <a:r>
                <a:rPr kumimoji="0" lang="en-US" sz="1600" b="0" i="0" u="none" strike="noStrike" kern="0" cap="none" spc="0" normalizeH="0" baseline="0" noProof="0" dirty="0" err="1">
                  <a:ln>
                    <a:noFill/>
                  </a:ln>
                  <a:solidFill>
                    <a:prstClr val="black"/>
                  </a:solidFill>
                  <a:effectLst/>
                  <a:uLnTx/>
                  <a:uFillTx/>
                  <a:latin typeface="Arial"/>
                </a:rPr>
                <a:t>FFFF</a:t>
              </a:r>
              <a:endParaRPr kumimoji="0" lang="en-US" sz="1600" b="0" i="0" u="none" strike="noStrike" kern="0" cap="none" spc="0" normalizeH="0" baseline="0" noProof="0" dirty="0">
                <a:ln>
                  <a:noFill/>
                </a:ln>
                <a:solidFill>
                  <a:prstClr val="black"/>
                </a:solidFill>
                <a:effectLst/>
                <a:uLnTx/>
                <a:uFillTx/>
                <a:latin typeface="Arial"/>
              </a:endParaRPr>
            </a:p>
          </p:txBody>
        </p:sp>
        <p:sp>
          <p:nvSpPr>
            <p:cNvPr id="43" name="Rectangle 42"/>
            <p:cNvSpPr/>
            <p:nvPr/>
          </p:nvSpPr>
          <p:spPr>
            <a:xfrm>
              <a:off x="2184400" y="1155700"/>
              <a:ext cx="3390900" cy="1943100"/>
            </a:xfrm>
            <a:prstGeom prst="rect">
              <a:avLst/>
            </a:prstGeom>
            <a:blipFill>
              <a:blip r:embed="rId3"/>
              <a:tile tx="0" ty="0" sx="100000" sy="100000" flip="none" algn="tl"/>
            </a:blipFill>
            <a:ln w="2857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Kernel Space</a:t>
              </a:r>
            </a:p>
          </p:txBody>
        </p:sp>
        <p:sp>
          <p:nvSpPr>
            <p:cNvPr id="44" name="Rectangle 43"/>
            <p:cNvSpPr/>
            <p:nvPr/>
          </p:nvSpPr>
          <p:spPr>
            <a:xfrm>
              <a:off x="2184400" y="4318000"/>
              <a:ext cx="3390900" cy="2032000"/>
            </a:xfrm>
            <a:prstGeom prst="rect">
              <a:avLst/>
            </a:prstGeom>
            <a:blipFill>
              <a:blip r:embed="rId4"/>
              <a:tile tx="0" ty="0" sx="100000" sy="100000" flip="none" algn="tl"/>
            </a:blipFill>
            <a:ln w="2857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User Space </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(Application’s code and data)</a:t>
              </a:r>
            </a:p>
          </p:txBody>
        </p:sp>
        <p:sp>
          <p:nvSpPr>
            <p:cNvPr id="45" name="Rectangle 44"/>
            <p:cNvSpPr/>
            <p:nvPr/>
          </p:nvSpPr>
          <p:spPr>
            <a:xfrm>
              <a:off x="2184400" y="3098800"/>
              <a:ext cx="3390900" cy="1219200"/>
            </a:xfrm>
            <a:prstGeom prst="rect">
              <a:avLst/>
            </a:prstGeom>
            <a:blipFill>
              <a:blip r:embed="rId5"/>
              <a:tile tx="0" ty="0" sx="100000" sy="100000" flip="none" algn="tl"/>
            </a:blipFill>
            <a:ln w="2857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Arial"/>
                  <a:ea typeface="+mn-ea"/>
                  <a:cs typeface="+mn-cs"/>
                </a:rPr>
                <a:t>Reserved by hardware</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Arial"/>
                  <a:ea typeface="+mn-ea"/>
                  <a:cs typeface="+mn-cs"/>
                </a:rPr>
                <a:t>for future expansion</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Arial"/>
                  <a:ea typeface="+mn-ea"/>
                  <a:cs typeface="+mn-cs"/>
                </a:rPr>
                <a:t>(not to scale)</a:t>
              </a:r>
            </a:p>
          </p:txBody>
        </p:sp>
        <p:sp>
          <p:nvSpPr>
            <p:cNvPr id="46" name="TextBox 45"/>
            <p:cNvSpPr txBox="1"/>
            <p:nvPr/>
          </p:nvSpPr>
          <p:spPr>
            <a:xfrm>
              <a:off x="106952" y="986423"/>
              <a:ext cx="1950448" cy="369332"/>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rPr>
                <a:t>$</a:t>
              </a:r>
              <a:r>
                <a:rPr kumimoji="0" lang="en-US" sz="1800" b="1" i="0" u="none" strike="noStrike" kern="0" cap="none" spc="0" normalizeH="0" baseline="0" noProof="0" dirty="0" err="1">
                  <a:ln>
                    <a:noFill/>
                  </a:ln>
                  <a:solidFill>
                    <a:prstClr val="black"/>
                  </a:solidFill>
                  <a:effectLst/>
                  <a:uLnTx/>
                  <a:uFillTx/>
                  <a:latin typeface="Arial"/>
                </a:rPr>
                <a:t>pmap</a:t>
              </a:r>
              <a:r>
                <a:rPr kumimoji="0" lang="en-US" sz="1800" b="1" i="0" u="none" strike="noStrike" kern="0" cap="none" spc="0" normalizeH="0" baseline="0" noProof="0" dirty="0">
                  <a:ln>
                    <a:noFill/>
                  </a:ln>
                  <a:solidFill>
                    <a:prstClr val="black"/>
                  </a:solidFill>
                  <a:effectLst/>
                  <a:uLnTx/>
                  <a:uFillTx/>
                  <a:latin typeface="Arial"/>
                </a:rPr>
                <a:t> –x &lt;</a:t>
              </a:r>
              <a:r>
                <a:rPr kumimoji="0" lang="en-US" sz="1800" b="1" i="0" u="none" strike="noStrike" kern="0" cap="none" spc="0" normalizeH="0" baseline="0" noProof="0" dirty="0" err="1">
                  <a:ln>
                    <a:noFill/>
                  </a:ln>
                  <a:solidFill>
                    <a:prstClr val="black"/>
                  </a:solidFill>
                  <a:effectLst/>
                  <a:uLnTx/>
                  <a:uFillTx/>
                  <a:latin typeface="Arial"/>
                </a:rPr>
                <a:t>pid</a:t>
              </a:r>
              <a:r>
                <a:rPr kumimoji="0" lang="en-US" sz="1800" b="1" i="0" u="none" strike="noStrike" kern="0" cap="none" spc="0" normalizeH="0" baseline="0" noProof="0" dirty="0">
                  <a:ln>
                    <a:noFill/>
                  </a:ln>
                  <a:solidFill>
                    <a:prstClr val="black"/>
                  </a:solidFill>
                  <a:effectLst/>
                  <a:uLnTx/>
                  <a:uFillTx/>
                  <a:latin typeface="Arial"/>
                </a:rPr>
                <a:t>&gt;</a:t>
              </a:r>
            </a:p>
          </p:txBody>
        </p:sp>
      </p:grpSp>
    </p:spTree>
    <p:extLst>
      <p:ext uri="{BB962C8B-B14F-4D97-AF65-F5344CB8AC3E}">
        <p14:creationId xmlns:p14="http://schemas.microsoft.com/office/powerpoint/2010/main" val="2489772076"/>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Virtual to Physical </a:t>
            </a:r>
            <a:r>
              <a:rPr lang="en-IN" dirty="0" smtClean="0">
                <a:latin typeface="+mn-lt"/>
              </a:rPr>
              <a:t>Transition</a:t>
            </a:r>
            <a:endParaRPr lang="en-IN" dirty="0">
              <a:latin typeface="+mn-lt"/>
            </a:endParaRPr>
          </a:p>
        </p:txBody>
      </p:sp>
      <p:sp>
        <p:nvSpPr>
          <p:cNvPr id="29" name="Rectangle 28"/>
          <p:cNvSpPr/>
          <p:nvPr/>
        </p:nvSpPr>
        <p:spPr>
          <a:xfrm>
            <a:off x="9191995" y="1270000"/>
            <a:ext cx="1181100" cy="482600"/>
          </a:xfrm>
          <a:prstGeom prst="rect">
            <a:avLst/>
          </a:prstGeom>
          <a:solidFill>
            <a:srgbClr val="FFCC99"/>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12 bits</a:t>
            </a:r>
          </a:p>
        </p:txBody>
      </p:sp>
      <p:sp>
        <p:nvSpPr>
          <p:cNvPr id="30" name="Rounded Rectangle 8"/>
          <p:cNvSpPr/>
          <p:nvPr/>
        </p:nvSpPr>
        <p:spPr>
          <a:xfrm>
            <a:off x="4645395" y="3187700"/>
            <a:ext cx="4578350" cy="774700"/>
          </a:xfrm>
          <a:prstGeom prst="roundRect">
            <a:avLst>
              <a:gd name="adj" fmla="val 50000"/>
            </a:avLst>
          </a:prstGeom>
          <a:solidFill>
            <a:srgbClr val="CCECFF"/>
          </a:solidFill>
          <a:ln w="9525" cap="flat" cmpd="sng" algn="ctr">
            <a:solidFill>
              <a:srgbClr val="00B0F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Translation</a:t>
            </a:r>
          </a:p>
        </p:txBody>
      </p:sp>
      <p:cxnSp>
        <p:nvCxnSpPr>
          <p:cNvPr id="31" name="Straight Arrow Connector 30"/>
          <p:cNvCxnSpPr/>
          <p:nvPr/>
        </p:nvCxnSpPr>
        <p:spPr>
          <a:xfrm>
            <a:off x="6972670" y="1841500"/>
            <a:ext cx="12700" cy="1333500"/>
          </a:xfrm>
          <a:prstGeom prst="straightConnector1">
            <a:avLst/>
          </a:prstGeom>
          <a:noFill/>
          <a:ln w="1905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32" name="Straight Arrow Connector 31"/>
          <p:cNvCxnSpPr/>
          <p:nvPr/>
        </p:nvCxnSpPr>
        <p:spPr>
          <a:xfrm flipH="1">
            <a:off x="9750795" y="1841500"/>
            <a:ext cx="31750" cy="3937000"/>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sp>
        <p:nvSpPr>
          <p:cNvPr id="33" name="Rectangle 32"/>
          <p:cNvSpPr/>
          <p:nvPr/>
        </p:nvSpPr>
        <p:spPr>
          <a:xfrm>
            <a:off x="4454895" y="1270000"/>
            <a:ext cx="4737100" cy="482600"/>
          </a:xfrm>
          <a:prstGeom prst="rect">
            <a:avLst/>
          </a:prstGeom>
          <a:solidFill>
            <a:srgbClr val="FFCC66"/>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36 bits</a:t>
            </a:r>
          </a:p>
        </p:txBody>
      </p:sp>
      <p:sp>
        <p:nvSpPr>
          <p:cNvPr id="34" name="Rectangle 33"/>
          <p:cNvSpPr/>
          <p:nvPr/>
        </p:nvSpPr>
        <p:spPr>
          <a:xfrm>
            <a:off x="2968995" y="1270000"/>
            <a:ext cx="1485900" cy="482600"/>
          </a:xfrm>
          <a:prstGeom prst="rect">
            <a:avLst/>
          </a:prstGeom>
          <a:solidFill>
            <a:srgbClr val="FFCC00"/>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RESERVED</a:t>
            </a:r>
          </a:p>
        </p:txBody>
      </p:sp>
      <p:sp>
        <p:nvSpPr>
          <p:cNvPr id="35" name="Rectangle 34"/>
          <p:cNvSpPr/>
          <p:nvPr/>
        </p:nvSpPr>
        <p:spPr>
          <a:xfrm>
            <a:off x="9166595" y="5816600"/>
            <a:ext cx="1181100" cy="482600"/>
          </a:xfrm>
          <a:prstGeom prst="rect">
            <a:avLst/>
          </a:prstGeom>
          <a:solidFill>
            <a:srgbClr val="FFCC99"/>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12 bits</a:t>
            </a:r>
          </a:p>
        </p:txBody>
      </p:sp>
      <p:sp>
        <p:nvSpPr>
          <p:cNvPr id="36" name="Rectangle 35"/>
          <p:cNvSpPr/>
          <p:nvPr/>
        </p:nvSpPr>
        <p:spPr>
          <a:xfrm>
            <a:off x="4429495" y="5816600"/>
            <a:ext cx="4737100" cy="482600"/>
          </a:xfrm>
          <a:prstGeom prst="rect">
            <a:avLst/>
          </a:prstGeom>
          <a:solidFill>
            <a:srgbClr val="FFCC66"/>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36 bits</a:t>
            </a:r>
          </a:p>
        </p:txBody>
      </p:sp>
      <p:sp>
        <p:nvSpPr>
          <p:cNvPr id="37" name="Rectangle 36"/>
          <p:cNvSpPr/>
          <p:nvPr/>
        </p:nvSpPr>
        <p:spPr>
          <a:xfrm>
            <a:off x="5003671" y="931446"/>
            <a:ext cx="3769224" cy="338554"/>
          </a:xfrm>
          <a:prstGeom prst="rect">
            <a:avLst/>
          </a:prstGeom>
        </p:spPr>
        <p:txBody>
          <a:bodyPr wrap="square">
            <a:spAutoFit/>
          </a:bodyPr>
          <a:lstStyle/>
          <a:p>
            <a:pPr algn="ctr" defTabSz="457200"/>
            <a:r>
              <a:rPr lang="en-US" sz="1600" b="1" dirty="0">
                <a:solidFill>
                  <a:prstClr val="black"/>
                </a:solidFill>
                <a:latin typeface="Arial"/>
              </a:rPr>
              <a:t>VIRTUAL PAGE NUMBER</a:t>
            </a:r>
          </a:p>
        </p:txBody>
      </p:sp>
      <p:sp>
        <p:nvSpPr>
          <p:cNvPr id="38" name="Rectangle 37"/>
          <p:cNvSpPr/>
          <p:nvPr/>
        </p:nvSpPr>
        <p:spPr>
          <a:xfrm>
            <a:off x="9217395" y="931446"/>
            <a:ext cx="1066800" cy="338554"/>
          </a:xfrm>
          <a:prstGeom prst="rect">
            <a:avLst/>
          </a:prstGeom>
        </p:spPr>
        <p:txBody>
          <a:bodyPr wrap="square">
            <a:spAutoFit/>
          </a:bodyPr>
          <a:lstStyle/>
          <a:p>
            <a:pPr algn="ctr" defTabSz="457200"/>
            <a:r>
              <a:rPr lang="en-US" sz="1600" b="1" dirty="0">
                <a:solidFill>
                  <a:prstClr val="black"/>
                </a:solidFill>
                <a:latin typeface="Arial"/>
              </a:rPr>
              <a:t>OFFSET</a:t>
            </a:r>
          </a:p>
        </p:txBody>
      </p:sp>
      <p:sp>
        <p:nvSpPr>
          <p:cNvPr id="39" name="Rectangle 38"/>
          <p:cNvSpPr/>
          <p:nvPr/>
        </p:nvSpPr>
        <p:spPr>
          <a:xfrm>
            <a:off x="10144495" y="1000125"/>
            <a:ext cx="457200" cy="338554"/>
          </a:xfrm>
          <a:prstGeom prst="rect">
            <a:avLst/>
          </a:prstGeom>
        </p:spPr>
        <p:txBody>
          <a:bodyPr wrap="square">
            <a:spAutoFit/>
          </a:bodyPr>
          <a:lstStyle/>
          <a:p>
            <a:pPr algn="ctr" defTabSz="457200"/>
            <a:r>
              <a:rPr lang="en-US" sz="1600" b="1" dirty="0">
                <a:solidFill>
                  <a:prstClr val="black"/>
                </a:solidFill>
                <a:latin typeface="Arial"/>
              </a:rPr>
              <a:t>0</a:t>
            </a:r>
          </a:p>
        </p:txBody>
      </p:sp>
      <p:sp>
        <p:nvSpPr>
          <p:cNvPr id="40" name="Rectangle 39"/>
          <p:cNvSpPr/>
          <p:nvPr/>
        </p:nvSpPr>
        <p:spPr>
          <a:xfrm>
            <a:off x="4200895" y="994946"/>
            <a:ext cx="533400" cy="338554"/>
          </a:xfrm>
          <a:prstGeom prst="rect">
            <a:avLst/>
          </a:prstGeom>
        </p:spPr>
        <p:txBody>
          <a:bodyPr wrap="square">
            <a:spAutoFit/>
          </a:bodyPr>
          <a:lstStyle/>
          <a:p>
            <a:pPr algn="ctr" defTabSz="457200"/>
            <a:r>
              <a:rPr lang="en-US" sz="1600" b="1" dirty="0">
                <a:solidFill>
                  <a:prstClr val="black"/>
                </a:solidFill>
                <a:latin typeface="Arial"/>
              </a:rPr>
              <a:t>47</a:t>
            </a:r>
          </a:p>
        </p:txBody>
      </p:sp>
      <p:sp>
        <p:nvSpPr>
          <p:cNvPr id="41" name="Rectangle 40"/>
          <p:cNvSpPr/>
          <p:nvPr/>
        </p:nvSpPr>
        <p:spPr>
          <a:xfrm>
            <a:off x="4200895" y="5541546"/>
            <a:ext cx="533400" cy="338554"/>
          </a:xfrm>
          <a:prstGeom prst="rect">
            <a:avLst/>
          </a:prstGeom>
        </p:spPr>
        <p:txBody>
          <a:bodyPr wrap="square">
            <a:spAutoFit/>
          </a:bodyPr>
          <a:lstStyle/>
          <a:p>
            <a:pPr algn="ctr" defTabSz="457200"/>
            <a:r>
              <a:rPr lang="en-US" sz="1600" b="1" dirty="0">
                <a:solidFill>
                  <a:prstClr val="black"/>
                </a:solidFill>
                <a:latin typeface="Arial"/>
              </a:rPr>
              <a:t>47</a:t>
            </a:r>
          </a:p>
        </p:txBody>
      </p:sp>
      <p:sp>
        <p:nvSpPr>
          <p:cNvPr id="42" name="Rectangle 41"/>
          <p:cNvSpPr/>
          <p:nvPr/>
        </p:nvSpPr>
        <p:spPr>
          <a:xfrm>
            <a:off x="2727695" y="999292"/>
            <a:ext cx="533400" cy="338554"/>
          </a:xfrm>
          <a:prstGeom prst="rect">
            <a:avLst/>
          </a:prstGeom>
        </p:spPr>
        <p:txBody>
          <a:bodyPr wrap="square">
            <a:spAutoFit/>
          </a:bodyPr>
          <a:lstStyle/>
          <a:p>
            <a:pPr algn="ctr" defTabSz="457200"/>
            <a:r>
              <a:rPr lang="en-US" sz="1600" b="1" dirty="0">
                <a:solidFill>
                  <a:prstClr val="black"/>
                </a:solidFill>
                <a:latin typeface="Arial"/>
              </a:rPr>
              <a:t>63</a:t>
            </a:r>
          </a:p>
        </p:txBody>
      </p:sp>
      <p:sp>
        <p:nvSpPr>
          <p:cNvPr id="43" name="Rectangle 42"/>
          <p:cNvSpPr/>
          <p:nvPr/>
        </p:nvSpPr>
        <p:spPr>
          <a:xfrm>
            <a:off x="10068295" y="5545892"/>
            <a:ext cx="533400" cy="338554"/>
          </a:xfrm>
          <a:prstGeom prst="rect">
            <a:avLst/>
          </a:prstGeom>
        </p:spPr>
        <p:txBody>
          <a:bodyPr wrap="square">
            <a:spAutoFit/>
          </a:bodyPr>
          <a:lstStyle/>
          <a:p>
            <a:pPr algn="ctr" defTabSz="457200"/>
            <a:r>
              <a:rPr lang="en-US" sz="1600" b="1" dirty="0">
                <a:solidFill>
                  <a:prstClr val="black"/>
                </a:solidFill>
                <a:latin typeface="Arial"/>
              </a:rPr>
              <a:t>0</a:t>
            </a:r>
          </a:p>
        </p:txBody>
      </p:sp>
      <p:sp>
        <p:nvSpPr>
          <p:cNvPr id="44" name="Rectangle 43"/>
          <p:cNvSpPr/>
          <p:nvPr/>
        </p:nvSpPr>
        <p:spPr>
          <a:xfrm>
            <a:off x="5003671" y="6299200"/>
            <a:ext cx="3769224" cy="338554"/>
          </a:xfrm>
          <a:prstGeom prst="rect">
            <a:avLst/>
          </a:prstGeom>
        </p:spPr>
        <p:txBody>
          <a:bodyPr wrap="square">
            <a:spAutoFit/>
          </a:bodyPr>
          <a:lstStyle/>
          <a:p>
            <a:pPr algn="ctr" defTabSz="457200"/>
            <a:r>
              <a:rPr lang="en-US" sz="1600" b="1" dirty="0">
                <a:solidFill>
                  <a:prstClr val="black"/>
                </a:solidFill>
                <a:latin typeface="Arial"/>
              </a:rPr>
              <a:t>PHYSICAL PAGE NUMBER</a:t>
            </a:r>
          </a:p>
        </p:txBody>
      </p:sp>
      <p:sp>
        <p:nvSpPr>
          <p:cNvPr id="45" name="Rectangle 44"/>
          <p:cNvSpPr/>
          <p:nvPr/>
        </p:nvSpPr>
        <p:spPr>
          <a:xfrm>
            <a:off x="9223745" y="6299200"/>
            <a:ext cx="1066800" cy="338554"/>
          </a:xfrm>
          <a:prstGeom prst="rect">
            <a:avLst/>
          </a:prstGeom>
        </p:spPr>
        <p:txBody>
          <a:bodyPr wrap="square">
            <a:spAutoFit/>
          </a:bodyPr>
          <a:lstStyle/>
          <a:p>
            <a:pPr algn="ctr" defTabSz="457200"/>
            <a:r>
              <a:rPr lang="en-US" sz="1600" b="1" dirty="0">
                <a:solidFill>
                  <a:prstClr val="black"/>
                </a:solidFill>
                <a:latin typeface="Arial"/>
              </a:rPr>
              <a:t>OFFSET</a:t>
            </a:r>
          </a:p>
        </p:txBody>
      </p:sp>
      <p:cxnSp>
        <p:nvCxnSpPr>
          <p:cNvPr id="46" name="Straight Arrow Connector 45"/>
          <p:cNvCxnSpPr/>
          <p:nvPr/>
        </p:nvCxnSpPr>
        <p:spPr>
          <a:xfrm>
            <a:off x="6972670" y="4051300"/>
            <a:ext cx="9525" cy="1727200"/>
          </a:xfrm>
          <a:prstGeom prst="straightConnector1">
            <a:avLst/>
          </a:prstGeom>
          <a:noFill/>
          <a:ln w="19050" cap="flat" cmpd="sng" algn="ctr">
            <a:solidFill>
              <a:sysClr val="windowText" lastClr="000000"/>
            </a:solidFill>
            <a:prstDash val="solid"/>
            <a:tailEnd type="arrow"/>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3263461998"/>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p:cNvSpPr/>
          <p:nvPr/>
        </p:nvSpPr>
        <p:spPr>
          <a:xfrm>
            <a:off x="8764476" y="1270000"/>
            <a:ext cx="1181100" cy="482600"/>
          </a:xfrm>
          <a:prstGeom prst="rect">
            <a:avLst/>
          </a:prstGeom>
          <a:solidFill>
            <a:srgbClr val="FFCC99"/>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12 bits</a:t>
            </a:r>
          </a:p>
        </p:txBody>
      </p:sp>
      <p:cxnSp>
        <p:nvCxnSpPr>
          <p:cNvPr id="90" name="Straight Arrow Connector 89"/>
          <p:cNvCxnSpPr/>
          <p:nvPr/>
        </p:nvCxnSpPr>
        <p:spPr>
          <a:xfrm flipH="1">
            <a:off x="9323276" y="1841500"/>
            <a:ext cx="31750" cy="3937000"/>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sp>
        <p:nvSpPr>
          <p:cNvPr id="91" name="Rectangle 90"/>
          <p:cNvSpPr/>
          <p:nvPr/>
        </p:nvSpPr>
        <p:spPr>
          <a:xfrm>
            <a:off x="4027376" y="1270000"/>
            <a:ext cx="4737100" cy="482600"/>
          </a:xfrm>
          <a:prstGeom prst="rect">
            <a:avLst/>
          </a:prstGeom>
          <a:solidFill>
            <a:srgbClr val="FFCC66"/>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36 bits</a:t>
            </a:r>
          </a:p>
        </p:txBody>
      </p:sp>
      <p:sp>
        <p:nvSpPr>
          <p:cNvPr id="92" name="Rectangle 91"/>
          <p:cNvSpPr/>
          <p:nvPr/>
        </p:nvSpPr>
        <p:spPr>
          <a:xfrm>
            <a:off x="2541476" y="1270000"/>
            <a:ext cx="1485900" cy="482600"/>
          </a:xfrm>
          <a:prstGeom prst="rect">
            <a:avLst/>
          </a:prstGeom>
          <a:solidFill>
            <a:srgbClr val="FFCC00"/>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RESERVED</a:t>
            </a:r>
          </a:p>
        </p:txBody>
      </p:sp>
      <p:sp>
        <p:nvSpPr>
          <p:cNvPr id="93" name="Rectangle 92"/>
          <p:cNvSpPr/>
          <p:nvPr/>
        </p:nvSpPr>
        <p:spPr>
          <a:xfrm>
            <a:off x="8739076" y="5816600"/>
            <a:ext cx="1181100" cy="482600"/>
          </a:xfrm>
          <a:prstGeom prst="rect">
            <a:avLst/>
          </a:prstGeom>
          <a:solidFill>
            <a:srgbClr val="FFCC99"/>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12 bits</a:t>
            </a:r>
          </a:p>
        </p:txBody>
      </p:sp>
      <p:sp>
        <p:nvSpPr>
          <p:cNvPr id="94" name="Rectangle 93"/>
          <p:cNvSpPr/>
          <p:nvPr/>
        </p:nvSpPr>
        <p:spPr>
          <a:xfrm>
            <a:off x="4001976" y="5816600"/>
            <a:ext cx="4737100" cy="482600"/>
          </a:xfrm>
          <a:prstGeom prst="rect">
            <a:avLst/>
          </a:prstGeom>
          <a:solidFill>
            <a:srgbClr val="FFCC66"/>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36 bits</a:t>
            </a:r>
          </a:p>
        </p:txBody>
      </p:sp>
      <p:sp>
        <p:nvSpPr>
          <p:cNvPr id="95" name="Rectangle 94"/>
          <p:cNvSpPr/>
          <p:nvPr/>
        </p:nvSpPr>
        <p:spPr>
          <a:xfrm>
            <a:off x="4576152" y="931446"/>
            <a:ext cx="3769224" cy="338554"/>
          </a:xfrm>
          <a:prstGeom prst="rect">
            <a:avLst/>
          </a:prstGeom>
        </p:spPr>
        <p:txBody>
          <a:bodyPr wrap="square">
            <a:spAutoFit/>
          </a:bodyPr>
          <a:lstStyle/>
          <a:p>
            <a:pPr algn="ctr" defTabSz="457200"/>
            <a:r>
              <a:rPr lang="en-US" sz="1600" b="1" dirty="0">
                <a:solidFill>
                  <a:prstClr val="black"/>
                </a:solidFill>
                <a:latin typeface="Arial"/>
              </a:rPr>
              <a:t>VIRTUAL PAGE NUMBER</a:t>
            </a:r>
          </a:p>
        </p:txBody>
      </p:sp>
      <p:sp>
        <p:nvSpPr>
          <p:cNvPr id="96" name="Rectangle 95"/>
          <p:cNvSpPr/>
          <p:nvPr/>
        </p:nvSpPr>
        <p:spPr>
          <a:xfrm>
            <a:off x="8789876" y="931446"/>
            <a:ext cx="1066800" cy="338554"/>
          </a:xfrm>
          <a:prstGeom prst="rect">
            <a:avLst/>
          </a:prstGeom>
        </p:spPr>
        <p:txBody>
          <a:bodyPr wrap="square">
            <a:spAutoFit/>
          </a:bodyPr>
          <a:lstStyle/>
          <a:p>
            <a:pPr algn="ctr" defTabSz="457200"/>
            <a:r>
              <a:rPr lang="en-US" sz="1600" b="1" dirty="0">
                <a:solidFill>
                  <a:prstClr val="black"/>
                </a:solidFill>
                <a:latin typeface="Arial"/>
              </a:rPr>
              <a:t>OFFSET</a:t>
            </a:r>
          </a:p>
        </p:txBody>
      </p:sp>
      <p:sp>
        <p:nvSpPr>
          <p:cNvPr id="97" name="Rectangle 96"/>
          <p:cNvSpPr/>
          <p:nvPr/>
        </p:nvSpPr>
        <p:spPr>
          <a:xfrm>
            <a:off x="9716976" y="1000125"/>
            <a:ext cx="457200" cy="338554"/>
          </a:xfrm>
          <a:prstGeom prst="rect">
            <a:avLst/>
          </a:prstGeom>
        </p:spPr>
        <p:txBody>
          <a:bodyPr wrap="square">
            <a:spAutoFit/>
          </a:bodyPr>
          <a:lstStyle/>
          <a:p>
            <a:pPr algn="ctr" defTabSz="457200"/>
            <a:r>
              <a:rPr lang="en-US" sz="1600" b="1" dirty="0">
                <a:solidFill>
                  <a:prstClr val="black"/>
                </a:solidFill>
                <a:latin typeface="Arial"/>
              </a:rPr>
              <a:t>0</a:t>
            </a:r>
          </a:p>
        </p:txBody>
      </p:sp>
      <p:sp>
        <p:nvSpPr>
          <p:cNvPr id="98" name="Rectangle 97"/>
          <p:cNvSpPr/>
          <p:nvPr/>
        </p:nvSpPr>
        <p:spPr>
          <a:xfrm>
            <a:off x="3773376" y="994946"/>
            <a:ext cx="533400" cy="338554"/>
          </a:xfrm>
          <a:prstGeom prst="rect">
            <a:avLst/>
          </a:prstGeom>
        </p:spPr>
        <p:txBody>
          <a:bodyPr wrap="square">
            <a:spAutoFit/>
          </a:bodyPr>
          <a:lstStyle/>
          <a:p>
            <a:pPr algn="ctr" defTabSz="457200"/>
            <a:r>
              <a:rPr lang="en-US" sz="1600" b="1" dirty="0">
                <a:solidFill>
                  <a:prstClr val="black"/>
                </a:solidFill>
                <a:latin typeface="Arial"/>
              </a:rPr>
              <a:t>47</a:t>
            </a:r>
          </a:p>
        </p:txBody>
      </p:sp>
      <p:sp>
        <p:nvSpPr>
          <p:cNvPr id="99" name="Rectangle 98"/>
          <p:cNvSpPr/>
          <p:nvPr/>
        </p:nvSpPr>
        <p:spPr>
          <a:xfrm>
            <a:off x="3773376" y="5541546"/>
            <a:ext cx="533400" cy="338554"/>
          </a:xfrm>
          <a:prstGeom prst="rect">
            <a:avLst/>
          </a:prstGeom>
        </p:spPr>
        <p:txBody>
          <a:bodyPr wrap="square">
            <a:spAutoFit/>
          </a:bodyPr>
          <a:lstStyle/>
          <a:p>
            <a:pPr algn="ctr" defTabSz="457200"/>
            <a:r>
              <a:rPr lang="en-US" sz="1600" b="1" dirty="0">
                <a:solidFill>
                  <a:prstClr val="black"/>
                </a:solidFill>
                <a:latin typeface="Arial"/>
              </a:rPr>
              <a:t>47</a:t>
            </a:r>
          </a:p>
        </p:txBody>
      </p:sp>
      <p:sp>
        <p:nvSpPr>
          <p:cNvPr id="100" name="Rectangle 99"/>
          <p:cNvSpPr/>
          <p:nvPr/>
        </p:nvSpPr>
        <p:spPr>
          <a:xfrm>
            <a:off x="2300176" y="999292"/>
            <a:ext cx="533400" cy="338554"/>
          </a:xfrm>
          <a:prstGeom prst="rect">
            <a:avLst/>
          </a:prstGeom>
        </p:spPr>
        <p:txBody>
          <a:bodyPr wrap="square">
            <a:spAutoFit/>
          </a:bodyPr>
          <a:lstStyle/>
          <a:p>
            <a:pPr algn="ctr" defTabSz="457200"/>
            <a:r>
              <a:rPr lang="en-US" sz="1600" b="1" dirty="0">
                <a:solidFill>
                  <a:prstClr val="black"/>
                </a:solidFill>
                <a:latin typeface="Arial"/>
              </a:rPr>
              <a:t>63</a:t>
            </a:r>
          </a:p>
        </p:txBody>
      </p:sp>
      <p:sp>
        <p:nvSpPr>
          <p:cNvPr id="101" name="Rectangle 100"/>
          <p:cNvSpPr/>
          <p:nvPr/>
        </p:nvSpPr>
        <p:spPr>
          <a:xfrm>
            <a:off x="9640776" y="5545892"/>
            <a:ext cx="533400" cy="338554"/>
          </a:xfrm>
          <a:prstGeom prst="rect">
            <a:avLst/>
          </a:prstGeom>
        </p:spPr>
        <p:txBody>
          <a:bodyPr wrap="square">
            <a:spAutoFit/>
          </a:bodyPr>
          <a:lstStyle/>
          <a:p>
            <a:pPr algn="ctr" defTabSz="457200"/>
            <a:r>
              <a:rPr lang="en-US" sz="1600" b="1" dirty="0">
                <a:solidFill>
                  <a:prstClr val="black"/>
                </a:solidFill>
                <a:latin typeface="Arial"/>
              </a:rPr>
              <a:t>0</a:t>
            </a:r>
          </a:p>
        </p:txBody>
      </p:sp>
      <p:sp>
        <p:nvSpPr>
          <p:cNvPr id="102" name="Rectangle 101"/>
          <p:cNvSpPr/>
          <p:nvPr/>
        </p:nvSpPr>
        <p:spPr>
          <a:xfrm>
            <a:off x="4576152" y="6299200"/>
            <a:ext cx="3769224" cy="338554"/>
          </a:xfrm>
          <a:prstGeom prst="rect">
            <a:avLst/>
          </a:prstGeom>
        </p:spPr>
        <p:txBody>
          <a:bodyPr wrap="square">
            <a:spAutoFit/>
          </a:bodyPr>
          <a:lstStyle/>
          <a:p>
            <a:pPr algn="ctr" defTabSz="457200"/>
            <a:r>
              <a:rPr lang="en-US" sz="1600" b="1" dirty="0">
                <a:solidFill>
                  <a:prstClr val="black"/>
                </a:solidFill>
                <a:latin typeface="Arial"/>
              </a:rPr>
              <a:t>PHYSICAL PAGE NUMBER</a:t>
            </a:r>
          </a:p>
        </p:txBody>
      </p:sp>
      <p:sp>
        <p:nvSpPr>
          <p:cNvPr id="103" name="Rectangle 102"/>
          <p:cNvSpPr/>
          <p:nvPr/>
        </p:nvSpPr>
        <p:spPr>
          <a:xfrm>
            <a:off x="8796226" y="6299200"/>
            <a:ext cx="1066800" cy="338554"/>
          </a:xfrm>
          <a:prstGeom prst="rect">
            <a:avLst/>
          </a:prstGeom>
        </p:spPr>
        <p:txBody>
          <a:bodyPr wrap="square">
            <a:spAutoFit/>
          </a:bodyPr>
          <a:lstStyle/>
          <a:p>
            <a:pPr algn="ctr" defTabSz="457200"/>
            <a:r>
              <a:rPr lang="en-US" sz="1600" b="1" dirty="0">
                <a:solidFill>
                  <a:prstClr val="black"/>
                </a:solidFill>
                <a:latin typeface="Arial"/>
              </a:rPr>
              <a:t>OFFSET</a:t>
            </a:r>
          </a:p>
        </p:txBody>
      </p:sp>
      <p:grpSp>
        <p:nvGrpSpPr>
          <p:cNvPr id="104" name="Group 103"/>
          <p:cNvGrpSpPr/>
          <p:nvPr/>
        </p:nvGrpSpPr>
        <p:grpSpPr>
          <a:xfrm>
            <a:off x="3592559" y="2451100"/>
            <a:ext cx="5190967" cy="355600"/>
            <a:chOff x="2346483" y="2120900"/>
            <a:chExt cx="5190967" cy="355600"/>
          </a:xfrm>
          <a:solidFill>
            <a:srgbClr val="99CCFF"/>
          </a:solidFill>
        </p:grpSpPr>
        <p:sp>
          <p:nvSpPr>
            <p:cNvPr id="105" name="Rectangle 104"/>
            <p:cNvSpPr/>
            <p:nvPr/>
          </p:nvSpPr>
          <p:spPr>
            <a:xfrm>
              <a:off x="2768600" y="2120900"/>
              <a:ext cx="4768850" cy="355600"/>
            </a:xfrm>
            <a:prstGeom prst="rect">
              <a:avLst/>
            </a:prstGeom>
            <a:grp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106" name="Rectangle 105"/>
            <p:cNvSpPr/>
            <p:nvPr/>
          </p:nvSpPr>
          <p:spPr>
            <a:xfrm>
              <a:off x="2346483" y="2120900"/>
              <a:ext cx="415608" cy="355600"/>
            </a:xfrm>
            <a:prstGeom prst="rect">
              <a:avLst/>
            </a:prstGeom>
            <a:grp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grpSp>
      <p:grpSp>
        <p:nvGrpSpPr>
          <p:cNvPr id="107" name="Group 106"/>
          <p:cNvGrpSpPr/>
          <p:nvPr/>
        </p:nvGrpSpPr>
        <p:grpSpPr>
          <a:xfrm>
            <a:off x="3592559" y="2832100"/>
            <a:ext cx="5190967" cy="355600"/>
            <a:chOff x="2346483" y="2108200"/>
            <a:chExt cx="5190967" cy="355600"/>
          </a:xfrm>
          <a:solidFill>
            <a:srgbClr val="99CCFF"/>
          </a:solidFill>
        </p:grpSpPr>
        <p:sp>
          <p:nvSpPr>
            <p:cNvPr id="108" name="Rectangle 107"/>
            <p:cNvSpPr/>
            <p:nvPr/>
          </p:nvSpPr>
          <p:spPr>
            <a:xfrm>
              <a:off x="2768600" y="2108200"/>
              <a:ext cx="4768850" cy="355600"/>
            </a:xfrm>
            <a:prstGeom prst="rect">
              <a:avLst/>
            </a:prstGeom>
            <a:grp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109" name="Rectangle 108"/>
            <p:cNvSpPr/>
            <p:nvPr/>
          </p:nvSpPr>
          <p:spPr>
            <a:xfrm>
              <a:off x="2346483" y="2108200"/>
              <a:ext cx="415608" cy="355600"/>
            </a:xfrm>
            <a:prstGeom prst="rect">
              <a:avLst/>
            </a:prstGeom>
            <a:grp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grpSp>
      <p:grpSp>
        <p:nvGrpSpPr>
          <p:cNvPr id="110" name="Group 109"/>
          <p:cNvGrpSpPr/>
          <p:nvPr/>
        </p:nvGrpSpPr>
        <p:grpSpPr>
          <a:xfrm>
            <a:off x="3592559" y="3213100"/>
            <a:ext cx="5190967" cy="355600"/>
            <a:chOff x="2346483" y="2120900"/>
            <a:chExt cx="5190967" cy="355600"/>
          </a:xfrm>
          <a:solidFill>
            <a:srgbClr val="99CCFF"/>
          </a:solidFill>
        </p:grpSpPr>
        <p:sp>
          <p:nvSpPr>
            <p:cNvPr id="111" name="Rectangle 110"/>
            <p:cNvSpPr/>
            <p:nvPr/>
          </p:nvSpPr>
          <p:spPr>
            <a:xfrm>
              <a:off x="2768600" y="2120900"/>
              <a:ext cx="4768850" cy="355600"/>
            </a:xfrm>
            <a:prstGeom prst="rect">
              <a:avLst/>
            </a:prstGeom>
            <a:grp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112" name="Rectangle 111"/>
            <p:cNvSpPr/>
            <p:nvPr/>
          </p:nvSpPr>
          <p:spPr>
            <a:xfrm>
              <a:off x="2346483" y="2120900"/>
              <a:ext cx="415608" cy="355600"/>
            </a:xfrm>
            <a:prstGeom prst="rect">
              <a:avLst/>
            </a:prstGeom>
            <a:grp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grpSp>
      <p:grpSp>
        <p:nvGrpSpPr>
          <p:cNvPr id="113" name="Group 112"/>
          <p:cNvGrpSpPr/>
          <p:nvPr/>
        </p:nvGrpSpPr>
        <p:grpSpPr>
          <a:xfrm>
            <a:off x="3598909" y="3581400"/>
            <a:ext cx="5190967" cy="355600"/>
            <a:chOff x="2346483" y="2120900"/>
            <a:chExt cx="5190967" cy="355600"/>
          </a:xfrm>
          <a:solidFill>
            <a:srgbClr val="CCECFF"/>
          </a:solidFill>
        </p:grpSpPr>
        <p:sp>
          <p:nvSpPr>
            <p:cNvPr id="114" name="Rectangle 113"/>
            <p:cNvSpPr/>
            <p:nvPr/>
          </p:nvSpPr>
          <p:spPr>
            <a:xfrm>
              <a:off x="2768600" y="2120900"/>
              <a:ext cx="4768850" cy="355600"/>
            </a:xfrm>
            <a:prstGeom prst="rect">
              <a:avLst/>
            </a:prstGeom>
            <a:grp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(PTE for the virtual page number)</a:t>
              </a:r>
            </a:p>
          </p:txBody>
        </p:sp>
        <p:sp>
          <p:nvSpPr>
            <p:cNvPr id="115" name="Rectangle 114"/>
            <p:cNvSpPr/>
            <p:nvPr/>
          </p:nvSpPr>
          <p:spPr>
            <a:xfrm>
              <a:off x="2346483" y="2120900"/>
              <a:ext cx="415608" cy="355600"/>
            </a:xfrm>
            <a:prstGeom prst="rect">
              <a:avLst/>
            </a:prstGeom>
            <a:grp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1</a:t>
              </a:r>
            </a:p>
          </p:txBody>
        </p:sp>
      </p:grpSp>
      <p:grpSp>
        <p:nvGrpSpPr>
          <p:cNvPr id="116" name="Group 115"/>
          <p:cNvGrpSpPr/>
          <p:nvPr/>
        </p:nvGrpSpPr>
        <p:grpSpPr>
          <a:xfrm>
            <a:off x="3598909" y="3949700"/>
            <a:ext cx="5190967" cy="355600"/>
            <a:chOff x="2346483" y="2120900"/>
            <a:chExt cx="5190967" cy="355600"/>
          </a:xfrm>
          <a:solidFill>
            <a:srgbClr val="99CCFF"/>
          </a:solidFill>
        </p:grpSpPr>
        <p:sp>
          <p:nvSpPr>
            <p:cNvPr id="117" name="Rectangle 116"/>
            <p:cNvSpPr/>
            <p:nvPr/>
          </p:nvSpPr>
          <p:spPr>
            <a:xfrm>
              <a:off x="2768600" y="2120900"/>
              <a:ext cx="4768850" cy="355600"/>
            </a:xfrm>
            <a:prstGeom prst="rect">
              <a:avLst/>
            </a:prstGeom>
            <a:grp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118" name="Rectangle 117"/>
            <p:cNvSpPr/>
            <p:nvPr/>
          </p:nvSpPr>
          <p:spPr>
            <a:xfrm>
              <a:off x="2346483" y="2120900"/>
              <a:ext cx="415608" cy="355600"/>
            </a:xfrm>
            <a:prstGeom prst="rect">
              <a:avLst/>
            </a:prstGeom>
            <a:grp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grpSp>
      <p:grpSp>
        <p:nvGrpSpPr>
          <p:cNvPr id="119" name="Group 118"/>
          <p:cNvGrpSpPr/>
          <p:nvPr/>
        </p:nvGrpSpPr>
        <p:grpSpPr>
          <a:xfrm>
            <a:off x="3598909" y="4330700"/>
            <a:ext cx="5190967" cy="355600"/>
            <a:chOff x="2346483" y="2108200"/>
            <a:chExt cx="5190967" cy="355600"/>
          </a:xfrm>
          <a:solidFill>
            <a:srgbClr val="99CCFF"/>
          </a:solidFill>
        </p:grpSpPr>
        <p:sp>
          <p:nvSpPr>
            <p:cNvPr id="120" name="Rectangle 119"/>
            <p:cNvSpPr/>
            <p:nvPr/>
          </p:nvSpPr>
          <p:spPr>
            <a:xfrm>
              <a:off x="2768600" y="2108200"/>
              <a:ext cx="4768850" cy="355600"/>
            </a:xfrm>
            <a:prstGeom prst="rect">
              <a:avLst/>
            </a:prstGeom>
            <a:grp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121" name="Rectangle 120"/>
            <p:cNvSpPr/>
            <p:nvPr/>
          </p:nvSpPr>
          <p:spPr>
            <a:xfrm>
              <a:off x="2346483" y="2108200"/>
              <a:ext cx="415608" cy="355600"/>
            </a:xfrm>
            <a:prstGeom prst="rect">
              <a:avLst/>
            </a:prstGeom>
            <a:grp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grpSp>
      <p:grpSp>
        <p:nvGrpSpPr>
          <p:cNvPr id="122" name="Group 121"/>
          <p:cNvGrpSpPr/>
          <p:nvPr/>
        </p:nvGrpSpPr>
        <p:grpSpPr>
          <a:xfrm>
            <a:off x="3598909" y="4711700"/>
            <a:ext cx="5190967" cy="355600"/>
            <a:chOff x="2346483" y="2120900"/>
            <a:chExt cx="5190967" cy="355600"/>
          </a:xfrm>
          <a:solidFill>
            <a:srgbClr val="99CCFF"/>
          </a:solidFill>
        </p:grpSpPr>
        <p:sp>
          <p:nvSpPr>
            <p:cNvPr id="123" name="Rectangle 122"/>
            <p:cNvSpPr/>
            <p:nvPr/>
          </p:nvSpPr>
          <p:spPr>
            <a:xfrm>
              <a:off x="2768600" y="2120900"/>
              <a:ext cx="4768850" cy="355600"/>
            </a:xfrm>
            <a:prstGeom prst="rect">
              <a:avLst/>
            </a:prstGeom>
            <a:grp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124" name="Rectangle 123"/>
            <p:cNvSpPr/>
            <p:nvPr/>
          </p:nvSpPr>
          <p:spPr>
            <a:xfrm>
              <a:off x="2346483" y="2120900"/>
              <a:ext cx="415608" cy="355600"/>
            </a:xfrm>
            <a:prstGeom prst="rect">
              <a:avLst/>
            </a:prstGeom>
            <a:grp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grpSp>
      <p:grpSp>
        <p:nvGrpSpPr>
          <p:cNvPr id="125" name="Group 124"/>
          <p:cNvGrpSpPr/>
          <p:nvPr/>
        </p:nvGrpSpPr>
        <p:grpSpPr>
          <a:xfrm>
            <a:off x="3598909" y="5092700"/>
            <a:ext cx="5190967" cy="355600"/>
            <a:chOff x="2346483" y="2120900"/>
            <a:chExt cx="5190967" cy="355600"/>
          </a:xfrm>
          <a:solidFill>
            <a:srgbClr val="99CCFF"/>
          </a:solidFill>
        </p:grpSpPr>
        <p:sp>
          <p:nvSpPr>
            <p:cNvPr id="126" name="Rectangle 125"/>
            <p:cNvSpPr/>
            <p:nvPr/>
          </p:nvSpPr>
          <p:spPr>
            <a:xfrm>
              <a:off x="2768600" y="2120900"/>
              <a:ext cx="4768850" cy="355600"/>
            </a:xfrm>
            <a:prstGeom prst="rect">
              <a:avLst/>
            </a:prstGeom>
            <a:grp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127" name="Rectangle 126"/>
            <p:cNvSpPr/>
            <p:nvPr/>
          </p:nvSpPr>
          <p:spPr>
            <a:xfrm>
              <a:off x="2346483" y="2120900"/>
              <a:ext cx="415608" cy="355600"/>
            </a:xfrm>
            <a:prstGeom prst="rect">
              <a:avLst/>
            </a:prstGeom>
            <a:grp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grpSp>
      <p:sp>
        <p:nvSpPr>
          <p:cNvPr id="128" name="Rectangle 127"/>
          <p:cNvSpPr/>
          <p:nvPr/>
        </p:nvSpPr>
        <p:spPr>
          <a:xfrm>
            <a:off x="2554176" y="1892300"/>
            <a:ext cx="3266576" cy="457200"/>
          </a:xfrm>
          <a:prstGeom prst="rect">
            <a:avLst/>
          </a:prstGeom>
          <a:solidFill>
            <a:srgbClr val="FF99FF"/>
          </a:solidFill>
          <a:ln w="9525" cap="flat" cmpd="sng" algn="ctr">
            <a:solidFill>
              <a:srgbClr val="00B0F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36 bits</a:t>
            </a:r>
          </a:p>
        </p:txBody>
      </p:sp>
      <p:sp>
        <p:nvSpPr>
          <p:cNvPr id="129" name="TextBox 128"/>
          <p:cNvSpPr txBox="1"/>
          <p:nvPr/>
        </p:nvSpPr>
        <p:spPr>
          <a:xfrm>
            <a:off x="1883752" y="1936234"/>
            <a:ext cx="832848" cy="369332"/>
          </a:xfrm>
          <a:prstGeom prst="rect">
            <a:avLst/>
          </a:prstGeom>
          <a:noFill/>
        </p:spPr>
        <p:txBody>
          <a:bodyPr wrap="square" rtlCol="0">
            <a:spAutoFit/>
          </a:bodyPr>
          <a:lstStyle/>
          <a:p>
            <a:pPr defTabSz="457200"/>
            <a:r>
              <a:rPr lang="en-US" b="1" dirty="0">
                <a:solidFill>
                  <a:prstClr val="black"/>
                </a:solidFill>
                <a:latin typeface="Arial"/>
              </a:rPr>
              <a:t>%cr3</a:t>
            </a:r>
          </a:p>
        </p:txBody>
      </p:sp>
      <p:sp>
        <p:nvSpPr>
          <p:cNvPr id="130" name="TextBox 129"/>
          <p:cNvSpPr txBox="1"/>
          <p:nvPr/>
        </p:nvSpPr>
        <p:spPr>
          <a:xfrm>
            <a:off x="6131902" y="2081768"/>
            <a:ext cx="2842124" cy="369332"/>
          </a:xfrm>
          <a:prstGeom prst="rect">
            <a:avLst/>
          </a:prstGeom>
          <a:noFill/>
        </p:spPr>
        <p:txBody>
          <a:bodyPr wrap="square" rtlCol="0">
            <a:spAutoFit/>
          </a:bodyPr>
          <a:lstStyle/>
          <a:p>
            <a:pPr defTabSz="457200"/>
            <a:r>
              <a:rPr lang="en-US" b="1" dirty="0">
                <a:solidFill>
                  <a:prstClr val="black"/>
                </a:solidFill>
                <a:latin typeface="Arial"/>
              </a:rPr>
              <a:t>PAGE TABLE </a:t>
            </a:r>
          </a:p>
        </p:txBody>
      </p:sp>
      <p:cxnSp>
        <p:nvCxnSpPr>
          <p:cNvPr id="131" name="Straight Arrow Connector 130"/>
          <p:cNvCxnSpPr/>
          <p:nvPr/>
        </p:nvCxnSpPr>
        <p:spPr>
          <a:xfrm>
            <a:off x="8485076" y="1816100"/>
            <a:ext cx="0" cy="1993900"/>
          </a:xfrm>
          <a:prstGeom prst="straightConnector1">
            <a:avLst/>
          </a:prstGeom>
          <a:noFill/>
          <a:ln w="1905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132" name="Straight Arrow Connector 131"/>
          <p:cNvCxnSpPr/>
          <p:nvPr/>
        </p:nvCxnSpPr>
        <p:spPr>
          <a:xfrm>
            <a:off x="4417901" y="3822531"/>
            <a:ext cx="9525" cy="1955969"/>
          </a:xfrm>
          <a:prstGeom prst="straightConnector1">
            <a:avLst/>
          </a:prstGeom>
          <a:noFill/>
          <a:ln w="19050" cap="flat" cmpd="sng" algn="ctr">
            <a:solidFill>
              <a:sysClr val="windowText" lastClr="000000"/>
            </a:solidFill>
            <a:prstDash val="solid"/>
            <a:tailEnd type="arrow"/>
          </a:ln>
          <a:effectLst>
            <a:outerShdw blurRad="40000" dist="20000" dir="5400000" rotWithShape="0">
              <a:srgbClr val="000000">
                <a:alpha val="38000"/>
              </a:srgbClr>
            </a:outerShdw>
          </a:effectLst>
        </p:spPr>
      </p:cxnSp>
      <p:sp>
        <p:nvSpPr>
          <p:cNvPr id="133" name="Rectangle 132"/>
          <p:cNvSpPr/>
          <p:nvPr/>
        </p:nvSpPr>
        <p:spPr>
          <a:xfrm>
            <a:off x="159204" y="161378"/>
            <a:ext cx="11398812" cy="769441"/>
          </a:xfrm>
          <a:prstGeom prst="rect">
            <a:avLst/>
          </a:prstGeom>
        </p:spPr>
        <p:txBody>
          <a:bodyPr wrap="square">
            <a:spAutoFit/>
          </a:bodyPr>
          <a:lstStyle/>
          <a:p>
            <a:r>
              <a:rPr lang="en-US" sz="4400" b="1" dirty="0"/>
              <a:t>Memory Architecture – Page Table</a:t>
            </a:r>
            <a:endParaRPr lang="en-IN" sz="4400" dirty="0"/>
          </a:p>
        </p:txBody>
      </p:sp>
    </p:spTree>
    <p:extLst>
      <p:ext uri="{BB962C8B-B14F-4D97-AF65-F5344CB8AC3E}">
        <p14:creationId xmlns:p14="http://schemas.microsoft.com/office/powerpoint/2010/main" val="2421536110"/>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Page Table Hierarchy on x86-64</a:t>
            </a:r>
            <a:endParaRPr lang="en-IN"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138</a:t>
            </a:fld>
            <a:endParaRPr lang="en-IN"/>
          </a:p>
        </p:txBody>
      </p:sp>
      <p:cxnSp>
        <p:nvCxnSpPr>
          <p:cNvPr id="5" name="Elbow Connector 93"/>
          <p:cNvCxnSpPr/>
          <p:nvPr/>
        </p:nvCxnSpPr>
        <p:spPr>
          <a:xfrm>
            <a:off x="4491880" y="3330625"/>
            <a:ext cx="1335797" cy="1320885"/>
          </a:xfrm>
          <a:prstGeom prst="bentConnector3">
            <a:avLst>
              <a:gd name="adj1" fmla="val 69966"/>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6" name="Elbow Connector 90"/>
          <p:cNvCxnSpPr/>
          <p:nvPr/>
        </p:nvCxnSpPr>
        <p:spPr>
          <a:xfrm>
            <a:off x="3501280" y="4086274"/>
            <a:ext cx="633016" cy="590636"/>
          </a:xfrm>
          <a:prstGeom prst="bentConnector3">
            <a:avLst>
              <a:gd name="adj1" fmla="val 33950"/>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7" name="Elbow Connector 60"/>
          <p:cNvCxnSpPr/>
          <p:nvPr/>
        </p:nvCxnSpPr>
        <p:spPr>
          <a:xfrm>
            <a:off x="6784009" y="3845060"/>
            <a:ext cx="710868" cy="813736"/>
          </a:xfrm>
          <a:prstGeom prst="bentConnector3">
            <a:avLst>
              <a:gd name="adj1" fmla="val 50000"/>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sp>
        <p:nvSpPr>
          <p:cNvPr id="8" name="Rectangle 7"/>
          <p:cNvSpPr/>
          <p:nvPr/>
        </p:nvSpPr>
        <p:spPr>
          <a:xfrm>
            <a:off x="1576232" y="5769110"/>
            <a:ext cx="4737100" cy="482600"/>
          </a:xfrm>
          <a:prstGeom prst="rect">
            <a:avLst/>
          </a:prstGeom>
          <a:solidFill>
            <a:srgbClr val="FF99FF"/>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               36 bits</a:t>
            </a:r>
          </a:p>
        </p:txBody>
      </p:sp>
      <p:sp>
        <p:nvSpPr>
          <p:cNvPr id="9" name="Rectangle 8"/>
          <p:cNvSpPr/>
          <p:nvPr/>
        </p:nvSpPr>
        <p:spPr>
          <a:xfrm>
            <a:off x="8974980" y="1087156"/>
            <a:ext cx="1066800" cy="338554"/>
          </a:xfrm>
          <a:prstGeom prst="rect">
            <a:avLst/>
          </a:prstGeom>
        </p:spPr>
        <p:txBody>
          <a:bodyPr wrap="square">
            <a:spAutoFit/>
          </a:bodyPr>
          <a:lstStyle/>
          <a:p>
            <a:pPr algn="ctr" defTabSz="457200"/>
            <a:r>
              <a:rPr lang="en-US" sz="1600" b="1" dirty="0">
                <a:solidFill>
                  <a:prstClr val="black"/>
                </a:solidFill>
                <a:latin typeface="Arial"/>
              </a:rPr>
              <a:t>OFFSET</a:t>
            </a:r>
          </a:p>
        </p:txBody>
      </p:sp>
      <p:sp>
        <p:nvSpPr>
          <p:cNvPr id="10" name="Rectangle 9"/>
          <p:cNvSpPr/>
          <p:nvPr/>
        </p:nvSpPr>
        <p:spPr>
          <a:xfrm>
            <a:off x="10016380" y="1130435"/>
            <a:ext cx="457200" cy="338554"/>
          </a:xfrm>
          <a:prstGeom prst="rect">
            <a:avLst/>
          </a:prstGeom>
        </p:spPr>
        <p:txBody>
          <a:bodyPr wrap="square">
            <a:spAutoFit/>
          </a:bodyPr>
          <a:lstStyle/>
          <a:p>
            <a:pPr algn="ctr" defTabSz="457200"/>
            <a:r>
              <a:rPr lang="en-US" sz="1600" b="1" dirty="0">
                <a:solidFill>
                  <a:prstClr val="black"/>
                </a:solidFill>
                <a:latin typeface="Arial"/>
              </a:rPr>
              <a:t>0</a:t>
            </a:r>
          </a:p>
        </p:txBody>
      </p:sp>
      <p:sp>
        <p:nvSpPr>
          <p:cNvPr id="11" name="Rectangle 10"/>
          <p:cNvSpPr/>
          <p:nvPr/>
        </p:nvSpPr>
        <p:spPr>
          <a:xfrm>
            <a:off x="3259980" y="1137956"/>
            <a:ext cx="533400" cy="338554"/>
          </a:xfrm>
          <a:prstGeom prst="rect">
            <a:avLst/>
          </a:prstGeom>
        </p:spPr>
        <p:txBody>
          <a:bodyPr wrap="square">
            <a:spAutoFit/>
          </a:bodyPr>
          <a:lstStyle/>
          <a:p>
            <a:pPr algn="ctr" defTabSz="457200"/>
            <a:r>
              <a:rPr lang="en-US" sz="1600" b="1" dirty="0">
                <a:solidFill>
                  <a:prstClr val="black"/>
                </a:solidFill>
                <a:latin typeface="Arial"/>
              </a:rPr>
              <a:t>47</a:t>
            </a:r>
          </a:p>
        </p:txBody>
      </p:sp>
      <p:sp>
        <p:nvSpPr>
          <p:cNvPr id="12" name="Rectangle 11"/>
          <p:cNvSpPr/>
          <p:nvPr/>
        </p:nvSpPr>
        <p:spPr>
          <a:xfrm>
            <a:off x="1342280" y="1142302"/>
            <a:ext cx="533400" cy="338554"/>
          </a:xfrm>
          <a:prstGeom prst="rect">
            <a:avLst/>
          </a:prstGeom>
        </p:spPr>
        <p:txBody>
          <a:bodyPr wrap="square">
            <a:spAutoFit/>
          </a:bodyPr>
          <a:lstStyle/>
          <a:p>
            <a:pPr algn="ctr" defTabSz="457200"/>
            <a:r>
              <a:rPr lang="en-US" sz="1600" b="1" dirty="0">
                <a:solidFill>
                  <a:prstClr val="black"/>
                </a:solidFill>
                <a:latin typeface="Arial"/>
              </a:rPr>
              <a:t>63</a:t>
            </a:r>
          </a:p>
        </p:txBody>
      </p:sp>
      <p:sp>
        <p:nvSpPr>
          <p:cNvPr id="13" name="Rectangle 12"/>
          <p:cNvSpPr/>
          <p:nvPr/>
        </p:nvSpPr>
        <p:spPr>
          <a:xfrm>
            <a:off x="8837457" y="1418189"/>
            <a:ext cx="1429131" cy="482600"/>
          </a:xfrm>
          <a:prstGeom prst="rect">
            <a:avLst/>
          </a:prstGeom>
          <a:solidFill>
            <a:srgbClr val="FFCC99"/>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12 bits</a:t>
            </a:r>
          </a:p>
        </p:txBody>
      </p:sp>
      <p:sp>
        <p:nvSpPr>
          <p:cNvPr id="14" name="Rectangle 13"/>
          <p:cNvSpPr/>
          <p:nvPr/>
        </p:nvSpPr>
        <p:spPr>
          <a:xfrm>
            <a:off x="7473284" y="1418189"/>
            <a:ext cx="1338773" cy="482600"/>
          </a:xfrm>
          <a:prstGeom prst="rect">
            <a:avLst/>
          </a:prstGeom>
          <a:solidFill>
            <a:srgbClr val="FFCC66"/>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a:ea typeface="+mn-ea"/>
                <a:cs typeface="+mn-cs"/>
              </a:rPr>
              <a:t>9 bits</a:t>
            </a:r>
          </a:p>
        </p:txBody>
      </p:sp>
      <p:sp>
        <p:nvSpPr>
          <p:cNvPr id="15" name="Rectangle 14"/>
          <p:cNvSpPr/>
          <p:nvPr/>
        </p:nvSpPr>
        <p:spPr>
          <a:xfrm>
            <a:off x="1576232" y="1418189"/>
            <a:ext cx="1797939" cy="482600"/>
          </a:xfrm>
          <a:prstGeom prst="rect">
            <a:avLst/>
          </a:prstGeom>
          <a:solidFill>
            <a:srgbClr val="FFCC00"/>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RESERVED</a:t>
            </a:r>
          </a:p>
        </p:txBody>
      </p:sp>
      <p:sp>
        <p:nvSpPr>
          <p:cNvPr id="16" name="Rectangle 15"/>
          <p:cNvSpPr/>
          <p:nvPr/>
        </p:nvSpPr>
        <p:spPr>
          <a:xfrm>
            <a:off x="6112382" y="1413010"/>
            <a:ext cx="1338773" cy="482600"/>
          </a:xfrm>
          <a:prstGeom prst="rect">
            <a:avLst/>
          </a:prstGeom>
          <a:solidFill>
            <a:srgbClr val="FFCC66"/>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a:ea typeface="+mn-ea"/>
                <a:cs typeface="+mn-cs"/>
              </a:rPr>
              <a:t>9 bits</a:t>
            </a:r>
          </a:p>
        </p:txBody>
      </p:sp>
      <p:sp>
        <p:nvSpPr>
          <p:cNvPr id="17" name="Rectangle 16"/>
          <p:cNvSpPr/>
          <p:nvPr/>
        </p:nvSpPr>
        <p:spPr>
          <a:xfrm>
            <a:off x="4756596" y="1413010"/>
            <a:ext cx="1338773" cy="482600"/>
          </a:xfrm>
          <a:prstGeom prst="rect">
            <a:avLst/>
          </a:prstGeom>
          <a:solidFill>
            <a:srgbClr val="FFCC66"/>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a:ea typeface="+mn-ea"/>
                <a:cs typeface="+mn-cs"/>
              </a:rPr>
              <a:t>9 bits</a:t>
            </a:r>
          </a:p>
        </p:txBody>
      </p:sp>
      <p:sp>
        <p:nvSpPr>
          <p:cNvPr id="18" name="Rectangle 17"/>
          <p:cNvSpPr/>
          <p:nvPr/>
        </p:nvSpPr>
        <p:spPr>
          <a:xfrm>
            <a:off x="3398966" y="1413010"/>
            <a:ext cx="1338773" cy="482600"/>
          </a:xfrm>
          <a:prstGeom prst="rect">
            <a:avLst/>
          </a:prstGeom>
          <a:solidFill>
            <a:srgbClr val="FFCC66"/>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a:ea typeface="+mn-ea"/>
                <a:cs typeface="+mn-cs"/>
              </a:rPr>
              <a:t>9 bits</a:t>
            </a:r>
          </a:p>
        </p:txBody>
      </p:sp>
      <p:sp>
        <p:nvSpPr>
          <p:cNvPr id="19" name="Rectangle 18"/>
          <p:cNvSpPr/>
          <p:nvPr/>
        </p:nvSpPr>
        <p:spPr>
          <a:xfrm>
            <a:off x="5028569" y="1138958"/>
            <a:ext cx="1066800" cy="338554"/>
          </a:xfrm>
          <a:prstGeom prst="rect">
            <a:avLst/>
          </a:prstGeom>
        </p:spPr>
        <p:txBody>
          <a:bodyPr wrap="square">
            <a:spAutoFit/>
          </a:bodyPr>
          <a:lstStyle/>
          <a:p>
            <a:pPr algn="ctr" defTabSz="457200"/>
            <a:r>
              <a:rPr lang="en-US" sz="1600" b="1" dirty="0">
                <a:solidFill>
                  <a:prstClr val="black"/>
                </a:solidFill>
                <a:latin typeface="Arial"/>
              </a:rPr>
              <a:t>PDPTE</a:t>
            </a:r>
          </a:p>
        </p:txBody>
      </p:sp>
      <p:sp>
        <p:nvSpPr>
          <p:cNvPr id="20" name="Rectangle 19"/>
          <p:cNvSpPr/>
          <p:nvPr/>
        </p:nvSpPr>
        <p:spPr>
          <a:xfrm>
            <a:off x="7745257" y="1142302"/>
            <a:ext cx="1066800" cy="338554"/>
          </a:xfrm>
          <a:prstGeom prst="rect">
            <a:avLst/>
          </a:prstGeom>
        </p:spPr>
        <p:txBody>
          <a:bodyPr wrap="square">
            <a:spAutoFit/>
          </a:bodyPr>
          <a:lstStyle/>
          <a:p>
            <a:pPr algn="ctr" defTabSz="457200"/>
            <a:r>
              <a:rPr lang="en-US" sz="1600" b="1" dirty="0">
                <a:solidFill>
                  <a:prstClr val="black"/>
                </a:solidFill>
                <a:latin typeface="Arial"/>
              </a:rPr>
              <a:t>PTE</a:t>
            </a:r>
          </a:p>
        </p:txBody>
      </p:sp>
      <p:sp>
        <p:nvSpPr>
          <p:cNvPr id="21" name="Rectangle 20"/>
          <p:cNvSpPr/>
          <p:nvPr/>
        </p:nvSpPr>
        <p:spPr>
          <a:xfrm>
            <a:off x="6384355" y="1138125"/>
            <a:ext cx="1066800" cy="338554"/>
          </a:xfrm>
          <a:prstGeom prst="rect">
            <a:avLst/>
          </a:prstGeom>
        </p:spPr>
        <p:txBody>
          <a:bodyPr wrap="square">
            <a:spAutoFit/>
          </a:bodyPr>
          <a:lstStyle/>
          <a:p>
            <a:pPr algn="ctr" defTabSz="457200"/>
            <a:r>
              <a:rPr lang="en-US" sz="1600" b="1" dirty="0">
                <a:solidFill>
                  <a:prstClr val="black"/>
                </a:solidFill>
                <a:latin typeface="Arial"/>
              </a:rPr>
              <a:t>PDE</a:t>
            </a:r>
          </a:p>
        </p:txBody>
      </p:sp>
      <p:sp>
        <p:nvSpPr>
          <p:cNvPr id="22" name="Rectangle 21"/>
          <p:cNvSpPr/>
          <p:nvPr/>
        </p:nvSpPr>
        <p:spPr>
          <a:xfrm>
            <a:off x="3689796" y="1138125"/>
            <a:ext cx="1066800" cy="338554"/>
          </a:xfrm>
          <a:prstGeom prst="rect">
            <a:avLst/>
          </a:prstGeom>
        </p:spPr>
        <p:txBody>
          <a:bodyPr wrap="square">
            <a:spAutoFit/>
          </a:bodyPr>
          <a:lstStyle/>
          <a:p>
            <a:pPr algn="ctr" defTabSz="457200"/>
            <a:r>
              <a:rPr lang="en-US" sz="1600" b="1" dirty="0">
                <a:solidFill>
                  <a:prstClr val="black"/>
                </a:solidFill>
                <a:latin typeface="Arial"/>
              </a:rPr>
              <a:t>PML4E</a:t>
            </a:r>
          </a:p>
        </p:txBody>
      </p:sp>
      <p:sp>
        <p:nvSpPr>
          <p:cNvPr id="23" name="Rectangle 22"/>
          <p:cNvSpPr/>
          <p:nvPr/>
        </p:nvSpPr>
        <p:spPr>
          <a:xfrm>
            <a:off x="2421780" y="3000510"/>
            <a:ext cx="1168400" cy="1663700"/>
          </a:xfrm>
          <a:prstGeom prst="rect">
            <a:avLst/>
          </a:prstGeom>
          <a:solidFill>
            <a:srgbClr val="3333FF"/>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24" name="Rectangle 23"/>
          <p:cNvSpPr/>
          <p:nvPr/>
        </p:nvSpPr>
        <p:spPr>
          <a:xfrm>
            <a:off x="4152269" y="3013210"/>
            <a:ext cx="1168400" cy="1663700"/>
          </a:xfrm>
          <a:prstGeom prst="rect">
            <a:avLst/>
          </a:prstGeom>
          <a:solidFill>
            <a:srgbClr val="3366FF"/>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25" name="Rectangle 24"/>
          <p:cNvSpPr/>
          <p:nvPr/>
        </p:nvSpPr>
        <p:spPr>
          <a:xfrm>
            <a:off x="5851130" y="3000510"/>
            <a:ext cx="1168400" cy="1663700"/>
          </a:xfrm>
          <a:prstGeom prst="rect">
            <a:avLst/>
          </a:prstGeom>
          <a:solidFill>
            <a:srgbClr val="6699FF"/>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26" name="Rectangle 25"/>
          <p:cNvSpPr/>
          <p:nvPr/>
        </p:nvSpPr>
        <p:spPr>
          <a:xfrm>
            <a:off x="7493318" y="2987810"/>
            <a:ext cx="1168400" cy="1663700"/>
          </a:xfrm>
          <a:prstGeom prst="rect">
            <a:avLst/>
          </a:prstGeom>
          <a:solidFill>
            <a:srgbClr val="99CCFF"/>
          </a:solidFill>
          <a:ln w="9525"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27" name="Rectangle 26"/>
          <p:cNvSpPr/>
          <p:nvPr/>
        </p:nvSpPr>
        <p:spPr>
          <a:xfrm>
            <a:off x="9146495" y="2975110"/>
            <a:ext cx="1168400" cy="1663700"/>
          </a:xfrm>
          <a:prstGeom prst="rect">
            <a:avLst/>
          </a:prstGeom>
          <a:solidFill>
            <a:srgbClr val="39B3E9">
              <a:lumMod val="20000"/>
              <a:lumOff val="80000"/>
            </a:srgbClr>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28" name="Rectangle 27"/>
          <p:cNvSpPr/>
          <p:nvPr/>
        </p:nvSpPr>
        <p:spPr>
          <a:xfrm>
            <a:off x="9146495" y="3152909"/>
            <a:ext cx="1168400" cy="270877"/>
          </a:xfrm>
          <a:prstGeom prst="rect">
            <a:avLst/>
          </a:prstGeom>
          <a:solidFill>
            <a:srgbClr val="0070C0">
              <a:lumMod val="20000"/>
              <a:lumOff val="80000"/>
            </a:srgbClr>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29" name="Rectangle 28"/>
          <p:cNvSpPr/>
          <p:nvPr/>
        </p:nvSpPr>
        <p:spPr>
          <a:xfrm>
            <a:off x="5851130" y="3671521"/>
            <a:ext cx="1168400" cy="270877"/>
          </a:xfrm>
          <a:prstGeom prst="rect">
            <a:avLst/>
          </a:prstGeom>
          <a:solidFill>
            <a:srgbClr val="0070C0">
              <a:lumMod val="20000"/>
              <a:lumOff val="80000"/>
            </a:srgbClr>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30" name="Rectangle 29"/>
          <p:cNvSpPr/>
          <p:nvPr/>
        </p:nvSpPr>
        <p:spPr>
          <a:xfrm>
            <a:off x="7493318" y="4194309"/>
            <a:ext cx="1168400" cy="270877"/>
          </a:xfrm>
          <a:prstGeom prst="rect">
            <a:avLst/>
          </a:prstGeom>
          <a:solidFill>
            <a:srgbClr val="0070C0">
              <a:lumMod val="20000"/>
              <a:lumOff val="80000"/>
            </a:srgbClr>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31" name="Rectangle 30"/>
          <p:cNvSpPr/>
          <p:nvPr/>
        </p:nvSpPr>
        <p:spPr>
          <a:xfrm>
            <a:off x="4151656" y="3195185"/>
            <a:ext cx="1168400" cy="270877"/>
          </a:xfrm>
          <a:prstGeom prst="rect">
            <a:avLst/>
          </a:prstGeom>
          <a:solidFill>
            <a:srgbClr val="0070C0">
              <a:lumMod val="20000"/>
              <a:lumOff val="80000"/>
            </a:srgbClr>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32" name="Rectangle 31"/>
          <p:cNvSpPr/>
          <p:nvPr/>
        </p:nvSpPr>
        <p:spPr>
          <a:xfrm>
            <a:off x="2421780" y="3950835"/>
            <a:ext cx="1168400" cy="270877"/>
          </a:xfrm>
          <a:prstGeom prst="rect">
            <a:avLst/>
          </a:prstGeom>
          <a:solidFill>
            <a:srgbClr val="0070C0">
              <a:lumMod val="20000"/>
              <a:lumOff val="80000"/>
            </a:srgbClr>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cxnSp>
        <p:nvCxnSpPr>
          <p:cNvPr id="33" name="Elbow Connector 9"/>
          <p:cNvCxnSpPr>
            <a:stCxn id="30" idx="3"/>
          </p:cNvCxnSpPr>
          <p:nvPr/>
        </p:nvCxnSpPr>
        <p:spPr>
          <a:xfrm>
            <a:off x="8661718" y="4329748"/>
            <a:ext cx="484777" cy="309062"/>
          </a:xfrm>
          <a:prstGeom prst="bentConnector3">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34" name="Elbow Connector 12"/>
          <p:cNvCxnSpPr>
            <a:endCxn id="28" idx="1"/>
          </p:cNvCxnSpPr>
          <p:nvPr/>
        </p:nvCxnSpPr>
        <p:spPr>
          <a:xfrm rot="5400000">
            <a:off x="8885069" y="2157037"/>
            <a:ext cx="1392738" cy="869885"/>
          </a:xfrm>
          <a:prstGeom prst="bentConnector4">
            <a:avLst>
              <a:gd name="adj1" fmla="val 45138"/>
              <a:gd name="adj2" fmla="val 126279"/>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35" name="Elbow Connector 14"/>
          <p:cNvCxnSpPr>
            <a:stCxn id="14" idx="2"/>
            <a:endCxn id="30" idx="1"/>
          </p:cNvCxnSpPr>
          <p:nvPr/>
        </p:nvCxnSpPr>
        <p:spPr>
          <a:xfrm rot="5400000">
            <a:off x="6603516" y="2790592"/>
            <a:ext cx="2428959" cy="649353"/>
          </a:xfrm>
          <a:prstGeom prst="bentConnector4">
            <a:avLst>
              <a:gd name="adj1" fmla="val 26821"/>
              <a:gd name="adj2" fmla="val 135204"/>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36" name="Elbow Connector 66"/>
          <p:cNvCxnSpPr>
            <a:stCxn id="16" idx="2"/>
            <a:endCxn id="25" idx="1"/>
          </p:cNvCxnSpPr>
          <p:nvPr/>
        </p:nvCxnSpPr>
        <p:spPr>
          <a:xfrm rot="5400000">
            <a:off x="5348075" y="2398666"/>
            <a:ext cx="1936750" cy="930639"/>
          </a:xfrm>
          <a:prstGeom prst="bentConnector4">
            <a:avLst>
              <a:gd name="adj1" fmla="val 33115"/>
              <a:gd name="adj2" fmla="val 124564"/>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37" name="Elbow Connector 68"/>
          <p:cNvCxnSpPr>
            <a:stCxn id="17" idx="2"/>
            <a:endCxn id="31" idx="1"/>
          </p:cNvCxnSpPr>
          <p:nvPr/>
        </p:nvCxnSpPr>
        <p:spPr>
          <a:xfrm rot="5400000">
            <a:off x="4071313" y="1975954"/>
            <a:ext cx="1435014" cy="1274327"/>
          </a:xfrm>
          <a:prstGeom prst="bentConnector4">
            <a:avLst>
              <a:gd name="adj1" fmla="val 45281"/>
              <a:gd name="adj2" fmla="val 117939"/>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38" name="Elbow Connector 72"/>
          <p:cNvCxnSpPr>
            <a:stCxn id="18" idx="2"/>
            <a:endCxn id="32" idx="1"/>
          </p:cNvCxnSpPr>
          <p:nvPr/>
        </p:nvCxnSpPr>
        <p:spPr>
          <a:xfrm rot="5400000">
            <a:off x="2149735" y="2167656"/>
            <a:ext cx="2190664" cy="1646573"/>
          </a:xfrm>
          <a:prstGeom prst="bentConnector4">
            <a:avLst>
              <a:gd name="adj1" fmla="val 15603"/>
              <a:gd name="adj2" fmla="val 116197"/>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sp>
        <p:nvSpPr>
          <p:cNvPr id="39" name="Rectangle 38"/>
          <p:cNvSpPr/>
          <p:nvPr/>
        </p:nvSpPr>
        <p:spPr>
          <a:xfrm>
            <a:off x="9114680" y="2668179"/>
            <a:ext cx="1291608" cy="338554"/>
          </a:xfrm>
          <a:prstGeom prst="rect">
            <a:avLst/>
          </a:prstGeom>
        </p:spPr>
        <p:txBody>
          <a:bodyPr wrap="square">
            <a:spAutoFit/>
          </a:bodyPr>
          <a:lstStyle/>
          <a:p>
            <a:pPr algn="ctr" defTabSz="457200"/>
            <a:r>
              <a:rPr lang="en-US" sz="1600" b="1" dirty="0">
                <a:solidFill>
                  <a:prstClr val="black"/>
                </a:solidFill>
                <a:latin typeface="Arial"/>
              </a:rPr>
              <a:t>4096 byte</a:t>
            </a:r>
          </a:p>
        </p:txBody>
      </p:sp>
      <p:sp>
        <p:nvSpPr>
          <p:cNvPr id="40" name="Rectangle 39"/>
          <p:cNvSpPr/>
          <p:nvPr/>
        </p:nvSpPr>
        <p:spPr>
          <a:xfrm>
            <a:off x="7431714" y="2699886"/>
            <a:ext cx="1291608" cy="338554"/>
          </a:xfrm>
          <a:prstGeom prst="rect">
            <a:avLst/>
          </a:prstGeom>
        </p:spPr>
        <p:txBody>
          <a:bodyPr wrap="square">
            <a:spAutoFit/>
          </a:bodyPr>
          <a:lstStyle/>
          <a:p>
            <a:pPr algn="ctr" defTabSz="457200"/>
            <a:r>
              <a:rPr lang="en-US" sz="1600" b="1" dirty="0">
                <a:solidFill>
                  <a:prstClr val="black"/>
                </a:solidFill>
                <a:latin typeface="Arial"/>
              </a:rPr>
              <a:t>512 entry</a:t>
            </a:r>
          </a:p>
        </p:txBody>
      </p:sp>
      <p:sp>
        <p:nvSpPr>
          <p:cNvPr id="41" name="Rectangle 40"/>
          <p:cNvSpPr/>
          <p:nvPr/>
        </p:nvSpPr>
        <p:spPr>
          <a:xfrm>
            <a:off x="5789526" y="2716931"/>
            <a:ext cx="1291608" cy="338554"/>
          </a:xfrm>
          <a:prstGeom prst="rect">
            <a:avLst/>
          </a:prstGeom>
        </p:spPr>
        <p:txBody>
          <a:bodyPr wrap="square">
            <a:spAutoFit/>
          </a:bodyPr>
          <a:lstStyle/>
          <a:p>
            <a:pPr algn="ctr" defTabSz="457200"/>
            <a:r>
              <a:rPr lang="en-US" sz="1600" b="1" dirty="0">
                <a:solidFill>
                  <a:prstClr val="black"/>
                </a:solidFill>
                <a:latin typeface="Arial"/>
              </a:rPr>
              <a:t>512 entry</a:t>
            </a:r>
          </a:p>
        </p:txBody>
      </p:sp>
      <p:sp>
        <p:nvSpPr>
          <p:cNvPr id="42" name="Rectangle 41"/>
          <p:cNvSpPr/>
          <p:nvPr/>
        </p:nvSpPr>
        <p:spPr>
          <a:xfrm>
            <a:off x="4090052" y="2715888"/>
            <a:ext cx="1291608" cy="338554"/>
          </a:xfrm>
          <a:prstGeom prst="rect">
            <a:avLst/>
          </a:prstGeom>
        </p:spPr>
        <p:txBody>
          <a:bodyPr wrap="square">
            <a:spAutoFit/>
          </a:bodyPr>
          <a:lstStyle/>
          <a:p>
            <a:pPr algn="ctr" defTabSz="457200"/>
            <a:r>
              <a:rPr lang="en-US" sz="1600" b="1" dirty="0">
                <a:solidFill>
                  <a:prstClr val="black"/>
                </a:solidFill>
                <a:latin typeface="Arial"/>
              </a:rPr>
              <a:t>512 entry</a:t>
            </a:r>
          </a:p>
        </p:txBody>
      </p:sp>
      <p:sp>
        <p:nvSpPr>
          <p:cNvPr id="43" name="Rectangle 42"/>
          <p:cNvSpPr/>
          <p:nvPr/>
        </p:nvSpPr>
        <p:spPr>
          <a:xfrm>
            <a:off x="2360176" y="2694708"/>
            <a:ext cx="1291608" cy="338554"/>
          </a:xfrm>
          <a:prstGeom prst="rect">
            <a:avLst/>
          </a:prstGeom>
        </p:spPr>
        <p:txBody>
          <a:bodyPr wrap="square">
            <a:spAutoFit/>
          </a:bodyPr>
          <a:lstStyle/>
          <a:p>
            <a:pPr algn="ctr" defTabSz="457200"/>
            <a:r>
              <a:rPr lang="en-US" sz="1600" b="1" dirty="0">
                <a:solidFill>
                  <a:prstClr val="black"/>
                </a:solidFill>
                <a:latin typeface="Arial"/>
              </a:rPr>
              <a:t>512 entry</a:t>
            </a:r>
          </a:p>
        </p:txBody>
      </p:sp>
      <p:sp>
        <p:nvSpPr>
          <p:cNvPr id="44" name="Rectangle 43"/>
          <p:cNvSpPr/>
          <p:nvPr/>
        </p:nvSpPr>
        <p:spPr>
          <a:xfrm>
            <a:off x="9121682" y="4595488"/>
            <a:ext cx="1291608" cy="338554"/>
          </a:xfrm>
          <a:prstGeom prst="rect">
            <a:avLst/>
          </a:prstGeom>
        </p:spPr>
        <p:txBody>
          <a:bodyPr wrap="square">
            <a:spAutoFit/>
          </a:bodyPr>
          <a:lstStyle/>
          <a:p>
            <a:pPr algn="ctr" defTabSz="457200"/>
            <a:r>
              <a:rPr lang="en-US" sz="1600" b="1" dirty="0">
                <a:solidFill>
                  <a:prstClr val="black"/>
                </a:solidFill>
                <a:latin typeface="Arial"/>
              </a:rPr>
              <a:t>page</a:t>
            </a:r>
          </a:p>
        </p:txBody>
      </p:sp>
      <p:sp>
        <p:nvSpPr>
          <p:cNvPr id="45" name="Rectangle 44"/>
          <p:cNvSpPr/>
          <p:nvPr/>
        </p:nvSpPr>
        <p:spPr>
          <a:xfrm>
            <a:off x="7413316" y="4603842"/>
            <a:ext cx="1291608" cy="338554"/>
          </a:xfrm>
          <a:prstGeom prst="rect">
            <a:avLst/>
          </a:prstGeom>
        </p:spPr>
        <p:txBody>
          <a:bodyPr wrap="square">
            <a:spAutoFit/>
          </a:bodyPr>
          <a:lstStyle/>
          <a:p>
            <a:pPr algn="ctr" defTabSz="457200"/>
            <a:r>
              <a:rPr lang="en-US" sz="1600" b="1" dirty="0">
                <a:solidFill>
                  <a:prstClr val="black"/>
                </a:solidFill>
                <a:latin typeface="Arial"/>
              </a:rPr>
              <a:t>page table</a:t>
            </a:r>
          </a:p>
        </p:txBody>
      </p:sp>
      <p:sp>
        <p:nvSpPr>
          <p:cNvPr id="46" name="Rectangle 45"/>
          <p:cNvSpPr/>
          <p:nvPr/>
        </p:nvSpPr>
        <p:spPr>
          <a:xfrm>
            <a:off x="5802226" y="4619505"/>
            <a:ext cx="1291608" cy="584775"/>
          </a:xfrm>
          <a:prstGeom prst="rect">
            <a:avLst/>
          </a:prstGeom>
        </p:spPr>
        <p:txBody>
          <a:bodyPr wrap="square">
            <a:spAutoFit/>
          </a:bodyPr>
          <a:lstStyle/>
          <a:p>
            <a:pPr algn="ctr" defTabSz="457200"/>
            <a:r>
              <a:rPr lang="en-US" sz="1600" b="1" dirty="0">
                <a:solidFill>
                  <a:prstClr val="black"/>
                </a:solidFill>
                <a:latin typeface="Arial"/>
              </a:rPr>
              <a:t>page directory</a:t>
            </a:r>
          </a:p>
        </p:txBody>
      </p:sp>
      <p:sp>
        <p:nvSpPr>
          <p:cNvPr id="47" name="Rectangle 46"/>
          <p:cNvSpPr/>
          <p:nvPr/>
        </p:nvSpPr>
        <p:spPr>
          <a:xfrm>
            <a:off x="4051951" y="4663165"/>
            <a:ext cx="1459217" cy="584775"/>
          </a:xfrm>
          <a:prstGeom prst="rect">
            <a:avLst/>
          </a:prstGeom>
        </p:spPr>
        <p:txBody>
          <a:bodyPr wrap="square">
            <a:spAutoFit/>
          </a:bodyPr>
          <a:lstStyle/>
          <a:p>
            <a:pPr algn="ctr" defTabSz="457200"/>
            <a:r>
              <a:rPr lang="en-US" sz="1600" b="1" dirty="0">
                <a:solidFill>
                  <a:prstClr val="black"/>
                </a:solidFill>
                <a:latin typeface="Arial"/>
              </a:rPr>
              <a:t>Page middle directory</a:t>
            </a:r>
          </a:p>
        </p:txBody>
      </p:sp>
      <p:sp>
        <p:nvSpPr>
          <p:cNvPr id="48" name="Rectangle 47"/>
          <p:cNvSpPr/>
          <p:nvPr/>
        </p:nvSpPr>
        <p:spPr>
          <a:xfrm>
            <a:off x="2276371" y="4638810"/>
            <a:ext cx="1459217" cy="584775"/>
          </a:xfrm>
          <a:prstGeom prst="rect">
            <a:avLst/>
          </a:prstGeom>
        </p:spPr>
        <p:txBody>
          <a:bodyPr wrap="square">
            <a:spAutoFit/>
          </a:bodyPr>
          <a:lstStyle/>
          <a:p>
            <a:pPr algn="ctr" defTabSz="457200"/>
            <a:r>
              <a:rPr lang="en-US" sz="1600" b="1" dirty="0">
                <a:solidFill>
                  <a:prstClr val="black"/>
                </a:solidFill>
                <a:latin typeface="Arial"/>
              </a:rPr>
              <a:t>page global directory</a:t>
            </a:r>
          </a:p>
        </p:txBody>
      </p:sp>
      <p:cxnSp>
        <p:nvCxnSpPr>
          <p:cNvPr id="49" name="Straight Arrow Connector 48"/>
          <p:cNvCxnSpPr/>
          <p:nvPr/>
        </p:nvCxnSpPr>
        <p:spPr>
          <a:xfrm flipV="1">
            <a:off x="1875680" y="4664210"/>
            <a:ext cx="546100" cy="12700"/>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50" name="Straight Connector 49"/>
          <p:cNvCxnSpPr/>
          <p:nvPr/>
        </p:nvCxnSpPr>
        <p:spPr>
          <a:xfrm>
            <a:off x="1875680" y="4676910"/>
            <a:ext cx="0" cy="10922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sp>
        <p:nvSpPr>
          <p:cNvPr id="51" name="Rectangle 50"/>
          <p:cNvSpPr/>
          <p:nvPr/>
        </p:nvSpPr>
        <p:spPr>
          <a:xfrm>
            <a:off x="1450230" y="6213610"/>
            <a:ext cx="719110" cy="338554"/>
          </a:xfrm>
          <a:prstGeom prst="rect">
            <a:avLst/>
          </a:prstGeom>
        </p:spPr>
        <p:txBody>
          <a:bodyPr wrap="square">
            <a:spAutoFit/>
          </a:bodyPr>
          <a:lstStyle/>
          <a:p>
            <a:pPr algn="ctr" defTabSz="457200"/>
            <a:r>
              <a:rPr lang="en-US" sz="1600" b="1" dirty="0">
                <a:solidFill>
                  <a:prstClr val="black"/>
                </a:solidFill>
                <a:latin typeface="Arial"/>
              </a:rPr>
              <a:t>%cr3</a:t>
            </a:r>
          </a:p>
        </p:txBody>
      </p:sp>
    </p:spTree>
    <p:extLst>
      <p:ext uri="{BB962C8B-B14F-4D97-AF65-F5344CB8AC3E}">
        <p14:creationId xmlns:p14="http://schemas.microsoft.com/office/powerpoint/2010/main" val="1089486429"/>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Memory Architecture</a:t>
            </a:r>
          </a:p>
        </p:txBody>
      </p:sp>
      <p:sp>
        <p:nvSpPr>
          <p:cNvPr id="4" name="Slide Number Placeholder 3"/>
          <p:cNvSpPr>
            <a:spLocks noGrp="1"/>
          </p:cNvSpPr>
          <p:nvPr>
            <p:ph type="sldNum" sz="quarter" idx="12"/>
          </p:nvPr>
        </p:nvSpPr>
        <p:spPr/>
        <p:txBody>
          <a:bodyPr/>
          <a:lstStyle/>
          <a:p>
            <a:fld id="{1DEFBDA0-AD74-41D1-B067-250B5C005FA0}" type="slidenum">
              <a:rPr lang="en-IN" smtClean="0"/>
              <a:t>139</a:t>
            </a:fld>
            <a:endParaRPr lang="en-IN"/>
          </a:p>
        </p:txBody>
      </p:sp>
      <p:sp>
        <p:nvSpPr>
          <p:cNvPr id="39" name="Rectangle 38"/>
          <p:cNvSpPr/>
          <p:nvPr/>
        </p:nvSpPr>
        <p:spPr>
          <a:xfrm>
            <a:off x="8253113" y="1270000"/>
            <a:ext cx="1181100" cy="482600"/>
          </a:xfrm>
          <a:prstGeom prst="rect">
            <a:avLst/>
          </a:prstGeom>
          <a:solidFill>
            <a:srgbClr val="FFCC99"/>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12 bits</a:t>
            </a:r>
          </a:p>
        </p:txBody>
      </p:sp>
      <p:sp>
        <p:nvSpPr>
          <p:cNvPr id="40" name="Can 14"/>
          <p:cNvSpPr/>
          <p:nvPr/>
        </p:nvSpPr>
        <p:spPr>
          <a:xfrm>
            <a:off x="1445913" y="3784600"/>
            <a:ext cx="838200" cy="368300"/>
          </a:xfrm>
          <a:prstGeom prst="can">
            <a:avLst/>
          </a:prstGeom>
          <a:solidFill>
            <a:sysClr val="windowText" lastClr="000000">
              <a:lumMod val="50000"/>
              <a:lumOff val="50000"/>
            </a:sysClr>
          </a:solidFill>
          <a:ln w="9525" cap="flat" cmpd="sng" algn="ctr">
            <a:solidFill>
              <a:srgbClr val="00B0F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41" name="Can 15"/>
          <p:cNvSpPr/>
          <p:nvPr/>
        </p:nvSpPr>
        <p:spPr>
          <a:xfrm>
            <a:off x="1445913" y="4140200"/>
            <a:ext cx="838200" cy="368300"/>
          </a:xfrm>
          <a:prstGeom prst="can">
            <a:avLst/>
          </a:prstGeom>
          <a:solidFill>
            <a:sysClr val="windowText" lastClr="000000">
              <a:lumMod val="50000"/>
              <a:lumOff val="50000"/>
            </a:sysClr>
          </a:solidFill>
          <a:ln w="9525" cap="flat" cmpd="sng" algn="ctr">
            <a:solidFill>
              <a:srgbClr val="00B0F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42" name="Can 16"/>
          <p:cNvSpPr/>
          <p:nvPr/>
        </p:nvSpPr>
        <p:spPr>
          <a:xfrm>
            <a:off x="1445913" y="4464050"/>
            <a:ext cx="838200" cy="368300"/>
          </a:xfrm>
          <a:prstGeom prst="can">
            <a:avLst/>
          </a:prstGeom>
          <a:solidFill>
            <a:sysClr val="windowText" lastClr="000000">
              <a:lumMod val="50000"/>
              <a:lumOff val="50000"/>
            </a:sysClr>
          </a:solidFill>
          <a:ln w="9525" cap="flat" cmpd="sng" algn="ctr">
            <a:solidFill>
              <a:srgbClr val="00B0F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43" name="Rounded Rectangle 17"/>
          <p:cNvSpPr/>
          <p:nvPr/>
        </p:nvSpPr>
        <p:spPr>
          <a:xfrm>
            <a:off x="5078113" y="2273300"/>
            <a:ext cx="2971800" cy="596900"/>
          </a:xfrm>
          <a:prstGeom prst="roundRect">
            <a:avLst>
              <a:gd name="adj" fmla="val 50000"/>
            </a:avLst>
          </a:prstGeom>
          <a:solidFill>
            <a:srgbClr val="FF99FF"/>
          </a:solidFill>
          <a:ln w="9525" cap="flat" cmpd="sng" algn="ctr">
            <a:solidFill>
              <a:srgbClr val="00B0F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Mapping cached in TLB</a:t>
            </a:r>
          </a:p>
        </p:txBody>
      </p:sp>
      <p:sp>
        <p:nvSpPr>
          <p:cNvPr id="44" name="Rounded Rectangle 18"/>
          <p:cNvSpPr/>
          <p:nvPr/>
        </p:nvSpPr>
        <p:spPr>
          <a:xfrm>
            <a:off x="3033413" y="4051300"/>
            <a:ext cx="3162300" cy="596900"/>
          </a:xfrm>
          <a:prstGeom prst="roundRect">
            <a:avLst>
              <a:gd name="adj" fmla="val 50000"/>
            </a:avLst>
          </a:prstGeom>
          <a:solidFill>
            <a:srgbClr val="CCECFF"/>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Is page mapped in RAM?</a:t>
            </a:r>
          </a:p>
        </p:txBody>
      </p:sp>
      <p:cxnSp>
        <p:nvCxnSpPr>
          <p:cNvPr id="45" name="Straight Arrow Connector 44"/>
          <p:cNvCxnSpPr/>
          <p:nvPr/>
        </p:nvCxnSpPr>
        <p:spPr>
          <a:xfrm>
            <a:off x="6678313" y="1752600"/>
            <a:ext cx="0" cy="520700"/>
          </a:xfrm>
          <a:prstGeom prst="straightConnector1">
            <a:avLst/>
          </a:prstGeom>
          <a:noFill/>
          <a:ln w="1905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46" name="Straight Arrow Connector 45"/>
          <p:cNvCxnSpPr>
            <a:endCxn id="43" idx="1"/>
          </p:cNvCxnSpPr>
          <p:nvPr/>
        </p:nvCxnSpPr>
        <p:spPr>
          <a:xfrm>
            <a:off x="1826913" y="2571750"/>
            <a:ext cx="3251200" cy="0"/>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47" name="Straight Arrow Connector 46"/>
          <p:cNvCxnSpPr>
            <a:endCxn id="41" idx="4"/>
          </p:cNvCxnSpPr>
          <p:nvPr/>
        </p:nvCxnSpPr>
        <p:spPr>
          <a:xfrm flipH="1">
            <a:off x="2284113" y="4324350"/>
            <a:ext cx="685800" cy="0"/>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48" name="Straight Connector 47"/>
          <p:cNvCxnSpPr/>
          <p:nvPr/>
        </p:nvCxnSpPr>
        <p:spPr>
          <a:xfrm>
            <a:off x="3287413" y="2571750"/>
            <a:ext cx="0" cy="13970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49" name="Straight Arrow Connector 48"/>
          <p:cNvCxnSpPr/>
          <p:nvPr/>
        </p:nvCxnSpPr>
        <p:spPr>
          <a:xfrm>
            <a:off x="5497213" y="2908300"/>
            <a:ext cx="0" cy="1098550"/>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50" name="Straight Arrow Connector 49"/>
          <p:cNvCxnSpPr/>
          <p:nvPr/>
        </p:nvCxnSpPr>
        <p:spPr>
          <a:xfrm>
            <a:off x="7376813" y="2870200"/>
            <a:ext cx="12700" cy="2921000"/>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51" name="Straight Connector 50"/>
          <p:cNvCxnSpPr/>
          <p:nvPr/>
        </p:nvCxnSpPr>
        <p:spPr>
          <a:xfrm>
            <a:off x="1839613" y="2571750"/>
            <a:ext cx="0" cy="121285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sp>
        <p:nvSpPr>
          <p:cNvPr id="52" name="Rectangle 51"/>
          <p:cNvSpPr/>
          <p:nvPr/>
        </p:nvSpPr>
        <p:spPr>
          <a:xfrm>
            <a:off x="3516013" y="1270000"/>
            <a:ext cx="4737100" cy="482600"/>
          </a:xfrm>
          <a:prstGeom prst="rect">
            <a:avLst/>
          </a:prstGeom>
          <a:solidFill>
            <a:srgbClr val="FFCC66"/>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36 bits</a:t>
            </a:r>
          </a:p>
        </p:txBody>
      </p:sp>
      <p:sp>
        <p:nvSpPr>
          <p:cNvPr id="53" name="Rectangle 52"/>
          <p:cNvSpPr/>
          <p:nvPr/>
        </p:nvSpPr>
        <p:spPr>
          <a:xfrm>
            <a:off x="2030113" y="1270000"/>
            <a:ext cx="1485900" cy="482600"/>
          </a:xfrm>
          <a:prstGeom prst="rect">
            <a:avLst/>
          </a:prstGeom>
          <a:solidFill>
            <a:srgbClr val="FFCC00"/>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RESERVED</a:t>
            </a:r>
          </a:p>
        </p:txBody>
      </p:sp>
      <p:sp>
        <p:nvSpPr>
          <p:cNvPr id="54" name="Rectangle 53"/>
          <p:cNvSpPr/>
          <p:nvPr/>
        </p:nvSpPr>
        <p:spPr>
          <a:xfrm>
            <a:off x="8227713" y="5816600"/>
            <a:ext cx="1181100" cy="482600"/>
          </a:xfrm>
          <a:prstGeom prst="rect">
            <a:avLst/>
          </a:prstGeom>
          <a:solidFill>
            <a:srgbClr val="FFCC99"/>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12 bits</a:t>
            </a:r>
          </a:p>
        </p:txBody>
      </p:sp>
      <p:sp>
        <p:nvSpPr>
          <p:cNvPr id="55" name="Rectangle 54"/>
          <p:cNvSpPr/>
          <p:nvPr/>
        </p:nvSpPr>
        <p:spPr>
          <a:xfrm>
            <a:off x="3490613" y="5816600"/>
            <a:ext cx="4737100" cy="482600"/>
          </a:xfrm>
          <a:prstGeom prst="rect">
            <a:avLst/>
          </a:prstGeom>
          <a:solidFill>
            <a:srgbClr val="FFCC66"/>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36 bits</a:t>
            </a:r>
          </a:p>
        </p:txBody>
      </p:sp>
      <p:sp>
        <p:nvSpPr>
          <p:cNvPr id="56" name="Rectangle 55"/>
          <p:cNvSpPr/>
          <p:nvPr/>
        </p:nvSpPr>
        <p:spPr>
          <a:xfrm>
            <a:off x="6550695" y="1828284"/>
            <a:ext cx="1435718" cy="338554"/>
          </a:xfrm>
          <a:prstGeom prst="rect">
            <a:avLst/>
          </a:prstGeom>
        </p:spPr>
        <p:txBody>
          <a:bodyPr wrap="square">
            <a:spAutoFit/>
          </a:bodyPr>
          <a:lstStyle/>
          <a:p>
            <a:pPr algn="ctr" defTabSz="457200"/>
            <a:r>
              <a:rPr lang="en-US" sz="1600" dirty="0">
                <a:solidFill>
                  <a:prstClr val="black"/>
                </a:solidFill>
                <a:latin typeface="Arial"/>
              </a:rPr>
              <a:t>TLB lookup</a:t>
            </a:r>
          </a:p>
        </p:txBody>
      </p:sp>
      <p:sp>
        <p:nvSpPr>
          <p:cNvPr id="57" name="Rectangle 56"/>
          <p:cNvSpPr/>
          <p:nvPr/>
        </p:nvSpPr>
        <p:spPr>
          <a:xfrm>
            <a:off x="7440313" y="3008898"/>
            <a:ext cx="1435718" cy="584775"/>
          </a:xfrm>
          <a:prstGeom prst="rect">
            <a:avLst/>
          </a:prstGeom>
        </p:spPr>
        <p:txBody>
          <a:bodyPr wrap="square">
            <a:spAutoFit/>
          </a:bodyPr>
          <a:lstStyle/>
          <a:p>
            <a:pPr defTabSz="457200"/>
            <a:r>
              <a:rPr lang="en-US" sz="1600" b="1" dirty="0">
                <a:solidFill>
                  <a:prstClr val="black"/>
                </a:solidFill>
                <a:latin typeface="Arial"/>
              </a:rPr>
              <a:t>YES</a:t>
            </a:r>
          </a:p>
          <a:p>
            <a:pPr defTabSz="457200"/>
            <a:r>
              <a:rPr lang="en-US" sz="1600" b="1" dirty="0">
                <a:solidFill>
                  <a:prstClr val="black"/>
                </a:solidFill>
                <a:latin typeface="Arial"/>
              </a:rPr>
              <a:t>(TLB HIT</a:t>
            </a:r>
          </a:p>
        </p:txBody>
      </p:sp>
      <p:sp>
        <p:nvSpPr>
          <p:cNvPr id="58" name="Rectangle 57"/>
          <p:cNvSpPr/>
          <p:nvPr/>
        </p:nvSpPr>
        <p:spPr>
          <a:xfrm>
            <a:off x="5579453" y="2898775"/>
            <a:ext cx="1810059" cy="1200329"/>
          </a:xfrm>
          <a:prstGeom prst="rect">
            <a:avLst/>
          </a:prstGeom>
        </p:spPr>
        <p:txBody>
          <a:bodyPr wrap="square">
            <a:spAutoFit/>
          </a:bodyPr>
          <a:lstStyle/>
          <a:p>
            <a:pPr defTabSz="457200"/>
            <a:r>
              <a:rPr lang="en-US" sz="1600" b="1" dirty="0">
                <a:solidFill>
                  <a:prstClr val="black"/>
                </a:solidFill>
                <a:latin typeface="Arial"/>
              </a:rPr>
              <a:t>NO</a:t>
            </a:r>
          </a:p>
          <a:p>
            <a:pPr defTabSz="457200"/>
            <a:r>
              <a:rPr lang="en-US" sz="1600" b="1" dirty="0">
                <a:solidFill>
                  <a:prstClr val="black"/>
                </a:solidFill>
                <a:latin typeface="Arial"/>
              </a:rPr>
              <a:t>(TLB MISS)</a:t>
            </a:r>
          </a:p>
          <a:p>
            <a:pPr defTabSz="457200"/>
            <a:endParaRPr lang="en-US" sz="1400" b="1" dirty="0">
              <a:solidFill>
                <a:prstClr val="black"/>
              </a:solidFill>
              <a:latin typeface="Arial"/>
            </a:endParaRPr>
          </a:p>
          <a:p>
            <a:pPr defTabSz="457200"/>
            <a:r>
              <a:rPr lang="en-US" sz="1200" dirty="0">
                <a:solidFill>
                  <a:prstClr val="black"/>
                </a:solidFill>
                <a:latin typeface="Arial"/>
              </a:rPr>
              <a:t>Lookup page in process page table</a:t>
            </a:r>
          </a:p>
        </p:txBody>
      </p:sp>
      <p:sp>
        <p:nvSpPr>
          <p:cNvPr id="59" name="Rectangle 58"/>
          <p:cNvSpPr/>
          <p:nvPr/>
        </p:nvSpPr>
        <p:spPr>
          <a:xfrm>
            <a:off x="3160413" y="3057525"/>
            <a:ext cx="762000" cy="338554"/>
          </a:xfrm>
          <a:prstGeom prst="rect">
            <a:avLst/>
          </a:prstGeom>
        </p:spPr>
        <p:txBody>
          <a:bodyPr wrap="square">
            <a:spAutoFit/>
          </a:bodyPr>
          <a:lstStyle/>
          <a:p>
            <a:pPr algn="ctr" defTabSz="457200"/>
            <a:r>
              <a:rPr lang="en-US" sz="1600" b="1" dirty="0">
                <a:solidFill>
                  <a:prstClr val="black"/>
                </a:solidFill>
                <a:latin typeface="Arial"/>
              </a:rPr>
              <a:t>YES</a:t>
            </a:r>
          </a:p>
        </p:txBody>
      </p:sp>
      <p:sp>
        <p:nvSpPr>
          <p:cNvPr id="60" name="Rectangle 59"/>
          <p:cNvSpPr/>
          <p:nvPr/>
        </p:nvSpPr>
        <p:spPr>
          <a:xfrm>
            <a:off x="1826914" y="2762071"/>
            <a:ext cx="1333500" cy="461665"/>
          </a:xfrm>
          <a:prstGeom prst="rect">
            <a:avLst/>
          </a:prstGeom>
        </p:spPr>
        <p:txBody>
          <a:bodyPr wrap="square">
            <a:spAutoFit/>
          </a:bodyPr>
          <a:lstStyle/>
          <a:p>
            <a:pPr defTabSz="457200"/>
            <a:r>
              <a:rPr lang="en-US" sz="1200" dirty="0">
                <a:solidFill>
                  <a:prstClr val="black"/>
                </a:solidFill>
                <a:latin typeface="Arial"/>
              </a:rPr>
              <a:t>Map &amp; load page into RAM</a:t>
            </a:r>
          </a:p>
        </p:txBody>
      </p:sp>
      <p:sp>
        <p:nvSpPr>
          <p:cNvPr id="61" name="Rectangle 60"/>
          <p:cNvSpPr/>
          <p:nvPr/>
        </p:nvSpPr>
        <p:spPr>
          <a:xfrm>
            <a:off x="1198263" y="4837529"/>
            <a:ext cx="1333500" cy="276999"/>
          </a:xfrm>
          <a:prstGeom prst="rect">
            <a:avLst/>
          </a:prstGeom>
        </p:spPr>
        <p:txBody>
          <a:bodyPr wrap="square">
            <a:spAutoFit/>
          </a:bodyPr>
          <a:lstStyle/>
          <a:p>
            <a:pPr algn="ctr" defTabSz="457200"/>
            <a:r>
              <a:rPr lang="en-US" sz="1200" dirty="0">
                <a:solidFill>
                  <a:prstClr val="black"/>
                </a:solidFill>
                <a:latin typeface="Arial"/>
              </a:rPr>
              <a:t>Page Fault</a:t>
            </a:r>
          </a:p>
        </p:txBody>
      </p:sp>
      <p:sp>
        <p:nvSpPr>
          <p:cNvPr id="62" name="Rectangle 61"/>
          <p:cNvSpPr/>
          <p:nvPr/>
        </p:nvSpPr>
        <p:spPr>
          <a:xfrm>
            <a:off x="2284113" y="2319238"/>
            <a:ext cx="2590800" cy="276999"/>
          </a:xfrm>
          <a:prstGeom prst="rect">
            <a:avLst/>
          </a:prstGeom>
        </p:spPr>
        <p:txBody>
          <a:bodyPr wrap="square">
            <a:spAutoFit/>
          </a:bodyPr>
          <a:lstStyle/>
          <a:p>
            <a:pPr algn="ctr" defTabSz="457200"/>
            <a:r>
              <a:rPr lang="en-US" sz="1200" dirty="0">
                <a:solidFill>
                  <a:prstClr val="black"/>
                </a:solidFill>
                <a:latin typeface="Arial"/>
              </a:rPr>
              <a:t>Add entry to TLB and continue…</a:t>
            </a:r>
          </a:p>
        </p:txBody>
      </p:sp>
      <p:sp>
        <p:nvSpPr>
          <p:cNvPr id="63" name="Rectangle 62"/>
          <p:cNvSpPr/>
          <p:nvPr/>
        </p:nvSpPr>
        <p:spPr>
          <a:xfrm>
            <a:off x="4064789" y="931446"/>
            <a:ext cx="3769224" cy="338554"/>
          </a:xfrm>
          <a:prstGeom prst="rect">
            <a:avLst/>
          </a:prstGeom>
        </p:spPr>
        <p:txBody>
          <a:bodyPr wrap="square">
            <a:spAutoFit/>
          </a:bodyPr>
          <a:lstStyle/>
          <a:p>
            <a:pPr algn="ctr" defTabSz="457200"/>
            <a:r>
              <a:rPr lang="en-US" sz="1600" b="1" dirty="0">
                <a:solidFill>
                  <a:prstClr val="black"/>
                </a:solidFill>
                <a:latin typeface="Arial"/>
              </a:rPr>
              <a:t>VIRTUAL PAGE NUMBER</a:t>
            </a:r>
          </a:p>
        </p:txBody>
      </p:sp>
      <p:sp>
        <p:nvSpPr>
          <p:cNvPr id="64" name="Rectangle 63"/>
          <p:cNvSpPr/>
          <p:nvPr/>
        </p:nvSpPr>
        <p:spPr>
          <a:xfrm>
            <a:off x="8278513" y="931446"/>
            <a:ext cx="1066800" cy="338554"/>
          </a:xfrm>
          <a:prstGeom prst="rect">
            <a:avLst/>
          </a:prstGeom>
        </p:spPr>
        <p:txBody>
          <a:bodyPr wrap="square">
            <a:spAutoFit/>
          </a:bodyPr>
          <a:lstStyle/>
          <a:p>
            <a:pPr algn="ctr" defTabSz="457200"/>
            <a:r>
              <a:rPr lang="en-US" sz="1600" b="1" dirty="0">
                <a:solidFill>
                  <a:prstClr val="black"/>
                </a:solidFill>
                <a:latin typeface="Arial"/>
              </a:rPr>
              <a:t>OFFSET</a:t>
            </a:r>
          </a:p>
        </p:txBody>
      </p:sp>
      <p:sp>
        <p:nvSpPr>
          <p:cNvPr id="65" name="Rectangle 64"/>
          <p:cNvSpPr/>
          <p:nvPr/>
        </p:nvSpPr>
        <p:spPr>
          <a:xfrm>
            <a:off x="9205613" y="1000125"/>
            <a:ext cx="457200" cy="338554"/>
          </a:xfrm>
          <a:prstGeom prst="rect">
            <a:avLst/>
          </a:prstGeom>
        </p:spPr>
        <p:txBody>
          <a:bodyPr wrap="square">
            <a:spAutoFit/>
          </a:bodyPr>
          <a:lstStyle/>
          <a:p>
            <a:pPr algn="ctr" defTabSz="457200"/>
            <a:r>
              <a:rPr lang="en-US" sz="1600" b="1" dirty="0">
                <a:solidFill>
                  <a:prstClr val="black"/>
                </a:solidFill>
                <a:latin typeface="Arial"/>
              </a:rPr>
              <a:t>0</a:t>
            </a:r>
          </a:p>
        </p:txBody>
      </p:sp>
      <p:sp>
        <p:nvSpPr>
          <p:cNvPr id="66" name="Rectangle 65"/>
          <p:cNvSpPr/>
          <p:nvPr/>
        </p:nvSpPr>
        <p:spPr>
          <a:xfrm>
            <a:off x="3262013" y="994946"/>
            <a:ext cx="533400" cy="338554"/>
          </a:xfrm>
          <a:prstGeom prst="rect">
            <a:avLst/>
          </a:prstGeom>
        </p:spPr>
        <p:txBody>
          <a:bodyPr wrap="square">
            <a:spAutoFit/>
          </a:bodyPr>
          <a:lstStyle/>
          <a:p>
            <a:pPr algn="ctr" defTabSz="457200"/>
            <a:r>
              <a:rPr lang="en-US" sz="1600" b="1" dirty="0">
                <a:solidFill>
                  <a:prstClr val="black"/>
                </a:solidFill>
                <a:latin typeface="Arial"/>
              </a:rPr>
              <a:t>47</a:t>
            </a:r>
          </a:p>
        </p:txBody>
      </p:sp>
      <p:sp>
        <p:nvSpPr>
          <p:cNvPr id="67" name="Rectangle 66"/>
          <p:cNvSpPr/>
          <p:nvPr/>
        </p:nvSpPr>
        <p:spPr>
          <a:xfrm>
            <a:off x="3262013" y="5541546"/>
            <a:ext cx="533400" cy="338554"/>
          </a:xfrm>
          <a:prstGeom prst="rect">
            <a:avLst/>
          </a:prstGeom>
        </p:spPr>
        <p:txBody>
          <a:bodyPr wrap="square">
            <a:spAutoFit/>
          </a:bodyPr>
          <a:lstStyle/>
          <a:p>
            <a:pPr algn="ctr" defTabSz="457200"/>
            <a:r>
              <a:rPr lang="en-US" sz="1600" b="1" dirty="0">
                <a:solidFill>
                  <a:prstClr val="black"/>
                </a:solidFill>
                <a:latin typeface="Arial"/>
              </a:rPr>
              <a:t>47</a:t>
            </a:r>
          </a:p>
        </p:txBody>
      </p:sp>
      <p:sp>
        <p:nvSpPr>
          <p:cNvPr id="68" name="Rectangle 67"/>
          <p:cNvSpPr/>
          <p:nvPr/>
        </p:nvSpPr>
        <p:spPr>
          <a:xfrm>
            <a:off x="1788813" y="999292"/>
            <a:ext cx="533400" cy="338554"/>
          </a:xfrm>
          <a:prstGeom prst="rect">
            <a:avLst/>
          </a:prstGeom>
        </p:spPr>
        <p:txBody>
          <a:bodyPr wrap="square">
            <a:spAutoFit/>
          </a:bodyPr>
          <a:lstStyle/>
          <a:p>
            <a:pPr algn="ctr" defTabSz="457200"/>
            <a:r>
              <a:rPr lang="en-US" sz="1600" b="1" dirty="0">
                <a:solidFill>
                  <a:prstClr val="black"/>
                </a:solidFill>
                <a:latin typeface="Arial"/>
              </a:rPr>
              <a:t>63</a:t>
            </a:r>
          </a:p>
        </p:txBody>
      </p:sp>
      <p:sp>
        <p:nvSpPr>
          <p:cNvPr id="69" name="Rectangle 68"/>
          <p:cNvSpPr/>
          <p:nvPr/>
        </p:nvSpPr>
        <p:spPr>
          <a:xfrm>
            <a:off x="9129413" y="5545892"/>
            <a:ext cx="533400" cy="338554"/>
          </a:xfrm>
          <a:prstGeom prst="rect">
            <a:avLst/>
          </a:prstGeom>
        </p:spPr>
        <p:txBody>
          <a:bodyPr wrap="square">
            <a:spAutoFit/>
          </a:bodyPr>
          <a:lstStyle/>
          <a:p>
            <a:pPr algn="ctr" defTabSz="457200"/>
            <a:r>
              <a:rPr lang="en-US" sz="1600" b="1" dirty="0">
                <a:solidFill>
                  <a:prstClr val="black"/>
                </a:solidFill>
                <a:latin typeface="Arial"/>
              </a:rPr>
              <a:t>0</a:t>
            </a:r>
          </a:p>
        </p:txBody>
      </p:sp>
      <p:sp>
        <p:nvSpPr>
          <p:cNvPr id="70" name="Rectangle 69"/>
          <p:cNvSpPr/>
          <p:nvPr/>
        </p:nvSpPr>
        <p:spPr>
          <a:xfrm>
            <a:off x="4064789" y="6299200"/>
            <a:ext cx="3769224" cy="338554"/>
          </a:xfrm>
          <a:prstGeom prst="rect">
            <a:avLst/>
          </a:prstGeom>
        </p:spPr>
        <p:txBody>
          <a:bodyPr wrap="square">
            <a:spAutoFit/>
          </a:bodyPr>
          <a:lstStyle/>
          <a:p>
            <a:pPr algn="ctr" defTabSz="457200"/>
            <a:r>
              <a:rPr lang="en-US" sz="1600" b="1" dirty="0">
                <a:solidFill>
                  <a:prstClr val="black"/>
                </a:solidFill>
                <a:latin typeface="Arial"/>
              </a:rPr>
              <a:t>PHYSICAL PAGE NUMBER</a:t>
            </a:r>
          </a:p>
        </p:txBody>
      </p:sp>
      <p:sp>
        <p:nvSpPr>
          <p:cNvPr id="71" name="Rectangle 70"/>
          <p:cNvSpPr/>
          <p:nvPr/>
        </p:nvSpPr>
        <p:spPr>
          <a:xfrm>
            <a:off x="8284863" y="6299200"/>
            <a:ext cx="1066800" cy="338554"/>
          </a:xfrm>
          <a:prstGeom prst="rect">
            <a:avLst/>
          </a:prstGeom>
        </p:spPr>
        <p:txBody>
          <a:bodyPr wrap="square">
            <a:spAutoFit/>
          </a:bodyPr>
          <a:lstStyle/>
          <a:p>
            <a:pPr algn="ctr" defTabSz="457200"/>
            <a:r>
              <a:rPr lang="en-US" sz="1600" b="1" dirty="0">
                <a:solidFill>
                  <a:prstClr val="black"/>
                </a:solidFill>
                <a:latin typeface="Arial"/>
              </a:rPr>
              <a:t>OFFSET</a:t>
            </a:r>
          </a:p>
        </p:txBody>
      </p:sp>
      <p:sp>
        <p:nvSpPr>
          <p:cNvPr id="72" name="Rectangle 71"/>
          <p:cNvSpPr/>
          <p:nvPr/>
        </p:nvSpPr>
        <p:spPr>
          <a:xfrm>
            <a:off x="2442863" y="4298950"/>
            <a:ext cx="762000" cy="338554"/>
          </a:xfrm>
          <a:prstGeom prst="rect">
            <a:avLst/>
          </a:prstGeom>
        </p:spPr>
        <p:txBody>
          <a:bodyPr wrap="square">
            <a:spAutoFit/>
          </a:bodyPr>
          <a:lstStyle/>
          <a:p>
            <a:pPr algn="ctr" defTabSz="457200"/>
            <a:r>
              <a:rPr lang="en-US" sz="1600" b="1" dirty="0">
                <a:solidFill>
                  <a:prstClr val="black"/>
                </a:solidFill>
                <a:latin typeface="Arial"/>
              </a:rPr>
              <a:t>NO</a:t>
            </a:r>
          </a:p>
        </p:txBody>
      </p:sp>
    </p:spTree>
    <p:extLst>
      <p:ext uri="{BB962C8B-B14F-4D97-AF65-F5344CB8AC3E}">
        <p14:creationId xmlns:p14="http://schemas.microsoft.com/office/powerpoint/2010/main" val="33520477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Linux Kernel Architecture</a:t>
            </a:r>
          </a:p>
        </p:txBody>
      </p:sp>
      <p:sp>
        <p:nvSpPr>
          <p:cNvPr id="4" name="Slide Number Placeholder 3"/>
          <p:cNvSpPr>
            <a:spLocks noGrp="1"/>
          </p:cNvSpPr>
          <p:nvPr>
            <p:ph type="sldNum" sz="quarter" idx="12"/>
          </p:nvPr>
        </p:nvSpPr>
        <p:spPr/>
        <p:txBody>
          <a:bodyPr/>
          <a:lstStyle/>
          <a:p>
            <a:fld id="{1DEFBDA0-AD74-41D1-B067-250B5C005FA0}" type="slidenum">
              <a:rPr lang="en-IN" smtClean="0"/>
              <a:t>14</a:t>
            </a:fld>
            <a:endParaRPr lang="en-IN"/>
          </a:p>
        </p:txBody>
      </p:sp>
      <p:sp>
        <p:nvSpPr>
          <p:cNvPr id="5" name="AutoShape 80"/>
          <p:cNvSpPr>
            <a:spLocks noChangeArrowheads="1"/>
          </p:cNvSpPr>
          <p:nvPr/>
        </p:nvSpPr>
        <p:spPr bwMode="auto">
          <a:xfrm>
            <a:off x="1676400" y="1219200"/>
            <a:ext cx="8534400" cy="5410200"/>
          </a:xfrm>
          <a:prstGeom prst="roundRect">
            <a:avLst>
              <a:gd name="adj" fmla="val 2375"/>
            </a:avLst>
          </a:prstGeom>
          <a:gradFill flip="none" rotWithShape="1">
            <a:gsLst>
              <a:gs pos="0">
                <a:srgbClr val="CC99FF">
                  <a:shade val="30000"/>
                  <a:satMod val="115000"/>
                </a:srgbClr>
              </a:gs>
              <a:gs pos="50000">
                <a:srgbClr val="CC99FF">
                  <a:shade val="67500"/>
                  <a:satMod val="115000"/>
                </a:srgbClr>
              </a:gs>
              <a:gs pos="100000">
                <a:srgbClr val="CC99FF">
                  <a:shade val="100000"/>
                  <a:satMod val="115000"/>
                </a:srgbClr>
              </a:gs>
            </a:gsLst>
            <a:path path="circle">
              <a:fillToRect l="50000" t="50000" r="50000" b="50000"/>
            </a:path>
            <a:tileRect/>
          </a:gradFill>
          <a:ln>
            <a:noFill/>
          </a:ln>
          <a:effectLst/>
          <a:extLst/>
        </p:spPr>
        <p:txBody>
          <a:bodyPr wrap="none" lIns="91435" tIns="45718" rIns="91435" bIns="45718" anchor="ctr"/>
          <a:lstStyle/>
          <a:p>
            <a:endParaRPr lang="en-US"/>
          </a:p>
        </p:txBody>
      </p:sp>
      <p:sp>
        <p:nvSpPr>
          <p:cNvPr id="6" name="AutoShape 14"/>
          <p:cNvSpPr>
            <a:spLocks noChangeArrowheads="1"/>
          </p:cNvSpPr>
          <p:nvPr/>
        </p:nvSpPr>
        <p:spPr bwMode="auto">
          <a:xfrm>
            <a:off x="1981200" y="2295525"/>
            <a:ext cx="8077200" cy="3379788"/>
          </a:xfrm>
          <a:prstGeom prst="roundRect">
            <a:avLst>
              <a:gd name="adj" fmla="val 16667"/>
            </a:avLst>
          </a:prstGeom>
          <a:solidFill>
            <a:srgbClr val="0000FF"/>
          </a:solidFill>
          <a:ln w="9525">
            <a:round/>
            <a:headEnd/>
            <a:tailEnd/>
          </a:ln>
          <a:effectLst/>
          <a:scene3d>
            <a:camera prst="legacyObliqueTopLeft"/>
            <a:lightRig rig="legacyFlat3" dir="t"/>
          </a:scene3d>
          <a:sp3d extrusionH="430200" prstMaterial="legacyMatte">
            <a:bevelT w="13500" h="13500" prst="angle"/>
            <a:bevelB w="13500" h="13500" prst="angle"/>
            <a:extrusionClr>
              <a:srgbClr val="0000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flatTx/>
          </a:bodyPr>
          <a:lstStyle/>
          <a:p>
            <a:pPr algn="ctr"/>
            <a:endParaRPr lang="en-US"/>
          </a:p>
        </p:txBody>
      </p:sp>
      <p:sp>
        <p:nvSpPr>
          <p:cNvPr id="7" name="Rectangle 6"/>
          <p:cNvSpPr>
            <a:spLocks noChangeArrowheads="1"/>
          </p:cNvSpPr>
          <p:nvPr/>
        </p:nvSpPr>
        <p:spPr bwMode="auto">
          <a:xfrm>
            <a:off x="2133600" y="5867400"/>
            <a:ext cx="7924800" cy="647700"/>
          </a:xfrm>
          <a:prstGeom prst="rect">
            <a:avLst/>
          </a:prstGeom>
          <a:gradFill rotWithShape="1">
            <a:gsLst>
              <a:gs pos="0">
                <a:srgbClr val="008000"/>
              </a:gs>
              <a:gs pos="50000">
                <a:srgbClr val="003B00"/>
              </a:gs>
              <a:gs pos="100000">
                <a:srgbClr val="008000"/>
              </a:gs>
            </a:gsLst>
            <a:lin ang="0" scaled="1"/>
          </a:gradFill>
          <a:ln w="9525">
            <a:miter lim="800000"/>
            <a:headEnd/>
            <a:tailEnd/>
          </a:ln>
          <a:effectLst/>
          <a:scene3d>
            <a:camera prst="legacyObliqueTopLeft"/>
            <a:lightRig rig="legacyFlat3" dir="t"/>
          </a:scene3d>
          <a:sp3d extrusionH="430200" prstMaterial="legacyMatte">
            <a:bevelT w="13500" h="13500" prst="angle"/>
            <a:bevelB w="13500" h="13500" prst="angle"/>
            <a:extrusionClr>
              <a:srgbClr val="0080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flatTx/>
          </a:bodyPr>
          <a:lstStyle/>
          <a:p>
            <a:pPr algn="ctr"/>
            <a:endParaRPr lang="en-US"/>
          </a:p>
          <a:p>
            <a:pPr algn="ctr"/>
            <a:endParaRPr lang="en-US"/>
          </a:p>
          <a:p>
            <a:pPr algn="ctr"/>
            <a:endParaRPr lang="en-US"/>
          </a:p>
        </p:txBody>
      </p:sp>
      <p:sp>
        <p:nvSpPr>
          <p:cNvPr id="8" name="Rectangle 8"/>
          <p:cNvSpPr>
            <a:spLocks noChangeArrowheads="1"/>
          </p:cNvSpPr>
          <p:nvPr/>
        </p:nvSpPr>
        <p:spPr bwMode="auto">
          <a:xfrm>
            <a:off x="1981200" y="1447800"/>
            <a:ext cx="7924800" cy="647700"/>
          </a:xfrm>
          <a:prstGeom prst="rect">
            <a:avLst/>
          </a:prstGeom>
          <a:gradFill rotWithShape="1">
            <a:gsLst>
              <a:gs pos="0">
                <a:srgbClr val="FF6600"/>
              </a:gs>
              <a:gs pos="50000">
                <a:srgbClr val="762F00"/>
              </a:gs>
              <a:gs pos="100000">
                <a:srgbClr val="FF6600"/>
              </a:gs>
            </a:gsLst>
            <a:lin ang="0" scaled="1"/>
          </a:gradFill>
          <a:ln w="9525">
            <a:miter lim="800000"/>
            <a:headEnd/>
            <a:tailEnd/>
          </a:ln>
          <a:effectLst/>
          <a:scene3d>
            <a:camera prst="legacyObliqueTopLeft"/>
            <a:lightRig rig="legacyFlat3" dir="t"/>
          </a:scene3d>
          <a:sp3d extrusionH="430200" prstMaterial="legacyMatte">
            <a:bevelT w="13500" h="13500" prst="angle"/>
            <a:bevelB w="13500" h="13500" prst="angle"/>
            <a:extrusionClr>
              <a:srgbClr val="FF66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flatTx/>
          </a:bodyPr>
          <a:lstStyle/>
          <a:p>
            <a:pPr algn="ctr"/>
            <a:endParaRPr lang="en-US"/>
          </a:p>
        </p:txBody>
      </p:sp>
      <p:sp>
        <p:nvSpPr>
          <p:cNvPr id="9" name="AutoShape 16"/>
          <p:cNvSpPr>
            <a:spLocks noChangeArrowheads="1"/>
          </p:cNvSpPr>
          <p:nvPr/>
        </p:nvSpPr>
        <p:spPr bwMode="auto">
          <a:xfrm>
            <a:off x="5553075" y="1752600"/>
            <a:ext cx="838200" cy="533400"/>
          </a:xfrm>
          <a:prstGeom prst="upDownArrow">
            <a:avLst>
              <a:gd name="adj1" fmla="val 50000"/>
              <a:gd name="adj2" fmla="val 20000"/>
            </a:avLst>
          </a:prstGeom>
          <a:gradFill rotWithShape="1">
            <a:gsLst>
              <a:gs pos="0">
                <a:srgbClr val="765E47"/>
              </a:gs>
              <a:gs pos="50000">
                <a:srgbClr val="FFCC99"/>
              </a:gs>
              <a:gs pos="100000">
                <a:srgbClr val="765E47"/>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endParaRPr lang="en-US"/>
          </a:p>
        </p:txBody>
      </p:sp>
      <p:sp>
        <p:nvSpPr>
          <p:cNvPr id="10" name="Text Box 19"/>
          <p:cNvSpPr txBox="1">
            <a:spLocks noChangeArrowheads="1"/>
          </p:cNvSpPr>
          <p:nvPr/>
        </p:nvSpPr>
        <p:spPr bwMode="auto">
          <a:xfrm>
            <a:off x="4419600" y="1447801"/>
            <a:ext cx="2819400" cy="366713"/>
          </a:xfrm>
          <a:prstGeom prst="rect">
            <a:avLst/>
          </a:prstGeom>
          <a:noFill/>
          <a:ln>
            <a:noFill/>
          </a:ln>
          <a:effectLst/>
          <a:extLst>
            <a:ext uri="{909E8E84-426E-40DD-AFC4-6F175D3DCCD1}">
              <a14:hiddenFill xmlns:a14="http://schemas.microsoft.com/office/drawing/2010/main">
                <a:solidFill>
                  <a:srgbClr val="66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spAutoFit/>
          </a:bodyPr>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algn="ctr" eaLnBrk="1" hangingPunct="1"/>
            <a:r>
              <a:rPr lang="en-US" sz="1800">
                <a:solidFill>
                  <a:srgbClr val="FFFF00"/>
                </a:solidFill>
              </a:rPr>
              <a:t>System Call Interface</a:t>
            </a:r>
          </a:p>
        </p:txBody>
      </p:sp>
      <p:sp>
        <p:nvSpPr>
          <p:cNvPr id="11" name="AutoShape 20"/>
          <p:cNvSpPr>
            <a:spLocks noChangeArrowheads="1"/>
          </p:cNvSpPr>
          <p:nvPr/>
        </p:nvSpPr>
        <p:spPr bwMode="auto">
          <a:xfrm>
            <a:off x="2218266" y="2331509"/>
            <a:ext cx="1143000" cy="3200400"/>
          </a:xfrm>
          <a:prstGeom prst="roundRect">
            <a:avLst>
              <a:gd name="adj" fmla="val 16667"/>
            </a:avLst>
          </a:prstGeom>
          <a:gradFill rotWithShape="1">
            <a:gsLst>
              <a:gs pos="0">
                <a:srgbClr val="CC99FF">
                  <a:gamma/>
                  <a:shade val="46275"/>
                  <a:invGamma/>
                </a:srgbClr>
              </a:gs>
              <a:gs pos="50000">
                <a:srgbClr val="CC99FF">
                  <a:alpha val="91000"/>
                </a:srgbClr>
              </a:gs>
              <a:gs pos="100000">
                <a:srgbClr val="CC99FF">
                  <a:gamma/>
                  <a:shade val="46275"/>
                  <a:invGamma/>
                </a:srgbClr>
              </a:gs>
            </a:gsLst>
            <a:lin ang="0" scaled="1"/>
          </a:gradFill>
          <a:ln>
            <a:noFill/>
          </a:ln>
          <a:effectLst>
            <a:outerShdw dist="107763" dir="2700000" algn="ctr" rotWithShape="0">
              <a:schemeClr val="bg2">
                <a:alpha val="50000"/>
              </a:schemeClr>
            </a:outerShdw>
          </a:effectLst>
          <a:extLst>
            <a:ext uri="{91240B29-F687-4F45-9708-019B960494DF}">
              <a14:hiddenLine xmlns:a14="http://schemas.microsoft.com/office/drawing/2010/main" w="9525" algn="ctr">
                <a:solidFill>
                  <a:schemeClr val="tx1"/>
                </a:solidFill>
                <a:round/>
                <a:headEnd/>
                <a:tailEnd/>
              </a14:hiddenLine>
            </a:ext>
          </a:extLst>
        </p:spPr>
        <p:txBody>
          <a:bodyPr wrap="none" lIns="91435" tIns="45718" rIns="91435" bIns="45718" anchor="ctr"/>
          <a:lstStyle/>
          <a:p>
            <a:pPr>
              <a:defRPr/>
            </a:pPr>
            <a:endParaRPr lang="en-US"/>
          </a:p>
        </p:txBody>
      </p:sp>
      <p:sp>
        <p:nvSpPr>
          <p:cNvPr id="12" name="AutoShape 21"/>
          <p:cNvSpPr>
            <a:spLocks noChangeArrowheads="1"/>
          </p:cNvSpPr>
          <p:nvPr/>
        </p:nvSpPr>
        <p:spPr bwMode="auto">
          <a:xfrm>
            <a:off x="3829050" y="2362200"/>
            <a:ext cx="1143000" cy="3200400"/>
          </a:xfrm>
          <a:prstGeom prst="roundRect">
            <a:avLst>
              <a:gd name="adj" fmla="val 16667"/>
            </a:avLst>
          </a:prstGeom>
          <a:gradFill rotWithShape="1">
            <a:gsLst>
              <a:gs pos="0">
                <a:srgbClr val="00FF00">
                  <a:gamma/>
                  <a:shade val="46275"/>
                  <a:invGamma/>
                </a:srgbClr>
              </a:gs>
              <a:gs pos="50000">
                <a:srgbClr val="00FF00">
                  <a:alpha val="91000"/>
                </a:srgbClr>
              </a:gs>
              <a:gs pos="100000">
                <a:srgbClr val="00FF00">
                  <a:gamma/>
                  <a:shade val="46275"/>
                  <a:invGamma/>
                </a:srgbClr>
              </a:gs>
            </a:gsLst>
            <a:lin ang="0" scaled="1"/>
          </a:gradFill>
          <a:ln>
            <a:noFill/>
          </a:ln>
          <a:effectLst>
            <a:outerShdw dist="107763" dir="2700000" algn="ctr" rotWithShape="0">
              <a:schemeClr val="bg2">
                <a:alpha val="50000"/>
              </a:schemeClr>
            </a:outerShdw>
          </a:effectLst>
          <a:extLst>
            <a:ext uri="{91240B29-F687-4F45-9708-019B960494DF}">
              <a14:hiddenLine xmlns:a14="http://schemas.microsoft.com/office/drawing/2010/main" w="9525" algn="ctr">
                <a:solidFill>
                  <a:schemeClr val="tx1"/>
                </a:solidFill>
                <a:round/>
                <a:headEnd/>
                <a:tailEnd/>
              </a14:hiddenLine>
            </a:ext>
          </a:extLst>
        </p:spPr>
        <p:txBody>
          <a:bodyPr wrap="none" lIns="91435" tIns="45718" rIns="91435" bIns="45718" anchor="ctr"/>
          <a:lstStyle/>
          <a:p>
            <a:pPr>
              <a:defRPr/>
            </a:pPr>
            <a:endParaRPr lang="en-US"/>
          </a:p>
        </p:txBody>
      </p:sp>
      <p:sp>
        <p:nvSpPr>
          <p:cNvPr id="13" name="AutoShape 22"/>
          <p:cNvSpPr>
            <a:spLocks noChangeArrowheads="1"/>
          </p:cNvSpPr>
          <p:nvPr/>
        </p:nvSpPr>
        <p:spPr bwMode="auto">
          <a:xfrm>
            <a:off x="5410200" y="2362200"/>
            <a:ext cx="1143000" cy="3200400"/>
          </a:xfrm>
          <a:prstGeom prst="roundRect">
            <a:avLst>
              <a:gd name="adj" fmla="val 16667"/>
            </a:avLst>
          </a:prstGeom>
          <a:gradFill rotWithShape="1">
            <a:gsLst>
              <a:gs pos="0">
                <a:srgbClr val="FF9900">
                  <a:gamma/>
                  <a:shade val="46275"/>
                  <a:invGamma/>
                </a:srgbClr>
              </a:gs>
              <a:gs pos="50000">
                <a:srgbClr val="FF9900">
                  <a:alpha val="91000"/>
                </a:srgbClr>
              </a:gs>
              <a:gs pos="100000">
                <a:srgbClr val="FF9900">
                  <a:gamma/>
                  <a:shade val="46275"/>
                  <a:invGamma/>
                </a:srgbClr>
              </a:gs>
            </a:gsLst>
            <a:lin ang="0" scaled="1"/>
          </a:gradFill>
          <a:ln>
            <a:noFill/>
          </a:ln>
          <a:effectLst>
            <a:outerShdw dist="107763" dir="2700000" algn="ctr" rotWithShape="0">
              <a:schemeClr val="bg2">
                <a:alpha val="50000"/>
              </a:schemeClr>
            </a:outerShdw>
          </a:effectLst>
          <a:extLst>
            <a:ext uri="{91240B29-F687-4F45-9708-019B960494DF}">
              <a14:hiddenLine xmlns:a14="http://schemas.microsoft.com/office/drawing/2010/main" w="9525" algn="ctr">
                <a:solidFill>
                  <a:schemeClr val="tx1"/>
                </a:solidFill>
                <a:round/>
                <a:headEnd/>
                <a:tailEnd/>
              </a14:hiddenLine>
            </a:ext>
          </a:extLst>
        </p:spPr>
        <p:txBody>
          <a:bodyPr wrap="none" lIns="91435" tIns="45718" rIns="91435" bIns="45718" anchor="ctr"/>
          <a:lstStyle/>
          <a:p>
            <a:pPr>
              <a:defRPr/>
            </a:pPr>
            <a:endParaRPr lang="en-US"/>
          </a:p>
        </p:txBody>
      </p:sp>
      <p:sp>
        <p:nvSpPr>
          <p:cNvPr id="14" name="AutoShape 23"/>
          <p:cNvSpPr>
            <a:spLocks noChangeArrowheads="1"/>
          </p:cNvSpPr>
          <p:nvPr/>
        </p:nvSpPr>
        <p:spPr bwMode="auto">
          <a:xfrm>
            <a:off x="7010400" y="2362200"/>
            <a:ext cx="1143000" cy="3200400"/>
          </a:xfrm>
          <a:prstGeom prst="roundRect">
            <a:avLst>
              <a:gd name="adj" fmla="val 16667"/>
            </a:avLst>
          </a:prstGeom>
          <a:gradFill rotWithShape="1">
            <a:gsLst>
              <a:gs pos="0">
                <a:srgbClr val="808080">
                  <a:gamma/>
                  <a:shade val="46275"/>
                  <a:invGamma/>
                </a:srgbClr>
              </a:gs>
              <a:gs pos="50000">
                <a:srgbClr val="808080">
                  <a:alpha val="91000"/>
                </a:srgbClr>
              </a:gs>
              <a:gs pos="100000">
                <a:srgbClr val="808080">
                  <a:gamma/>
                  <a:shade val="46275"/>
                  <a:invGamma/>
                </a:srgbClr>
              </a:gs>
            </a:gsLst>
            <a:lin ang="0" scaled="1"/>
          </a:gradFill>
          <a:ln>
            <a:noFill/>
          </a:ln>
          <a:effectLst>
            <a:outerShdw dist="107763" dir="2700000" algn="ctr" rotWithShape="0">
              <a:schemeClr val="bg2">
                <a:alpha val="50000"/>
              </a:schemeClr>
            </a:outerShdw>
          </a:effectLst>
          <a:extLst>
            <a:ext uri="{91240B29-F687-4F45-9708-019B960494DF}">
              <a14:hiddenLine xmlns:a14="http://schemas.microsoft.com/office/drawing/2010/main" w="9525" algn="ctr">
                <a:solidFill>
                  <a:schemeClr val="tx1"/>
                </a:solidFill>
                <a:round/>
                <a:headEnd/>
                <a:tailEnd/>
              </a14:hiddenLine>
            </a:ext>
          </a:extLst>
        </p:spPr>
        <p:txBody>
          <a:bodyPr wrap="none" lIns="91435" tIns="45718" rIns="91435" bIns="45718" anchor="ctr"/>
          <a:lstStyle/>
          <a:p>
            <a:pPr>
              <a:defRPr/>
            </a:pPr>
            <a:endParaRPr lang="en-US"/>
          </a:p>
        </p:txBody>
      </p:sp>
      <p:sp>
        <p:nvSpPr>
          <p:cNvPr id="15" name="AutoShape 24"/>
          <p:cNvSpPr>
            <a:spLocks noChangeArrowheads="1"/>
          </p:cNvSpPr>
          <p:nvPr/>
        </p:nvSpPr>
        <p:spPr bwMode="auto">
          <a:xfrm>
            <a:off x="8610600" y="2362200"/>
            <a:ext cx="1143000" cy="3200400"/>
          </a:xfrm>
          <a:prstGeom prst="roundRect">
            <a:avLst>
              <a:gd name="adj" fmla="val 16667"/>
            </a:avLst>
          </a:prstGeom>
          <a:gradFill rotWithShape="1">
            <a:gsLst>
              <a:gs pos="0">
                <a:srgbClr val="D5D000">
                  <a:gamma/>
                  <a:shade val="46275"/>
                  <a:invGamma/>
                </a:srgbClr>
              </a:gs>
              <a:gs pos="50000">
                <a:srgbClr val="D5D000">
                  <a:alpha val="78000"/>
                </a:srgbClr>
              </a:gs>
              <a:gs pos="100000">
                <a:srgbClr val="D5D000">
                  <a:gamma/>
                  <a:shade val="46275"/>
                  <a:invGamma/>
                </a:srgbClr>
              </a:gs>
            </a:gsLst>
            <a:lin ang="0" scaled="1"/>
          </a:gradFill>
          <a:ln>
            <a:noFill/>
          </a:ln>
          <a:effectLst>
            <a:outerShdw dist="107763" dir="2700000" algn="ctr" rotWithShape="0">
              <a:schemeClr val="bg2">
                <a:alpha val="50000"/>
              </a:schemeClr>
            </a:outerShdw>
          </a:effectLst>
          <a:extLst>
            <a:ext uri="{91240B29-F687-4F45-9708-019B960494DF}">
              <a14:hiddenLine xmlns:a14="http://schemas.microsoft.com/office/drawing/2010/main" w="9525" algn="ctr">
                <a:solidFill>
                  <a:schemeClr val="tx1"/>
                </a:solidFill>
                <a:round/>
                <a:headEnd/>
                <a:tailEnd/>
              </a14:hiddenLine>
            </a:ext>
          </a:extLst>
        </p:spPr>
        <p:txBody>
          <a:bodyPr wrap="none" lIns="91435" tIns="45718" rIns="91435" bIns="45718" anchor="ctr"/>
          <a:lstStyle/>
          <a:p>
            <a:pPr>
              <a:defRPr/>
            </a:pPr>
            <a:endParaRPr lang="en-US"/>
          </a:p>
        </p:txBody>
      </p:sp>
      <p:sp>
        <p:nvSpPr>
          <p:cNvPr id="16" name="AutoShape 26"/>
          <p:cNvSpPr>
            <a:spLocks noChangeArrowheads="1"/>
          </p:cNvSpPr>
          <p:nvPr/>
        </p:nvSpPr>
        <p:spPr bwMode="auto">
          <a:xfrm>
            <a:off x="5562600" y="5638800"/>
            <a:ext cx="838200" cy="609600"/>
          </a:xfrm>
          <a:prstGeom prst="upDownArrow">
            <a:avLst>
              <a:gd name="adj1" fmla="val 50000"/>
              <a:gd name="adj2" fmla="val 20000"/>
            </a:avLst>
          </a:prstGeom>
          <a:gradFill rotWithShape="1">
            <a:gsLst>
              <a:gs pos="0">
                <a:srgbClr val="765E47"/>
              </a:gs>
              <a:gs pos="50000">
                <a:srgbClr val="FFCC99"/>
              </a:gs>
              <a:gs pos="100000">
                <a:srgbClr val="765E47"/>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endParaRPr lang="en-US"/>
          </a:p>
        </p:txBody>
      </p:sp>
      <p:sp>
        <p:nvSpPr>
          <p:cNvPr id="17" name="Text Box 27"/>
          <p:cNvSpPr txBox="1">
            <a:spLocks noChangeArrowheads="1"/>
          </p:cNvSpPr>
          <p:nvPr/>
        </p:nvSpPr>
        <p:spPr bwMode="auto">
          <a:xfrm>
            <a:off x="5334000" y="6248400"/>
            <a:ext cx="1447800" cy="336550"/>
          </a:xfrm>
          <a:prstGeom prst="rect">
            <a:avLst/>
          </a:prstGeom>
          <a:noFill/>
          <a:ln>
            <a:noFill/>
          </a:ln>
          <a:effectLst/>
          <a:extLst>
            <a:ext uri="{909E8E84-426E-40DD-AFC4-6F175D3DCCD1}">
              <a14:hiddenFill xmlns:a14="http://schemas.microsoft.com/office/drawing/2010/main">
                <a:solidFill>
                  <a:srgbClr val="66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spAutoFit/>
          </a:bodyPr>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algn="ctr" eaLnBrk="1" hangingPunct="1"/>
            <a:r>
              <a:rPr lang="en-US">
                <a:solidFill>
                  <a:schemeClr val="bg1"/>
                </a:solidFill>
              </a:rPr>
              <a:t>HARDWARE</a:t>
            </a:r>
            <a:endParaRPr lang="en-US"/>
          </a:p>
        </p:txBody>
      </p:sp>
      <p:sp>
        <p:nvSpPr>
          <p:cNvPr id="18" name="AutoShape 33"/>
          <p:cNvSpPr>
            <a:spLocks noChangeArrowheads="1"/>
          </p:cNvSpPr>
          <p:nvPr/>
        </p:nvSpPr>
        <p:spPr bwMode="auto">
          <a:xfrm>
            <a:off x="2286000" y="2438400"/>
            <a:ext cx="990600" cy="457200"/>
          </a:xfrm>
          <a:prstGeom prst="roundRect">
            <a:avLst>
              <a:gd name="adj" fmla="val 16667"/>
            </a:avLst>
          </a:prstGeom>
          <a:solidFill>
            <a:schemeClr val="bg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endParaRPr lang="en-US"/>
          </a:p>
        </p:txBody>
      </p:sp>
      <p:sp>
        <p:nvSpPr>
          <p:cNvPr id="19" name="AutoShape 38"/>
          <p:cNvSpPr>
            <a:spLocks noChangeArrowheads="1"/>
          </p:cNvSpPr>
          <p:nvPr/>
        </p:nvSpPr>
        <p:spPr bwMode="auto">
          <a:xfrm>
            <a:off x="3886200" y="2438400"/>
            <a:ext cx="990600" cy="457200"/>
          </a:xfrm>
          <a:prstGeom prst="roundRect">
            <a:avLst>
              <a:gd name="adj" fmla="val 16667"/>
            </a:avLst>
          </a:prstGeom>
          <a:solidFill>
            <a:schemeClr val="bg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endParaRPr lang="en-US"/>
          </a:p>
        </p:txBody>
      </p:sp>
      <p:sp>
        <p:nvSpPr>
          <p:cNvPr id="20" name="AutoShape 39"/>
          <p:cNvSpPr>
            <a:spLocks noChangeArrowheads="1"/>
          </p:cNvSpPr>
          <p:nvPr/>
        </p:nvSpPr>
        <p:spPr bwMode="auto">
          <a:xfrm>
            <a:off x="5486400" y="2438400"/>
            <a:ext cx="990600" cy="457200"/>
          </a:xfrm>
          <a:prstGeom prst="roundRect">
            <a:avLst>
              <a:gd name="adj" fmla="val 16667"/>
            </a:avLst>
          </a:prstGeom>
          <a:solidFill>
            <a:schemeClr val="bg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endParaRPr lang="en-US"/>
          </a:p>
        </p:txBody>
      </p:sp>
      <p:sp>
        <p:nvSpPr>
          <p:cNvPr id="21" name="AutoShape 40"/>
          <p:cNvSpPr>
            <a:spLocks noChangeArrowheads="1"/>
          </p:cNvSpPr>
          <p:nvPr/>
        </p:nvSpPr>
        <p:spPr bwMode="auto">
          <a:xfrm>
            <a:off x="7086600" y="2438400"/>
            <a:ext cx="990600" cy="457200"/>
          </a:xfrm>
          <a:prstGeom prst="roundRect">
            <a:avLst>
              <a:gd name="adj" fmla="val 16667"/>
            </a:avLst>
          </a:prstGeom>
          <a:solidFill>
            <a:schemeClr val="bg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endParaRPr lang="en-US"/>
          </a:p>
        </p:txBody>
      </p:sp>
      <p:sp>
        <p:nvSpPr>
          <p:cNvPr id="22" name="AutoShape 41"/>
          <p:cNvSpPr>
            <a:spLocks noChangeArrowheads="1"/>
          </p:cNvSpPr>
          <p:nvPr/>
        </p:nvSpPr>
        <p:spPr bwMode="auto">
          <a:xfrm>
            <a:off x="8686800" y="2438400"/>
            <a:ext cx="990600" cy="457200"/>
          </a:xfrm>
          <a:prstGeom prst="roundRect">
            <a:avLst>
              <a:gd name="adj" fmla="val 16667"/>
            </a:avLst>
          </a:prstGeom>
          <a:solidFill>
            <a:schemeClr val="bg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endParaRPr lang="en-US"/>
          </a:p>
        </p:txBody>
      </p:sp>
      <p:sp>
        <p:nvSpPr>
          <p:cNvPr id="23" name="Text Box 42"/>
          <p:cNvSpPr txBox="1">
            <a:spLocks noChangeArrowheads="1"/>
          </p:cNvSpPr>
          <p:nvPr/>
        </p:nvSpPr>
        <p:spPr bwMode="auto">
          <a:xfrm>
            <a:off x="3733800" y="2495550"/>
            <a:ext cx="1295400" cy="369888"/>
          </a:xfrm>
          <a:prstGeom prst="rect">
            <a:avLst/>
          </a:prstGeom>
          <a:noFill/>
          <a:ln>
            <a:noFill/>
          </a:ln>
          <a:effectLst/>
          <a:extLst>
            <a:ext uri="{909E8E84-426E-40DD-AFC4-6F175D3DCCD1}">
              <a14:hiddenFill xmlns:a14="http://schemas.microsoft.com/office/drawing/2010/main">
                <a:solidFill>
                  <a:srgbClr val="66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spAutoFit/>
          </a:bodyPr>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algn="ctr" eaLnBrk="1" hangingPunct="1">
              <a:lnSpc>
                <a:spcPct val="40000"/>
              </a:lnSpc>
              <a:spcBef>
                <a:spcPct val="50000"/>
              </a:spcBef>
            </a:pPr>
            <a:r>
              <a:rPr lang="en-US" sz="1400"/>
              <a:t>Memory</a:t>
            </a:r>
          </a:p>
          <a:p>
            <a:pPr algn="ctr" eaLnBrk="1" hangingPunct="1">
              <a:lnSpc>
                <a:spcPct val="40000"/>
              </a:lnSpc>
              <a:spcBef>
                <a:spcPct val="50000"/>
              </a:spcBef>
            </a:pPr>
            <a:r>
              <a:rPr lang="en-US" sz="1400"/>
              <a:t>Subsystem</a:t>
            </a:r>
          </a:p>
        </p:txBody>
      </p:sp>
      <p:sp>
        <p:nvSpPr>
          <p:cNvPr id="24" name="Text Box 43"/>
          <p:cNvSpPr txBox="1">
            <a:spLocks noChangeArrowheads="1"/>
          </p:cNvSpPr>
          <p:nvPr/>
        </p:nvSpPr>
        <p:spPr bwMode="auto">
          <a:xfrm>
            <a:off x="5334000" y="2514601"/>
            <a:ext cx="1295400" cy="561975"/>
          </a:xfrm>
          <a:prstGeom prst="rect">
            <a:avLst/>
          </a:prstGeom>
          <a:noFill/>
          <a:ln>
            <a:noFill/>
          </a:ln>
          <a:effectLst/>
          <a:extLst>
            <a:ext uri="{909E8E84-426E-40DD-AFC4-6F175D3DCCD1}">
              <a14:hiddenFill xmlns:a14="http://schemas.microsoft.com/office/drawing/2010/main">
                <a:solidFill>
                  <a:srgbClr val="66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spAutoFit/>
          </a:bodyPr>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algn="ctr" eaLnBrk="1" hangingPunct="1">
              <a:lnSpc>
                <a:spcPct val="40000"/>
              </a:lnSpc>
              <a:spcBef>
                <a:spcPct val="50000"/>
              </a:spcBef>
            </a:pPr>
            <a:r>
              <a:rPr lang="en-US" sz="1400">
                <a:solidFill>
                  <a:srgbClr val="000066"/>
                </a:solidFill>
              </a:rPr>
              <a:t>File </a:t>
            </a:r>
          </a:p>
          <a:p>
            <a:pPr algn="ctr" eaLnBrk="1" hangingPunct="1">
              <a:lnSpc>
                <a:spcPct val="40000"/>
              </a:lnSpc>
              <a:spcBef>
                <a:spcPct val="50000"/>
              </a:spcBef>
            </a:pPr>
            <a:r>
              <a:rPr lang="en-US" sz="1400">
                <a:solidFill>
                  <a:srgbClr val="000066"/>
                </a:solidFill>
              </a:rPr>
              <a:t>Systems</a:t>
            </a:r>
          </a:p>
          <a:p>
            <a:pPr algn="ctr" eaLnBrk="1" hangingPunct="1">
              <a:lnSpc>
                <a:spcPct val="40000"/>
              </a:lnSpc>
              <a:spcBef>
                <a:spcPct val="50000"/>
              </a:spcBef>
            </a:pPr>
            <a:r>
              <a:rPr lang="en-US" sz="1400">
                <a:solidFill>
                  <a:srgbClr val="000066"/>
                </a:solidFill>
              </a:rPr>
              <a:t> </a:t>
            </a:r>
          </a:p>
        </p:txBody>
      </p:sp>
      <p:sp>
        <p:nvSpPr>
          <p:cNvPr id="25" name="Text Box 44"/>
          <p:cNvSpPr txBox="1">
            <a:spLocks noChangeArrowheads="1"/>
          </p:cNvSpPr>
          <p:nvPr/>
        </p:nvSpPr>
        <p:spPr bwMode="auto">
          <a:xfrm>
            <a:off x="6934200" y="2514600"/>
            <a:ext cx="1295400" cy="369888"/>
          </a:xfrm>
          <a:prstGeom prst="rect">
            <a:avLst/>
          </a:prstGeom>
          <a:noFill/>
          <a:ln>
            <a:noFill/>
          </a:ln>
          <a:effectLst/>
          <a:extLst>
            <a:ext uri="{909E8E84-426E-40DD-AFC4-6F175D3DCCD1}">
              <a14:hiddenFill xmlns:a14="http://schemas.microsoft.com/office/drawing/2010/main">
                <a:solidFill>
                  <a:srgbClr val="66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spAutoFit/>
          </a:bodyPr>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algn="ctr" eaLnBrk="1" hangingPunct="1">
              <a:lnSpc>
                <a:spcPct val="40000"/>
              </a:lnSpc>
              <a:spcBef>
                <a:spcPct val="50000"/>
              </a:spcBef>
            </a:pPr>
            <a:r>
              <a:rPr lang="en-US" sz="1400"/>
              <a:t>Device</a:t>
            </a:r>
          </a:p>
          <a:p>
            <a:pPr algn="ctr" eaLnBrk="1" hangingPunct="1">
              <a:lnSpc>
                <a:spcPct val="40000"/>
              </a:lnSpc>
              <a:spcBef>
                <a:spcPct val="50000"/>
              </a:spcBef>
            </a:pPr>
            <a:r>
              <a:rPr lang="en-US" sz="1400"/>
              <a:t>Control</a:t>
            </a:r>
          </a:p>
        </p:txBody>
      </p:sp>
      <p:sp>
        <p:nvSpPr>
          <p:cNvPr id="26" name="Text Box 45"/>
          <p:cNvSpPr txBox="1">
            <a:spLocks noChangeArrowheads="1"/>
          </p:cNvSpPr>
          <p:nvPr/>
        </p:nvSpPr>
        <p:spPr bwMode="auto">
          <a:xfrm>
            <a:off x="8534400" y="2514600"/>
            <a:ext cx="1295400" cy="369888"/>
          </a:xfrm>
          <a:prstGeom prst="rect">
            <a:avLst/>
          </a:prstGeom>
          <a:noFill/>
          <a:ln>
            <a:noFill/>
          </a:ln>
          <a:effectLst/>
          <a:extLst>
            <a:ext uri="{909E8E84-426E-40DD-AFC4-6F175D3DCCD1}">
              <a14:hiddenFill xmlns:a14="http://schemas.microsoft.com/office/drawing/2010/main">
                <a:solidFill>
                  <a:srgbClr val="66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spAutoFit/>
          </a:bodyPr>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algn="ctr" eaLnBrk="1" hangingPunct="1">
              <a:lnSpc>
                <a:spcPct val="40000"/>
              </a:lnSpc>
              <a:spcBef>
                <a:spcPct val="50000"/>
              </a:spcBef>
            </a:pPr>
            <a:r>
              <a:rPr lang="en-US" sz="1400"/>
              <a:t>Network</a:t>
            </a:r>
          </a:p>
          <a:p>
            <a:pPr algn="ctr" eaLnBrk="1" hangingPunct="1">
              <a:lnSpc>
                <a:spcPct val="40000"/>
              </a:lnSpc>
              <a:spcBef>
                <a:spcPct val="50000"/>
              </a:spcBef>
            </a:pPr>
            <a:r>
              <a:rPr lang="en-US" sz="1400"/>
              <a:t>Subsystem</a:t>
            </a:r>
          </a:p>
        </p:txBody>
      </p:sp>
      <p:sp>
        <p:nvSpPr>
          <p:cNvPr id="27" name="Text Box 46"/>
          <p:cNvSpPr txBox="1">
            <a:spLocks noChangeArrowheads="1"/>
          </p:cNvSpPr>
          <p:nvPr/>
        </p:nvSpPr>
        <p:spPr bwMode="auto">
          <a:xfrm>
            <a:off x="2133600" y="2524125"/>
            <a:ext cx="1295400" cy="369888"/>
          </a:xfrm>
          <a:prstGeom prst="rect">
            <a:avLst/>
          </a:prstGeom>
          <a:noFill/>
          <a:ln>
            <a:noFill/>
          </a:ln>
          <a:effectLst/>
          <a:extLst>
            <a:ext uri="{909E8E84-426E-40DD-AFC4-6F175D3DCCD1}">
              <a14:hiddenFill xmlns:a14="http://schemas.microsoft.com/office/drawing/2010/main">
                <a:solidFill>
                  <a:srgbClr val="66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spAutoFit/>
          </a:bodyPr>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algn="ctr" eaLnBrk="1" hangingPunct="1">
              <a:lnSpc>
                <a:spcPct val="40000"/>
              </a:lnSpc>
              <a:spcBef>
                <a:spcPct val="50000"/>
              </a:spcBef>
            </a:pPr>
            <a:r>
              <a:rPr lang="en-US" sz="1400"/>
              <a:t>Process</a:t>
            </a:r>
          </a:p>
          <a:p>
            <a:pPr algn="ctr" eaLnBrk="1" hangingPunct="1">
              <a:lnSpc>
                <a:spcPct val="40000"/>
              </a:lnSpc>
              <a:spcBef>
                <a:spcPct val="50000"/>
              </a:spcBef>
            </a:pPr>
            <a:r>
              <a:rPr lang="en-US" sz="1400"/>
              <a:t>Subsystem</a:t>
            </a:r>
          </a:p>
        </p:txBody>
      </p:sp>
      <p:sp>
        <p:nvSpPr>
          <p:cNvPr id="28" name="Text Box 48"/>
          <p:cNvSpPr txBox="1">
            <a:spLocks noChangeArrowheads="1"/>
          </p:cNvSpPr>
          <p:nvPr/>
        </p:nvSpPr>
        <p:spPr bwMode="auto">
          <a:xfrm>
            <a:off x="2133600" y="3581400"/>
            <a:ext cx="1295400" cy="177800"/>
          </a:xfrm>
          <a:prstGeom prst="rect">
            <a:avLst/>
          </a:prstGeom>
          <a:noFill/>
          <a:ln>
            <a:noFill/>
          </a:ln>
          <a:effectLst/>
          <a:extLst>
            <a:ext uri="{909E8E84-426E-40DD-AFC4-6F175D3DCCD1}">
              <a14:hiddenFill xmlns:a14="http://schemas.microsoft.com/office/drawing/2010/main">
                <a:solidFill>
                  <a:srgbClr val="66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spAutoFit/>
          </a:bodyPr>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algn="ctr" eaLnBrk="1" hangingPunct="1">
              <a:lnSpc>
                <a:spcPct val="40000"/>
              </a:lnSpc>
              <a:spcBef>
                <a:spcPct val="50000"/>
              </a:spcBef>
            </a:pPr>
            <a:r>
              <a:rPr lang="en-US" sz="1400"/>
              <a:t>Concurrency</a:t>
            </a:r>
          </a:p>
        </p:txBody>
      </p:sp>
      <p:sp>
        <p:nvSpPr>
          <p:cNvPr id="29" name="Text Box 49"/>
          <p:cNvSpPr txBox="1">
            <a:spLocks noChangeArrowheads="1"/>
          </p:cNvSpPr>
          <p:nvPr/>
        </p:nvSpPr>
        <p:spPr bwMode="auto">
          <a:xfrm>
            <a:off x="3733800" y="3524250"/>
            <a:ext cx="1295400" cy="369888"/>
          </a:xfrm>
          <a:prstGeom prst="rect">
            <a:avLst/>
          </a:prstGeom>
          <a:noFill/>
          <a:ln>
            <a:noFill/>
          </a:ln>
          <a:effectLst/>
          <a:extLst>
            <a:ext uri="{909E8E84-426E-40DD-AFC4-6F175D3DCCD1}">
              <a14:hiddenFill xmlns:a14="http://schemas.microsoft.com/office/drawing/2010/main">
                <a:solidFill>
                  <a:srgbClr val="66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spAutoFit/>
          </a:bodyPr>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algn="ctr" eaLnBrk="1" hangingPunct="1">
              <a:lnSpc>
                <a:spcPct val="40000"/>
              </a:lnSpc>
              <a:spcBef>
                <a:spcPct val="50000"/>
              </a:spcBef>
            </a:pPr>
            <a:r>
              <a:rPr lang="en-US" sz="1400"/>
              <a:t>Virtual</a:t>
            </a:r>
          </a:p>
          <a:p>
            <a:pPr algn="ctr" eaLnBrk="1" hangingPunct="1">
              <a:lnSpc>
                <a:spcPct val="40000"/>
              </a:lnSpc>
              <a:spcBef>
                <a:spcPct val="50000"/>
              </a:spcBef>
            </a:pPr>
            <a:r>
              <a:rPr lang="en-US" sz="1400"/>
              <a:t>Memory</a:t>
            </a:r>
          </a:p>
        </p:txBody>
      </p:sp>
      <p:sp>
        <p:nvSpPr>
          <p:cNvPr id="30" name="Text Box 50"/>
          <p:cNvSpPr txBox="1">
            <a:spLocks noChangeArrowheads="1"/>
          </p:cNvSpPr>
          <p:nvPr/>
        </p:nvSpPr>
        <p:spPr bwMode="auto">
          <a:xfrm>
            <a:off x="5334000" y="3581400"/>
            <a:ext cx="1295400" cy="177800"/>
          </a:xfrm>
          <a:prstGeom prst="rect">
            <a:avLst/>
          </a:prstGeom>
          <a:noFill/>
          <a:ln>
            <a:noFill/>
          </a:ln>
          <a:effectLst/>
          <a:extLst>
            <a:ext uri="{909E8E84-426E-40DD-AFC4-6F175D3DCCD1}">
              <a14:hiddenFill xmlns:a14="http://schemas.microsoft.com/office/drawing/2010/main">
                <a:solidFill>
                  <a:srgbClr val="66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spAutoFit/>
          </a:bodyPr>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algn="ctr" eaLnBrk="1" hangingPunct="1">
              <a:lnSpc>
                <a:spcPct val="40000"/>
              </a:lnSpc>
              <a:spcBef>
                <a:spcPct val="50000"/>
              </a:spcBef>
            </a:pPr>
            <a:r>
              <a:rPr lang="en-US" sz="1400"/>
              <a:t>VFS</a:t>
            </a:r>
          </a:p>
        </p:txBody>
      </p:sp>
      <p:sp>
        <p:nvSpPr>
          <p:cNvPr id="31" name="Text Box 52"/>
          <p:cNvSpPr txBox="1">
            <a:spLocks noChangeArrowheads="1"/>
          </p:cNvSpPr>
          <p:nvPr/>
        </p:nvSpPr>
        <p:spPr bwMode="auto">
          <a:xfrm>
            <a:off x="6934200" y="3514725"/>
            <a:ext cx="1295400" cy="369888"/>
          </a:xfrm>
          <a:prstGeom prst="rect">
            <a:avLst/>
          </a:prstGeom>
          <a:noFill/>
          <a:ln>
            <a:noFill/>
          </a:ln>
          <a:effectLst/>
          <a:extLst>
            <a:ext uri="{909E8E84-426E-40DD-AFC4-6F175D3DCCD1}">
              <a14:hiddenFill xmlns:a14="http://schemas.microsoft.com/office/drawing/2010/main">
                <a:solidFill>
                  <a:srgbClr val="66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spAutoFit/>
          </a:bodyPr>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algn="ctr" eaLnBrk="1" hangingPunct="1">
              <a:lnSpc>
                <a:spcPct val="40000"/>
              </a:lnSpc>
              <a:spcBef>
                <a:spcPct val="50000"/>
              </a:spcBef>
            </a:pPr>
            <a:r>
              <a:rPr lang="en-US" sz="1400">
                <a:solidFill>
                  <a:srgbClr val="FFFF00"/>
                </a:solidFill>
              </a:rPr>
              <a:t>tty</a:t>
            </a:r>
          </a:p>
          <a:p>
            <a:pPr algn="ctr" eaLnBrk="1" hangingPunct="1">
              <a:lnSpc>
                <a:spcPct val="40000"/>
              </a:lnSpc>
              <a:spcBef>
                <a:spcPct val="50000"/>
              </a:spcBef>
            </a:pPr>
            <a:r>
              <a:rPr lang="en-US" sz="1400">
                <a:solidFill>
                  <a:srgbClr val="FFFF00"/>
                </a:solidFill>
              </a:rPr>
              <a:t>access</a:t>
            </a:r>
          </a:p>
        </p:txBody>
      </p:sp>
      <p:sp>
        <p:nvSpPr>
          <p:cNvPr id="32" name="Text Box 53"/>
          <p:cNvSpPr txBox="1">
            <a:spLocks noChangeArrowheads="1"/>
          </p:cNvSpPr>
          <p:nvPr/>
        </p:nvSpPr>
        <p:spPr bwMode="auto">
          <a:xfrm>
            <a:off x="8534400" y="3581400"/>
            <a:ext cx="1295400" cy="177800"/>
          </a:xfrm>
          <a:prstGeom prst="rect">
            <a:avLst/>
          </a:prstGeom>
          <a:noFill/>
          <a:ln>
            <a:noFill/>
          </a:ln>
          <a:effectLst/>
          <a:extLst>
            <a:ext uri="{909E8E84-426E-40DD-AFC4-6F175D3DCCD1}">
              <a14:hiddenFill xmlns:a14="http://schemas.microsoft.com/office/drawing/2010/main">
                <a:solidFill>
                  <a:srgbClr val="66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spAutoFit/>
          </a:bodyPr>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algn="ctr" eaLnBrk="1" hangingPunct="1">
              <a:lnSpc>
                <a:spcPct val="40000"/>
              </a:lnSpc>
              <a:spcBef>
                <a:spcPct val="50000"/>
              </a:spcBef>
            </a:pPr>
            <a:r>
              <a:rPr lang="en-US" sz="1400"/>
              <a:t>Connectivity</a:t>
            </a:r>
          </a:p>
        </p:txBody>
      </p:sp>
      <p:sp>
        <p:nvSpPr>
          <p:cNvPr id="33" name="Rectangle 54"/>
          <p:cNvSpPr>
            <a:spLocks noChangeArrowheads="1"/>
          </p:cNvSpPr>
          <p:nvPr/>
        </p:nvSpPr>
        <p:spPr bwMode="auto">
          <a:xfrm>
            <a:off x="5495925" y="4191000"/>
            <a:ext cx="990600" cy="609600"/>
          </a:xfrm>
          <a:prstGeom prst="rect">
            <a:avLst/>
          </a:prstGeom>
          <a:solidFill>
            <a:srgbClr val="FFFF99"/>
          </a:solidFill>
          <a:ln w="28575" cap="rnd" algn="ctr">
            <a:solidFill>
              <a:srgbClr val="CC00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pPr algn="ctr"/>
            <a:endParaRPr lang="en-US">
              <a:solidFill>
                <a:srgbClr val="CC0000"/>
              </a:solidFill>
            </a:endParaRPr>
          </a:p>
        </p:txBody>
      </p:sp>
      <p:sp>
        <p:nvSpPr>
          <p:cNvPr id="34" name="Rectangle 55"/>
          <p:cNvSpPr>
            <a:spLocks noChangeArrowheads="1"/>
          </p:cNvSpPr>
          <p:nvPr/>
        </p:nvSpPr>
        <p:spPr bwMode="auto">
          <a:xfrm>
            <a:off x="5486400" y="4876800"/>
            <a:ext cx="990600" cy="609600"/>
          </a:xfrm>
          <a:prstGeom prst="rect">
            <a:avLst/>
          </a:prstGeom>
          <a:solidFill>
            <a:srgbClr val="FFFF99"/>
          </a:solidFill>
          <a:ln w="28575" cap="rnd" algn="ctr">
            <a:solidFill>
              <a:srgbClr val="CC00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endParaRPr lang="en-US"/>
          </a:p>
        </p:txBody>
      </p:sp>
      <p:sp>
        <p:nvSpPr>
          <p:cNvPr id="35" name="Rectangle 56"/>
          <p:cNvSpPr>
            <a:spLocks noChangeArrowheads="1"/>
          </p:cNvSpPr>
          <p:nvPr/>
        </p:nvSpPr>
        <p:spPr bwMode="auto">
          <a:xfrm>
            <a:off x="8701088" y="4200525"/>
            <a:ext cx="990600" cy="609600"/>
          </a:xfrm>
          <a:prstGeom prst="rect">
            <a:avLst/>
          </a:prstGeom>
          <a:solidFill>
            <a:srgbClr val="FFFF99"/>
          </a:solidFill>
          <a:ln w="28575" cap="rnd" algn="ctr">
            <a:solidFill>
              <a:srgbClr val="CC00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endParaRPr lang="en-US"/>
          </a:p>
        </p:txBody>
      </p:sp>
      <p:sp>
        <p:nvSpPr>
          <p:cNvPr id="36" name="Rectangle 57"/>
          <p:cNvSpPr>
            <a:spLocks noChangeArrowheads="1"/>
          </p:cNvSpPr>
          <p:nvPr/>
        </p:nvSpPr>
        <p:spPr bwMode="auto">
          <a:xfrm>
            <a:off x="8701088" y="4886325"/>
            <a:ext cx="990600" cy="609600"/>
          </a:xfrm>
          <a:prstGeom prst="rect">
            <a:avLst/>
          </a:prstGeom>
          <a:solidFill>
            <a:srgbClr val="FFFF99"/>
          </a:solidFill>
          <a:ln w="28575" cap="rnd" algn="ctr">
            <a:solidFill>
              <a:srgbClr val="CC00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endParaRPr lang="en-US"/>
          </a:p>
        </p:txBody>
      </p:sp>
      <p:sp>
        <p:nvSpPr>
          <p:cNvPr id="37" name="Rectangle 58"/>
          <p:cNvSpPr>
            <a:spLocks noChangeArrowheads="1"/>
          </p:cNvSpPr>
          <p:nvPr/>
        </p:nvSpPr>
        <p:spPr bwMode="auto">
          <a:xfrm>
            <a:off x="7086600" y="4191000"/>
            <a:ext cx="990600" cy="1295400"/>
          </a:xfrm>
          <a:prstGeom prst="rect">
            <a:avLst/>
          </a:prstGeom>
          <a:solidFill>
            <a:srgbClr val="FFFF99"/>
          </a:solidFill>
          <a:ln w="28575" cap="rnd" algn="ctr">
            <a:solidFill>
              <a:srgbClr val="CC00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endParaRPr lang="en-US"/>
          </a:p>
        </p:txBody>
      </p:sp>
      <p:sp>
        <p:nvSpPr>
          <p:cNvPr id="38" name="Rectangle 60"/>
          <p:cNvSpPr>
            <a:spLocks noChangeArrowheads="1"/>
          </p:cNvSpPr>
          <p:nvPr/>
        </p:nvSpPr>
        <p:spPr bwMode="auto">
          <a:xfrm>
            <a:off x="3886200" y="4191000"/>
            <a:ext cx="990600" cy="1295400"/>
          </a:xfrm>
          <a:prstGeom prst="rect">
            <a:avLst/>
          </a:prstGeom>
          <a:solidFill>
            <a:srgbClr val="FFFF99"/>
          </a:solidFill>
          <a:ln w="28575" cap="rnd" algn="ctr">
            <a:solidFill>
              <a:srgbClr val="CC00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endParaRPr lang="en-US"/>
          </a:p>
        </p:txBody>
      </p:sp>
      <p:sp>
        <p:nvSpPr>
          <p:cNvPr id="39" name="Rectangle 61"/>
          <p:cNvSpPr>
            <a:spLocks noChangeArrowheads="1"/>
          </p:cNvSpPr>
          <p:nvPr/>
        </p:nvSpPr>
        <p:spPr bwMode="auto">
          <a:xfrm>
            <a:off x="2286000" y="4191000"/>
            <a:ext cx="990600" cy="1295400"/>
          </a:xfrm>
          <a:prstGeom prst="rect">
            <a:avLst/>
          </a:prstGeom>
          <a:solidFill>
            <a:srgbClr val="FFFF99"/>
          </a:solidFill>
          <a:ln w="28575" cap="rnd" algn="ctr">
            <a:solidFill>
              <a:srgbClr val="FF00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endParaRPr lang="en-US"/>
          </a:p>
        </p:txBody>
      </p:sp>
      <p:sp>
        <p:nvSpPr>
          <p:cNvPr id="40" name="Rectangle 63"/>
          <p:cNvSpPr>
            <a:spLocks noChangeArrowheads="1"/>
          </p:cNvSpPr>
          <p:nvPr/>
        </p:nvSpPr>
        <p:spPr bwMode="auto">
          <a:xfrm>
            <a:off x="5600700" y="4495800"/>
            <a:ext cx="304800" cy="228600"/>
          </a:xfrm>
          <a:prstGeom prst="rect">
            <a:avLst/>
          </a:prstGeom>
          <a:gradFill rotWithShape="1">
            <a:gsLst>
              <a:gs pos="0">
                <a:srgbClr val="3B3B3B"/>
              </a:gs>
              <a:gs pos="50000">
                <a:srgbClr val="808080"/>
              </a:gs>
              <a:gs pos="100000">
                <a:srgbClr val="3B3B3B"/>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endParaRPr lang="en-US"/>
          </a:p>
        </p:txBody>
      </p:sp>
      <p:sp>
        <p:nvSpPr>
          <p:cNvPr id="41" name="Rectangle 64"/>
          <p:cNvSpPr>
            <a:spLocks noChangeArrowheads="1"/>
          </p:cNvSpPr>
          <p:nvPr/>
        </p:nvSpPr>
        <p:spPr bwMode="auto">
          <a:xfrm>
            <a:off x="6057900" y="4495800"/>
            <a:ext cx="304800" cy="228600"/>
          </a:xfrm>
          <a:prstGeom prst="rect">
            <a:avLst/>
          </a:prstGeom>
          <a:gradFill rotWithShape="1">
            <a:gsLst>
              <a:gs pos="0">
                <a:srgbClr val="3B3B3B"/>
              </a:gs>
              <a:gs pos="50000">
                <a:srgbClr val="808080"/>
              </a:gs>
              <a:gs pos="100000">
                <a:srgbClr val="3B3B3B"/>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endParaRPr lang="en-US"/>
          </a:p>
        </p:txBody>
      </p:sp>
      <p:sp>
        <p:nvSpPr>
          <p:cNvPr id="42" name="Rectangle 65"/>
          <p:cNvSpPr>
            <a:spLocks noChangeArrowheads="1"/>
          </p:cNvSpPr>
          <p:nvPr/>
        </p:nvSpPr>
        <p:spPr bwMode="auto">
          <a:xfrm>
            <a:off x="6057900" y="5210175"/>
            <a:ext cx="304800" cy="228600"/>
          </a:xfrm>
          <a:prstGeom prst="rect">
            <a:avLst/>
          </a:prstGeom>
          <a:gradFill rotWithShape="1">
            <a:gsLst>
              <a:gs pos="0">
                <a:srgbClr val="3B3B3B"/>
              </a:gs>
              <a:gs pos="50000">
                <a:srgbClr val="808080"/>
              </a:gs>
              <a:gs pos="100000">
                <a:srgbClr val="3B3B3B"/>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endParaRPr lang="en-US"/>
          </a:p>
        </p:txBody>
      </p:sp>
      <p:sp>
        <p:nvSpPr>
          <p:cNvPr id="43" name="Rectangle 66"/>
          <p:cNvSpPr>
            <a:spLocks noChangeArrowheads="1"/>
          </p:cNvSpPr>
          <p:nvPr/>
        </p:nvSpPr>
        <p:spPr bwMode="auto">
          <a:xfrm>
            <a:off x="5600700" y="5210175"/>
            <a:ext cx="304800" cy="228600"/>
          </a:xfrm>
          <a:prstGeom prst="rect">
            <a:avLst/>
          </a:prstGeom>
          <a:gradFill rotWithShape="1">
            <a:gsLst>
              <a:gs pos="0">
                <a:srgbClr val="3B3B3B"/>
              </a:gs>
              <a:gs pos="50000">
                <a:srgbClr val="808080"/>
              </a:gs>
              <a:gs pos="100000">
                <a:srgbClr val="3B3B3B"/>
              </a:gs>
            </a:gsLst>
            <a:lin ang="5400000" scaled="1"/>
          </a:gra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endParaRPr lang="en-US"/>
          </a:p>
        </p:txBody>
      </p:sp>
      <p:sp>
        <p:nvSpPr>
          <p:cNvPr id="44" name="Rectangle 68"/>
          <p:cNvSpPr>
            <a:spLocks noChangeArrowheads="1"/>
          </p:cNvSpPr>
          <p:nvPr/>
        </p:nvSpPr>
        <p:spPr bwMode="auto">
          <a:xfrm>
            <a:off x="7658100" y="5210175"/>
            <a:ext cx="304800" cy="228600"/>
          </a:xfrm>
          <a:prstGeom prst="rect">
            <a:avLst/>
          </a:prstGeom>
          <a:gradFill rotWithShape="1">
            <a:gsLst>
              <a:gs pos="0">
                <a:srgbClr val="3B3B3B"/>
              </a:gs>
              <a:gs pos="50000">
                <a:srgbClr val="808080"/>
              </a:gs>
              <a:gs pos="100000">
                <a:srgbClr val="3B3B3B"/>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endParaRPr lang="en-US"/>
          </a:p>
        </p:txBody>
      </p:sp>
      <p:sp>
        <p:nvSpPr>
          <p:cNvPr id="45" name="Rectangle 69"/>
          <p:cNvSpPr>
            <a:spLocks noChangeArrowheads="1"/>
          </p:cNvSpPr>
          <p:nvPr/>
        </p:nvSpPr>
        <p:spPr bwMode="auto">
          <a:xfrm>
            <a:off x="7200900" y="5210175"/>
            <a:ext cx="304800" cy="228600"/>
          </a:xfrm>
          <a:prstGeom prst="rect">
            <a:avLst/>
          </a:prstGeom>
          <a:gradFill rotWithShape="1">
            <a:gsLst>
              <a:gs pos="0">
                <a:srgbClr val="3B3B3B"/>
              </a:gs>
              <a:gs pos="50000">
                <a:srgbClr val="808080"/>
              </a:gs>
              <a:gs pos="100000">
                <a:srgbClr val="3B3B3B"/>
              </a:gs>
            </a:gsLst>
            <a:lin ang="5400000" scaled="1"/>
          </a:gra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endParaRPr lang="en-US"/>
          </a:p>
        </p:txBody>
      </p:sp>
      <p:sp>
        <p:nvSpPr>
          <p:cNvPr id="46" name="Rectangle 70"/>
          <p:cNvSpPr>
            <a:spLocks noChangeArrowheads="1"/>
          </p:cNvSpPr>
          <p:nvPr/>
        </p:nvSpPr>
        <p:spPr bwMode="auto">
          <a:xfrm>
            <a:off x="9296400" y="5229225"/>
            <a:ext cx="304800" cy="228600"/>
          </a:xfrm>
          <a:prstGeom prst="rect">
            <a:avLst/>
          </a:prstGeom>
          <a:gradFill rotWithShape="1">
            <a:gsLst>
              <a:gs pos="0">
                <a:srgbClr val="3B3B3B"/>
              </a:gs>
              <a:gs pos="50000">
                <a:srgbClr val="808080"/>
              </a:gs>
              <a:gs pos="100000">
                <a:srgbClr val="3B3B3B"/>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endParaRPr lang="en-US"/>
          </a:p>
        </p:txBody>
      </p:sp>
      <p:sp>
        <p:nvSpPr>
          <p:cNvPr id="47" name="Rectangle 71"/>
          <p:cNvSpPr>
            <a:spLocks noChangeArrowheads="1"/>
          </p:cNvSpPr>
          <p:nvPr/>
        </p:nvSpPr>
        <p:spPr bwMode="auto">
          <a:xfrm>
            <a:off x="8820150" y="5229225"/>
            <a:ext cx="304800" cy="228600"/>
          </a:xfrm>
          <a:prstGeom prst="rect">
            <a:avLst/>
          </a:prstGeom>
          <a:gradFill rotWithShape="1">
            <a:gsLst>
              <a:gs pos="0">
                <a:srgbClr val="3B3B3B"/>
              </a:gs>
              <a:gs pos="50000">
                <a:srgbClr val="808080"/>
              </a:gs>
              <a:gs pos="100000">
                <a:srgbClr val="3B3B3B"/>
              </a:gs>
            </a:gsLst>
            <a:lin ang="5400000" scaled="1"/>
          </a:gra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endParaRPr lang="en-US"/>
          </a:p>
        </p:txBody>
      </p:sp>
      <p:sp>
        <p:nvSpPr>
          <p:cNvPr id="48" name="Text Box 73"/>
          <p:cNvSpPr txBox="1">
            <a:spLocks noChangeArrowheads="1"/>
          </p:cNvSpPr>
          <p:nvPr/>
        </p:nvSpPr>
        <p:spPr bwMode="auto">
          <a:xfrm>
            <a:off x="2133600" y="4629150"/>
            <a:ext cx="1295400" cy="369888"/>
          </a:xfrm>
          <a:prstGeom prst="rect">
            <a:avLst/>
          </a:prstGeom>
          <a:noFill/>
          <a:ln>
            <a:noFill/>
          </a:ln>
          <a:effectLst/>
          <a:extLst>
            <a:ext uri="{909E8E84-426E-40DD-AFC4-6F175D3DCCD1}">
              <a14:hiddenFill xmlns:a14="http://schemas.microsoft.com/office/drawing/2010/main">
                <a:solidFill>
                  <a:srgbClr val="66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spAutoFit/>
          </a:bodyPr>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algn="ctr" eaLnBrk="1" hangingPunct="1">
              <a:lnSpc>
                <a:spcPct val="40000"/>
              </a:lnSpc>
              <a:spcBef>
                <a:spcPct val="50000"/>
              </a:spcBef>
            </a:pPr>
            <a:r>
              <a:rPr lang="en-US" sz="1400"/>
              <a:t>Arch</a:t>
            </a:r>
          </a:p>
          <a:p>
            <a:pPr algn="ctr" eaLnBrk="1" hangingPunct="1">
              <a:lnSpc>
                <a:spcPct val="40000"/>
              </a:lnSpc>
              <a:spcBef>
                <a:spcPct val="50000"/>
              </a:spcBef>
            </a:pPr>
            <a:r>
              <a:rPr lang="en-US" sz="1400"/>
              <a:t>code</a:t>
            </a:r>
          </a:p>
        </p:txBody>
      </p:sp>
      <p:sp>
        <p:nvSpPr>
          <p:cNvPr id="49" name="Text Box 74"/>
          <p:cNvSpPr txBox="1">
            <a:spLocks noChangeArrowheads="1"/>
          </p:cNvSpPr>
          <p:nvPr/>
        </p:nvSpPr>
        <p:spPr bwMode="auto">
          <a:xfrm>
            <a:off x="3733800" y="4619625"/>
            <a:ext cx="1295400" cy="369888"/>
          </a:xfrm>
          <a:prstGeom prst="rect">
            <a:avLst/>
          </a:prstGeom>
          <a:noFill/>
          <a:ln>
            <a:noFill/>
          </a:ln>
          <a:effectLst/>
          <a:extLst>
            <a:ext uri="{909E8E84-426E-40DD-AFC4-6F175D3DCCD1}">
              <a14:hiddenFill xmlns:a14="http://schemas.microsoft.com/office/drawing/2010/main">
                <a:solidFill>
                  <a:srgbClr val="66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spAutoFit/>
          </a:bodyPr>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algn="ctr" eaLnBrk="1" hangingPunct="1">
              <a:lnSpc>
                <a:spcPct val="40000"/>
              </a:lnSpc>
              <a:spcBef>
                <a:spcPct val="50000"/>
              </a:spcBef>
            </a:pPr>
            <a:r>
              <a:rPr lang="en-US" sz="1400"/>
              <a:t>Memory</a:t>
            </a:r>
          </a:p>
          <a:p>
            <a:pPr algn="ctr" eaLnBrk="1" hangingPunct="1">
              <a:lnSpc>
                <a:spcPct val="40000"/>
              </a:lnSpc>
              <a:spcBef>
                <a:spcPct val="50000"/>
              </a:spcBef>
            </a:pPr>
            <a:r>
              <a:rPr lang="en-US" sz="1400"/>
              <a:t>manager</a:t>
            </a:r>
          </a:p>
        </p:txBody>
      </p:sp>
      <p:sp>
        <p:nvSpPr>
          <p:cNvPr id="50" name="Text Box 75"/>
          <p:cNvSpPr txBox="1">
            <a:spLocks noChangeArrowheads="1"/>
          </p:cNvSpPr>
          <p:nvPr/>
        </p:nvSpPr>
        <p:spPr bwMode="auto">
          <a:xfrm>
            <a:off x="5334000" y="4267200"/>
            <a:ext cx="1295400" cy="165100"/>
          </a:xfrm>
          <a:prstGeom prst="rect">
            <a:avLst/>
          </a:prstGeom>
          <a:noFill/>
          <a:ln>
            <a:noFill/>
          </a:ln>
          <a:effectLst/>
          <a:extLst>
            <a:ext uri="{909E8E84-426E-40DD-AFC4-6F175D3DCCD1}">
              <a14:hiddenFill xmlns:a14="http://schemas.microsoft.com/office/drawing/2010/main">
                <a:solidFill>
                  <a:srgbClr val="66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spAutoFit/>
          </a:bodyPr>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algn="ctr" eaLnBrk="1" hangingPunct="1">
              <a:lnSpc>
                <a:spcPct val="40000"/>
              </a:lnSpc>
              <a:spcBef>
                <a:spcPct val="50000"/>
              </a:spcBef>
            </a:pPr>
            <a:r>
              <a:rPr lang="en-US" sz="1200"/>
              <a:t>FS types</a:t>
            </a:r>
          </a:p>
        </p:txBody>
      </p:sp>
      <p:sp>
        <p:nvSpPr>
          <p:cNvPr id="51" name="Text Box 76"/>
          <p:cNvSpPr txBox="1">
            <a:spLocks noChangeArrowheads="1"/>
          </p:cNvSpPr>
          <p:nvPr/>
        </p:nvSpPr>
        <p:spPr bwMode="auto">
          <a:xfrm>
            <a:off x="5334000" y="4953000"/>
            <a:ext cx="1295400" cy="165100"/>
          </a:xfrm>
          <a:prstGeom prst="rect">
            <a:avLst/>
          </a:prstGeom>
          <a:noFill/>
          <a:ln>
            <a:noFill/>
          </a:ln>
          <a:effectLst/>
          <a:extLst>
            <a:ext uri="{909E8E84-426E-40DD-AFC4-6F175D3DCCD1}">
              <a14:hiddenFill xmlns:a14="http://schemas.microsoft.com/office/drawing/2010/main">
                <a:solidFill>
                  <a:srgbClr val="66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spAutoFit/>
          </a:bodyPr>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algn="ctr" eaLnBrk="1" hangingPunct="1">
              <a:lnSpc>
                <a:spcPct val="40000"/>
              </a:lnSpc>
              <a:spcBef>
                <a:spcPct val="50000"/>
              </a:spcBef>
            </a:pPr>
            <a:r>
              <a:rPr lang="en-US" sz="1200"/>
              <a:t>Block devs</a:t>
            </a:r>
          </a:p>
        </p:txBody>
      </p:sp>
      <p:sp>
        <p:nvSpPr>
          <p:cNvPr id="52" name="Text Box 77"/>
          <p:cNvSpPr txBox="1">
            <a:spLocks noChangeArrowheads="1"/>
          </p:cNvSpPr>
          <p:nvPr/>
        </p:nvSpPr>
        <p:spPr bwMode="auto">
          <a:xfrm>
            <a:off x="6934200" y="4543425"/>
            <a:ext cx="1295400" cy="369888"/>
          </a:xfrm>
          <a:prstGeom prst="rect">
            <a:avLst/>
          </a:prstGeom>
          <a:noFill/>
          <a:ln>
            <a:noFill/>
          </a:ln>
          <a:effectLst/>
          <a:extLst>
            <a:ext uri="{909E8E84-426E-40DD-AFC4-6F175D3DCCD1}">
              <a14:hiddenFill xmlns:a14="http://schemas.microsoft.com/office/drawing/2010/main">
                <a:solidFill>
                  <a:srgbClr val="66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spAutoFit/>
          </a:bodyPr>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algn="ctr" eaLnBrk="1" hangingPunct="1">
              <a:lnSpc>
                <a:spcPct val="40000"/>
              </a:lnSpc>
              <a:spcBef>
                <a:spcPct val="50000"/>
              </a:spcBef>
            </a:pPr>
            <a:r>
              <a:rPr lang="en-US" sz="1400"/>
              <a:t>Character</a:t>
            </a:r>
          </a:p>
          <a:p>
            <a:pPr algn="ctr" eaLnBrk="1" hangingPunct="1">
              <a:lnSpc>
                <a:spcPct val="40000"/>
              </a:lnSpc>
              <a:spcBef>
                <a:spcPct val="50000"/>
              </a:spcBef>
            </a:pPr>
            <a:r>
              <a:rPr lang="en-US" sz="1400"/>
              <a:t>devices</a:t>
            </a:r>
          </a:p>
        </p:txBody>
      </p:sp>
      <p:sp>
        <p:nvSpPr>
          <p:cNvPr id="53" name="Text Box 78"/>
          <p:cNvSpPr txBox="1">
            <a:spLocks noChangeArrowheads="1"/>
          </p:cNvSpPr>
          <p:nvPr/>
        </p:nvSpPr>
        <p:spPr bwMode="auto">
          <a:xfrm>
            <a:off x="8524875" y="4343400"/>
            <a:ext cx="1295400" cy="330200"/>
          </a:xfrm>
          <a:prstGeom prst="rect">
            <a:avLst/>
          </a:prstGeom>
          <a:noFill/>
          <a:ln>
            <a:noFill/>
          </a:ln>
          <a:effectLst/>
          <a:extLst>
            <a:ext uri="{909E8E84-426E-40DD-AFC4-6F175D3DCCD1}">
              <a14:hiddenFill xmlns:a14="http://schemas.microsoft.com/office/drawing/2010/main">
                <a:solidFill>
                  <a:srgbClr val="66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spAutoFit/>
          </a:bodyPr>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algn="ctr" eaLnBrk="1" hangingPunct="1">
              <a:lnSpc>
                <a:spcPct val="40000"/>
              </a:lnSpc>
              <a:spcBef>
                <a:spcPct val="50000"/>
              </a:spcBef>
            </a:pPr>
            <a:r>
              <a:rPr lang="en-US" sz="1200"/>
              <a:t>Network</a:t>
            </a:r>
          </a:p>
          <a:p>
            <a:pPr algn="ctr" eaLnBrk="1" hangingPunct="1">
              <a:lnSpc>
                <a:spcPct val="40000"/>
              </a:lnSpc>
              <a:spcBef>
                <a:spcPct val="50000"/>
              </a:spcBef>
            </a:pPr>
            <a:r>
              <a:rPr lang="en-US" sz="1200"/>
              <a:t>layers</a:t>
            </a:r>
          </a:p>
        </p:txBody>
      </p:sp>
      <p:sp>
        <p:nvSpPr>
          <p:cNvPr id="54" name="Text Box 79"/>
          <p:cNvSpPr txBox="1">
            <a:spLocks noChangeArrowheads="1"/>
          </p:cNvSpPr>
          <p:nvPr/>
        </p:nvSpPr>
        <p:spPr bwMode="auto">
          <a:xfrm>
            <a:off x="8534400" y="4924425"/>
            <a:ext cx="1295400" cy="330200"/>
          </a:xfrm>
          <a:prstGeom prst="rect">
            <a:avLst/>
          </a:prstGeom>
          <a:noFill/>
          <a:ln>
            <a:noFill/>
          </a:ln>
          <a:effectLst/>
          <a:extLst>
            <a:ext uri="{909E8E84-426E-40DD-AFC4-6F175D3DCCD1}">
              <a14:hiddenFill xmlns:a14="http://schemas.microsoft.com/office/drawing/2010/main">
                <a:solidFill>
                  <a:srgbClr val="66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spAutoFit/>
          </a:bodyPr>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algn="ctr" eaLnBrk="1" hangingPunct="1">
              <a:lnSpc>
                <a:spcPct val="40000"/>
              </a:lnSpc>
              <a:spcBef>
                <a:spcPct val="50000"/>
              </a:spcBef>
            </a:pPr>
            <a:r>
              <a:rPr lang="en-US" sz="1200"/>
              <a:t>Network</a:t>
            </a:r>
          </a:p>
          <a:p>
            <a:pPr algn="ctr" eaLnBrk="1" hangingPunct="1">
              <a:lnSpc>
                <a:spcPct val="40000"/>
              </a:lnSpc>
              <a:spcBef>
                <a:spcPct val="50000"/>
              </a:spcBef>
            </a:pPr>
            <a:r>
              <a:rPr lang="en-US" sz="1200"/>
              <a:t>drivers</a:t>
            </a:r>
          </a:p>
        </p:txBody>
      </p:sp>
    </p:spTree>
    <p:extLst>
      <p:ext uri="{BB962C8B-B14F-4D97-AF65-F5344CB8AC3E}">
        <p14:creationId xmlns:p14="http://schemas.microsoft.com/office/powerpoint/2010/main" val="562407696"/>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 free -m</a:t>
            </a:r>
          </a:p>
        </p:txBody>
      </p:sp>
      <p:sp>
        <p:nvSpPr>
          <p:cNvPr id="4" name="Slide Number Placeholder 3"/>
          <p:cNvSpPr>
            <a:spLocks noGrp="1"/>
          </p:cNvSpPr>
          <p:nvPr>
            <p:ph type="sldNum" sz="quarter" idx="12"/>
          </p:nvPr>
        </p:nvSpPr>
        <p:spPr/>
        <p:txBody>
          <a:bodyPr/>
          <a:lstStyle/>
          <a:p>
            <a:fld id="{1DEFBDA0-AD74-41D1-B067-250B5C005FA0}" type="slidenum">
              <a:rPr lang="en-IN" smtClean="0"/>
              <a:t>140</a:t>
            </a:fld>
            <a:endParaRPr lang="en-IN"/>
          </a:p>
        </p:txBody>
      </p:sp>
      <p:graphicFrame>
        <p:nvGraphicFramePr>
          <p:cNvPr id="39" name="Table 38"/>
          <p:cNvGraphicFramePr>
            <a:graphicFrameLocks noGrp="1"/>
          </p:cNvGraphicFramePr>
          <p:nvPr>
            <p:extLst/>
          </p:nvPr>
        </p:nvGraphicFramePr>
        <p:xfrm>
          <a:off x="2590800" y="3683000"/>
          <a:ext cx="8521702" cy="1483360"/>
        </p:xfrm>
        <a:graphic>
          <a:graphicData uri="http://schemas.openxmlformats.org/drawingml/2006/table">
            <a:tbl>
              <a:tblPr firstRow="1" bandRow="1"/>
              <a:tblGrid>
                <a:gridCol w="1217386">
                  <a:extLst>
                    <a:ext uri="{9D8B030D-6E8A-4147-A177-3AD203B41FA5}">
                      <a16:colId xmlns:a16="http://schemas.microsoft.com/office/drawing/2014/main" xmlns="" val="20000"/>
                    </a:ext>
                  </a:extLst>
                </a:gridCol>
                <a:gridCol w="1217386">
                  <a:extLst>
                    <a:ext uri="{9D8B030D-6E8A-4147-A177-3AD203B41FA5}">
                      <a16:colId xmlns:a16="http://schemas.microsoft.com/office/drawing/2014/main" xmlns="" val="20001"/>
                    </a:ext>
                  </a:extLst>
                </a:gridCol>
                <a:gridCol w="1217386">
                  <a:extLst>
                    <a:ext uri="{9D8B030D-6E8A-4147-A177-3AD203B41FA5}">
                      <a16:colId xmlns:a16="http://schemas.microsoft.com/office/drawing/2014/main" xmlns="" val="20002"/>
                    </a:ext>
                  </a:extLst>
                </a:gridCol>
                <a:gridCol w="1217386">
                  <a:extLst>
                    <a:ext uri="{9D8B030D-6E8A-4147-A177-3AD203B41FA5}">
                      <a16:colId xmlns:a16="http://schemas.microsoft.com/office/drawing/2014/main" xmlns="" val="20003"/>
                    </a:ext>
                  </a:extLst>
                </a:gridCol>
                <a:gridCol w="1217386">
                  <a:extLst>
                    <a:ext uri="{9D8B030D-6E8A-4147-A177-3AD203B41FA5}">
                      <a16:colId xmlns:a16="http://schemas.microsoft.com/office/drawing/2014/main" xmlns="" val="20004"/>
                    </a:ext>
                  </a:extLst>
                </a:gridCol>
                <a:gridCol w="1217386">
                  <a:extLst>
                    <a:ext uri="{9D8B030D-6E8A-4147-A177-3AD203B41FA5}">
                      <a16:colId xmlns:a16="http://schemas.microsoft.com/office/drawing/2014/main" xmlns="" val="20005"/>
                    </a:ext>
                  </a:extLst>
                </a:gridCol>
                <a:gridCol w="1217386">
                  <a:extLst>
                    <a:ext uri="{9D8B030D-6E8A-4147-A177-3AD203B41FA5}">
                      <a16:colId xmlns:a16="http://schemas.microsoft.com/office/drawing/2014/main" xmlns="" val="20006"/>
                    </a:ext>
                  </a:extLst>
                </a:gridCol>
              </a:tblGrid>
              <a:tr h="37084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endParaRPr lang="en-US" b="1"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b="1" dirty="0">
                          <a:solidFill>
                            <a:schemeClr val="tx1"/>
                          </a:solidFill>
                        </a:rPr>
                        <a:t>total</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b="1" dirty="0">
                          <a:solidFill>
                            <a:schemeClr val="tx1"/>
                          </a:solidFill>
                        </a:rPr>
                        <a:t>used</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287CA">
                        <a:lumMod val="20000"/>
                        <a:lumOff val="80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b="1" dirty="0">
                          <a:solidFill>
                            <a:schemeClr val="tx1"/>
                          </a:solidFill>
                        </a:rPr>
                        <a:t>free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9FC92"/>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b="1" dirty="0">
                          <a:solidFill>
                            <a:schemeClr val="tx1"/>
                          </a:solidFill>
                        </a:rPr>
                        <a:t>shared</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7EBFF"/>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b="1" dirty="0">
                          <a:solidFill>
                            <a:schemeClr val="tx1"/>
                          </a:solidFill>
                        </a:rPr>
                        <a:t>buffers</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ECA22"/>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b="1" dirty="0">
                          <a:solidFill>
                            <a:schemeClr val="tx1"/>
                          </a:solidFill>
                        </a:rPr>
                        <a:t>cached</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AA906"/>
                    </a:solidFill>
                  </a:tcPr>
                </a:tc>
                <a:extLst>
                  <a:ext uri="{0D108BD9-81ED-4DB2-BD59-A6C34878D82A}">
                    <a16:rowId xmlns:a16="http://schemas.microsoft.com/office/drawing/2014/main" xmlns="" val="10000"/>
                  </a:ext>
                </a:extLst>
              </a:tr>
              <a:tr h="3708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r>
                        <a:rPr lang="en-US" b="1" dirty="0" err="1">
                          <a:solidFill>
                            <a:schemeClr val="tx1"/>
                          </a:solidFill>
                        </a:rPr>
                        <a:t>Mem</a:t>
                      </a:r>
                      <a:r>
                        <a:rPr lang="en-US" b="1" dirty="0">
                          <a:solidFill>
                            <a:schemeClr val="tx1"/>
                          </a:solidFill>
                        </a:rPr>
                        <a:t>:</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b="1" dirty="0">
                          <a:solidFill>
                            <a:schemeClr val="tx1"/>
                          </a:solidFill>
                        </a:rPr>
                        <a:t>7806</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b="1" dirty="0">
                          <a:solidFill>
                            <a:schemeClr val="tx1"/>
                          </a:solidFill>
                        </a:rPr>
                        <a:t>691</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287CA">
                        <a:lumMod val="20000"/>
                        <a:lumOff val="8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b="1" dirty="0">
                          <a:solidFill>
                            <a:schemeClr val="tx1"/>
                          </a:solidFill>
                        </a:rPr>
                        <a:t>7115</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9FC92"/>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b="1" dirty="0">
                          <a:solidFill>
                            <a:schemeClr val="tx1"/>
                          </a:solidFill>
                        </a:rPr>
                        <a:t>0</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7EB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b="1" dirty="0">
                          <a:solidFill>
                            <a:schemeClr val="tx1"/>
                          </a:solidFill>
                        </a:rPr>
                        <a:t>30</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ECA22"/>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b="1" dirty="0">
                          <a:solidFill>
                            <a:schemeClr val="tx1"/>
                          </a:solidFill>
                        </a:rPr>
                        <a:t>188</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AA906"/>
                    </a:solidFill>
                  </a:tcPr>
                </a:tc>
                <a:extLst>
                  <a:ext uri="{0D108BD9-81ED-4DB2-BD59-A6C34878D82A}">
                    <a16:rowId xmlns:a16="http://schemas.microsoft.com/office/drawing/2014/main" xmlns="" val="10001"/>
                  </a:ext>
                </a:extLst>
              </a:tr>
              <a:tr h="370840">
                <a:tc gridSpan="2">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r>
                        <a:rPr lang="en-US" b="1" dirty="0">
                          <a:solidFill>
                            <a:schemeClr val="tx1"/>
                          </a:solidFill>
                        </a:rPr>
                        <a:t>-/+ buffers/cache:</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hMerge="1">
                  <a:txBody>
                    <a:bodyPr/>
                    <a:lstStyle/>
                    <a:p>
                      <a:pPr algn="r"/>
                      <a:endParaRPr lang="en-US" dirty="0">
                        <a:solidFill>
                          <a:schemeClr val="tx1"/>
                        </a:solidFill>
                      </a:endParaRPr>
                    </a:p>
                  </a:txBody>
                  <a:tcPr>
                    <a:solidFill>
                      <a:schemeClr val="accent2">
                        <a:lumMod val="20000"/>
                        <a:lumOff val="80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b="1" dirty="0">
                          <a:solidFill>
                            <a:schemeClr val="tx1"/>
                          </a:solidFill>
                        </a:rPr>
                        <a:t>472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287CA">
                        <a:lumMod val="20000"/>
                        <a:lumOff val="8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b="1" dirty="0">
                          <a:solidFill>
                            <a:schemeClr val="tx1"/>
                          </a:solidFill>
                        </a:rPr>
                        <a:t>7334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9FC92"/>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r"/>
                      <a:endParaRPr lang="en-US" b="1"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r"/>
                      <a:endParaRPr lang="en-US" b="1"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r"/>
                      <a:endParaRPr lang="en-US" b="1">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xmlns="" val="10002"/>
                  </a:ext>
                </a:extLst>
              </a:tr>
              <a:tr h="3708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r>
                        <a:rPr lang="en-US" b="1" dirty="0">
                          <a:solidFill>
                            <a:schemeClr val="tx1"/>
                          </a:solidFill>
                        </a:rPr>
                        <a:t>Swap: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b="1" dirty="0">
                          <a:solidFill>
                            <a:schemeClr val="tx1"/>
                          </a:solidFill>
                        </a:rPr>
                        <a:t>1999</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b="1" dirty="0">
                          <a:solidFill>
                            <a:schemeClr val="tx1"/>
                          </a:solidFill>
                        </a:rPr>
                        <a:t>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287CA">
                        <a:lumMod val="20000"/>
                        <a:lumOff val="8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b="1" dirty="0">
                          <a:solidFill>
                            <a:schemeClr val="tx1"/>
                          </a:solidFill>
                        </a:rPr>
                        <a:t>1999</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9FC92"/>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r"/>
                      <a:endParaRPr lang="en-US" b="1"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r"/>
                      <a:endParaRPr lang="en-US" b="1"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r"/>
                      <a:endParaRPr lang="en-US" b="1"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xmlns="" val="10003"/>
                  </a:ext>
                </a:extLst>
              </a:tr>
            </a:tbl>
          </a:graphicData>
        </a:graphic>
      </p:graphicFrame>
      <p:sp>
        <p:nvSpPr>
          <p:cNvPr id="40" name="Rectangle 39"/>
          <p:cNvSpPr/>
          <p:nvPr/>
        </p:nvSpPr>
        <p:spPr>
          <a:xfrm>
            <a:off x="2552700" y="2501900"/>
            <a:ext cx="1447800" cy="596900"/>
          </a:xfrm>
          <a:prstGeom prst="rect">
            <a:avLst/>
          </a:prstGeom>
          <a:solidFill>
            <a:srgbClr val="00B0F0">
              <a:lumMod val="20000"/>
              <a:lumOff val="80000"/>
            </a:srgbClr>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used</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mn-ea"/>
                <a:cs typeface="+mn-cs"/>
              </a:rPr>
              <a:t>472MB</a:t>
            </a:r>
          </a:p>
        </p:txBody>
      </p:sp>
      <p:sp>
        <p:nvSpPr>
          <p:cNvPr id="41" name="Rectangle 40"/>
          <p:cNvSpPr/>
          <p:nvPr/>
        </p:nvSpPr>
        <p:spPr>
          <a:xfrm>
            <a:off x="10236200" y="2501900"/>
            <a:ext cx="1003300" cy="596900"/>
          </a:xfrm>
          <a:prstGeom prst="rect">
            <a:avLst/>
          </a:prstGeom>
          <a:solidFill>
            <a:srgbClr val="FAA906"/>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cached</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mn-ea"/>
                <a:cs typeface="+mn-cs"/>
              </a:rPr>
              <a:t>188 MB</a:t>
            </a:r>
          </a:p>
        </p:txBody>
      </p:sp>
      <p:sp>
        <p:nvSpPr>
          <p:cNvPr id="42" name="Rectangle 41"/>
          <p:cNvSpPr/>
          <p:nvPr/>
        </p:nvSpPr>
        <p:spPr>
          <a:xfrm>
            <a:off x="9899650" y="2501900"/>
            <a:ext cx="292100" cy="596900"/>
          </a:xfrm>
          <a:prstGeom prst="rect">
            <a:avLst/>
          </a:prstGeom>
          <a:solidFill>
            <a:srgbClr val="FECA22"/>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sp>
        <p:nvSpPr>
          <p:cNvPr id="43" name="Rectangle 42"/>
          <p:cNvSpPr/>
          <p:nvPr/>
        </p:nvSpPr>
        <p:spPr>
          <a:xfrm>
            <a:off x="4051300" y="2501900"/>
            <a:ext cx="5810250" cy="596900"/>
          </a:xfrm>
          <a:prstGeom prst="rect">
            <a:avLst/>
          </a:prstGeom>
          <a:solidFill>
            <a:srgbClr val="A9FC92"/>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free</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mn-ea"/>
                <a:cs typeface="+mn-cs"/>
              </a:rPr>
              <a:t>7115 MB</a:t>
            </a:r>
          </a:p>
        </p:txBody>
      </p:sp>
      <p:sp>
        <p:nvSpPr>
          <p:cNvPr id="44" name="TextBox 43"/>
          <p:cNvSpPr txBox="1"/>
          <p:nvPr/>
        </p:nvSpPr>
        <p:spPr>
          <a:xfrm>
            <a:off x="9207500" y="1739900"/>
            <a:ext cx="1739900" cy="369332"/>
          </a:xfrm>
          <a:prstGeom prst="rect">
            <a:avLst/>
          </a:prstGeom>
          <a:noFill/>
          <a:ln>
            <a:solidFill>
              <a:sysClr val="window" lastClr="FFFFFF"/>
            </a:solid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rPr>
              <a:t>buffers</a:t>
            </a:r>
            <a:r>
              <a:rPr kumimoji="0" lang="en-US" sz="1800" b="0" i="0" u="none" strike="noStrike" kern="0" cap="none" spc="0" normalizeH="0" baseline="0" noProof="0" dirty="0">
                <a:ln>
                  <a:noFill/>
                </a:ln>
                <a:solidFill>
                  <a:prstClr val="black"/>
                </a:solidFill>
                <a:effectLst/>
                <a:uLnTx/>
                <a:uFillTx/>
                <a:latin typeface="Arial"/>
              </a:rPr>
              <a:t> 30 MB</a:t>
            </a:r>
          </a:p>
        </p:txBody>
      </p:sp>
      <p:cxnSp>
        <p:nvCxnSpPr>
          <p:cNvPr id="45" name="Straight Arrow Connector 44"/>
          <p:cNvCxnSpPr/>
          <p:nvPr/>
        </p:nvCxnSpPr>
        <p:spPr>
          <a:xfrm flipH="1">
            <a:off x="10058400" y="2083832"/>
            <a:ext cx="19050" cy="392668"/>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46" name="Elbow Connector 22"/>
          <p:cNvCxnSpPr>
            <a:endCxn id="40" idx="2"/>
          </p:cNvCxnSpPr>
          <p:nvPr/>
        </p:nvCxnSpPr>
        <p:spPr>
          <a:xfrm rot="10800000">
            <a:off x="3276601" y="3098800"/>
            <a:ext cx="2781303" cy="368300"/>
          </a:xfrm>
          <a:prstGeom prst="bentConnector2">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47" name="Straight Connector 46"/>
          <p:cNvCxnSpPr/>
          <p:nvPr/>
        </p:nvCxnSpPr>
        <p:spPr>
          <a:xfrm flipV="1">
            <a:off x="4064000" y="3282950"/>
            <a:ext cx="7175500" cy="635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48" name="Straight Arrow Connector 47"/>
          <p:cNvCxnSpPr/>
          <p:nvPr/>
        </p:nvCxnSpPr>
        <p:spPr>
          <a:xfrm flipV="1">
            <a:off x="11239500" y="3098800"/>
            <a:ext cx="0" cy="184150"/>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49" name="Straight Arrow Connector 48"/>
          <p:cNvCxnSpPr/>
          <p:nvPr/>
        </p:nvCxnSpPr>
        <p:spPr>
          <a:xfrm flipV="1">
            <a:off x="4064000" y="3111500"/>
            <a:ext cx="0" cy="184150"/>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50" name="Straight Connector 49"/>
          <p:cNvCxnSpPr/>
          <p:nvPr/>
        </p:nvCxnSpPr>
        <p:spPr>
          <a:xfrm>
            <a:off x="7353300" y="3282950"/>
            <a:ext cx="0" cy="135255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51" name="Straight Arrow Connector 50"/>
          <p:cNvCxnSpPr/>
          <p:nvPr/>
        </p:nvCxnSpPr>
        <p:spPr>
          <a:xfrm flipH="1">
            <a:off x="7112000" y="4635500"/>
            <a:ext cx="241300" cy="0"/>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sp>
        <p:nvSpPr>
          <p:cNvPr id="52" name="TextBox 51"/>
          <p:cNvSpPr txBox="1"/>
          <p:nvPr/>
        </p:nvSpPr>
        <p:spPr>
          <a:xfrm>
            <a:off x="4356100" y="5499100"/>
            <a:ext cx="4445000" cy="369332"/>
          </a:xfrm>
          <a:prstGeom prst="rect">
            <a:avLst/>
          </a:prstGeom>
          <a:noFill/>
        </p:spPr>
        <p:txBody>
          <a:bodyPr wrap="square" rtlCol="0">
            <a:spAutoFit/>
          </a:bodyPr>
          <a:lstStyle/>
          <a:p>
            <a:pPr defTabSz="457200"/>
            <a:r>
              <a:rPr lang="en-US" dirty="0" err="1">
                <a:solidFill>
                  <a:prstClr val="black"/>
                </a:solidFill>
                <a:latin typeface="Arial"/>
              </a:rPr>
              <a:t>Mem</a:t>
            </a:r>
            <a:r>
              <a:rPr lang="en-US" dirty="0">
                <a:solidFill>
                  <a:prstClr val="black"/>
                </a:solidFill>
                <a:latin typeface="Arial"/>
              </a:rPr>
              <a:t>: used = 472 + 30 + 188 = 690</a:t>
            </a:r>
          </a:p>
        </p:txBody>
      </p:sp>
      <p:cxnSp>
        <p:nvCxnSpPr>
          <p:cNvPr id="53" name="Straight Connector 52"/>
          <p:cNvCxnSpPr/>
          <p:nvPr/>
        </p:nvCxnSpPr>
        <p:spPr>
          <a:xfrm>
            <a:off x="6057904" y="3467101"/>
            <a:ext cx="0" cy="1168399"/>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54" name="Straight Arrow Connector 53"/>
          <p:cNvCxnSpPr/>
          <p:nvPr/>
        </p:nvCxnSpPr>
        <p:spPr>
          <a:xfrm flipH="1">
            <a:off x="5842000" y="4635500"/>
            <a:ext cx="215904" cy="0"/>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sp>
        <p:nvSpPr>
          <p:cNvPr id="55" name="TextBox 54"/>
          <p:cNvSpPr txBox="1"/>
          <p:nvPr/>
        </p:nvSpPr>
        <p:spPr>
          <a:xfrm>
            <a:off x="2552700" y="1759437"/>
            <a:ext cx="2540000" cy="523220"/>
          </a:xfrm>
          <a:prstGeom prst="rect">
            <a:avLst/>
          </a:prstGeom>
          <a:noFill/>
        </p:spPr>
        <p:txBody>
          <a:bodyPr wrap="square" rtlCol="0">
            <a:spAutoFit/>
          </a:bodyPr>
          <a:lstStyle/>
          <a:p>
            <a:pPr defTabSz="457200"/>
            <a:r>
              <a:rPr lang="en-US" sz="2800" b="1" dirty="0">
                <a:solidFill>
                  <a:prstClr val="black"/>
                </a:solidFill>
                <a:latin typeface="Arial"/>
              </a:rPr>
              <a:t>Memory 8 GB</a:t>
            </a:r>
          </a:p>
        </p:txBody>
      </p:sp>
    </p:spTree>
    <p:extLst>
      <p:ext uri="{BB962C8B-B14F-4D97-AF65-F5344CB8AC3E}">
        <p14:creationId xmlns:p14="http://schemas.microsoft.com/office/powerpoint/2010/main" val="131299882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Walk Through Program Execution</a:t>
            </a:r>
          </a:p>
        </p:txBody>
      </p:sp>
      <p:sp>
        <p:nvSpPr>
          <p:cNvPr id="4" name="Slide Number Placeholder 3"/>
          <p:cNvSpPr>
            <a:spLocks noGrp="1"/>
          </p:cNvSpPr>
          <p:nvPr>
            <p:ph type="sldNum" sz="quarter" idx="12"/>
          </p:nvPr>
        </p:nvSpPr>
        <p:spPr/>
        <p:txBody>
          <a:bodyPr/>
          <a:lstStyle/>
          <a:p>
            <a:fld id="{1DEFBDA0-AD74-41D1-B067-250B5C005FA0}" type="slidenum">
              <a:rPr lang="en-IN" smtClean="0"/>
              <a:t>141</a:t>
            </a:fld>
            <a:endParaRPr lang="en-IN"/>
          </a:p>
        </p:txBody>
      </p:sp>
      <p:sp>
        <p:nvSpPr>
          <p:cNvPr id="5" name="Oval 3"/>
          <p:cNvSpPr>
            <a:spLocks noChangeArrowheads="1"/>
          </p:cNvSpPr>
          <p:nvPr/>
        </p:nvSpPr>
        <p:spPr bwMode="auto">
          <a:xfrm>
            <a:off x="6403423" y="1179782"/>
            <a:ext cx="1295400" cy="685800"/>
          </a:xfrm>
          <a:prstGeom prst="ellipse">
            <a:avLst/>
          </a:prstGeom>
          <a:solidFill>
            <a:schemeClr val="accent2">
              <a:lumMod val="20000"/>
              <a:lumOff val="80000"/>
            </a:schemeClr>
          </a:solidFill>
          <a:ln w="9525">
            <a:solidFill>
              <a:schemeClr val="tx1"/>
            </a:solidFill>
            <a:round/>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b="1"/>
              <a:t>Execute</a:t>
            </a:r>
          </a:p>
          <a:p>
            <a:pPr algn="ctr" eaLnBrk="1" hangingPunct="1"/>
            <a:r>
              <a:rPr lang="en-US" altLang="en-US" sz="1600" b="1"/>
              <a:t>./a.out</a:t>
            </a:r>
          </a:p>
        </p:txBody>
      </p:sp>
      <p:sp>
        <p:nvSpPr>
          <p:cNvPr id="6" name="Oval 4"/>
          <p:cNvSpPr>
            <a:spLocks noChangeArrowheads="1"/>
          </p:cNvSpPr>
          <p:nvPr/>
        </p:nvSpPr>
        <p:spPr bwMode="auto">
          <a:xfrm>
            <a:off x="6403423" y="2017982"/>
            <a:ext cx="1295400" cy="685800"/>
          </a:xfrm>
          <a:prstGeom prst="ellipse">
            <a:avLst/>
          </a:prstGeom>
          <a:solidFill>
            <a:schemeClr val="accent1">
              <a:lumMod val="20000"/>
              <a:lumOff val="80000"/>
            </a:schemeClr>
          </a:solidFill>
          <a:ln w="9525">
            <a:solidFill>
              <a:schemeClr val="tx1"/>
            </a:solidFill>
            <a:round/>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b="1"/>
              <a:t>Memory</a:t>
            </a:r>
          </a:p>
          <a:p>
            <a:pPr algn="ctr" eaLnBrk="1" hangingPunct="1"/>
            <a:r>
              <a:rPr lang="en-US" altLang="en-US" sz="1600" b="1"/>
              <a:t>Mapping</a:t>
            </a:r>
          </a:p>
        </p:txBody>
      </p:sp>
      <p:sp>
        <p:nvSpPr>
          <p:cNvPr id="7" name="Line 5"/>
          <p:cNvSpPr>
            <a:spLocks noChangeShapeType="1"/>
          </p:cNvSpPr>
          <p:nvPr/>
        </p:nvSpPr>
        <p:spPr bwMode="auto">
          <a:xfrm>
            <a:off x="7013023" y="1865582"/>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600"/>
          </a:p>
        </p:txBody>
      </p:sp>
      <p:sp>
        <p:nvSpPr>
          <p:cNvPr id="8" name="Oval 6"/>
          <p:cNvSpPr>
            <a:spLocks noChangeArrowheads="1"/>
          </p:cNvSpPr>
          <p:nvPr/>
        </p:nvSpPr>
        <p:spPr bwMode="auto">
          <a:xfrm>
            <a:off x="6403423" y="2856182"/>
            <a:ext cx="1295400" cy="685800"/>
          </a:xfrm>
          <a:prstGeom prst="ellipse">
            <a:avLst/>
          </a:prstGeom>
          <a:solidFill>
            <a:schemeClr val="tx2">
              <a:lumMod val="10000"/>
              <a:lumOff val="90000"/>
            </a:schemeClr>
          </a:solidFill>
          <a:ln w="9525">
            <a:solidFill>
              <a:schemeClr val="tx1"/>
            </a:solidFill>
            <a:round/>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b="1"/>
              <a:t>Demand </a:t>
            </a:r>
          </a:p>
          <a:p>
            <a:pPr algn="ctr" eaLnBrk="1" hangingPunct="1"/>
            <a:r>
              <a:rPr lang="en-US" altLang="en-US" sz="1600" b="1"/>
              <a:t>paging</a:t>
            </a:r>
          </a:p>
        </p:txBody>
      </p:sp>
      <p:sp>
        <p:nvSpPr>
          <p:cNvPr id="9" name="Line 7"/>
          <p:cNvSpPr>
            <a:spLocks noChangeShapeType="1"/>
          </p:cNvSpPr>
          <p:nvPr/>
        </p:nvSpPr>
        <p:spPr bwMode="auto">
          <a:xfrm>
            <a:off x="7013023" y="2703782"/>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600"/>
          </a:p>
        </p:txBody>
      </p:sp>
      <p:sp>
        <p:nvSpPr>
          <p:cNvPr id="10" name="Line 8"/>
          <p:cNvSpPr>
            <a:spLocks noChangeShapeType="1"/>
          </p:cNvSpPr>
          <p:nvPr/>
        </p:nvSpPr>
        <p:spPr bwMode="auto">
          <a:xfrm>
            <a:off x="7013023" y="3541982"/>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600"/>
          </a:p>
        </p:txBody>
      </p:sp>
      <p:sp>
        <p:nvSpPr>
          <p:cNvPr id="11" name="Oval 9"/>
          <p:cNvSpPr>
            <a:spLocks noChangeArrowheads="1"/>
          </p:cNvSpPr>
          <p:nvPr/>
        </p:nvSpPr>
        <p:spPr bwMode="auto">
          <a:xfrm>
            <a:off x="6403423" y="3694382"/>
            <a:ext cx="1295400" cy="685800"/>
          </a:xfrm>
          <a:prstGeom prst="ellipse">
            <a:avLst/>
          </a:prstGeom>
          <a:solidFill>
            <a:schemeClr val="accent1">
              <a:lumMod val="40000"/>
              <a:lumOff val="60000"/>
            </a:schemeClr>
          </a:solidFill>
          <a:ln w="9525">
            <a:solidFill>
              <a:schemeClr val="tx1"/>
            </a:solidFill>
            <a:round/>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b="1"/>
              <a:t>Load</a:t>
            </a:r>
          </a:p>
        </p:txBody>
      </p:sp>
      <p:sp>
        <p:nvSpPr>
          <p:cNvPr id="12" name="Rectangle 10"/>
          <p:cNvSpPr>
            <a:spLocks noChangeArrowheads="1"/>
          </p:cNvSpPr>
          <p:nvPr/>
        </p:nvSpPr>
        <p:spPr bwMode="auto">
          <a:xfrm>
            <a:off x="5336623" y="3694382"/>
            <a:ext cx="914400" cy="838200"/>
          </a:xfrm>
          <a:prstGeom prst="rect">
            <a:avLst/>
          </a:prstGeom>
          <a:solidFill>
            <a:schemeClr val="accent4">
              <a:lumMod val="20000"/>
              <a:lumOff val="80000"/>
            </a:schemeClr>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b="1"/>
              <a:t>Page </a:t>
            </a:r>
          </a:p>
          <a:p>
            <a:pPr algn="ctr" eaLnBrk="1" hangingPunct="1"/>
            <a:r>
              <a:rPr lang="en-US" altLang="en-US" sz="1600" b="1"/>
              <a:t>Table</a:t>
            </a:r>
          </a:p>
        </p:txBody>
      </p:sp>
      <p:sp>
        <p:nvSpPr>
          <p:cNvPr id="13" name="Rectangle 11"/>
          <p:cNvSpPr>
            <a:spLocks noChangeArrowheads="1"/>
          </p:cNvSpPr>
          <p:nvPr/>
        </p:nvSpPr>
        <p:spPr bwMode="auto">
          <a:xfrm>
            <a:off x="3660223" y="4075382"/>
            <a:ext cx="1371600" cy="685800"/>
          </a:xfrm>
          <a:prstGeom prst="rect">
            <a:avLst/>
          </a:prstGeom>
          <a:solidFill>
            <a:schemeClr val="accent3">
              <a:lumMod val="20000"/>
              <a:lumOff val="80000"/>
            </a:schemeClr>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600" b="1"/>
          </a:p>
          <a:p>
            <a:pPr algn="ctr" eaLnBrk="1" hangingPunct="1"/>
            <a:r>
              <a:rPr lang="en-US" altLang="en-US" sz="1600" b="1"/>
              <a:t>VPFN </a:t>
            </a:r>
          </a:p>
          <a:p>
            <a:pPr algn="ctr" eaLnBrk="1" hangingPunct="1"/>
            <a:endParaRPr lang="en-US" altLang="en-US" sz="1600"/>
          </a:p>
        </p:txBody>
      </p:sp>
      <p:sp>
        <p:nvSpPr>
          <p:cNvPr id="14" name="Rectangle 12"/>
          <p:cNvSpPr>
            <a:spLocks noChangeArrowheads="1"/>
          </p:cNvSpPr>
          <p:nvPr/>
        </p:nvSpPr>
        <p:spPr bwMode="auto">
          <a:xfrm>
            <a:off x="3660223" y="3389582"/>
            <a:ext cx="1371600" cy="685800"/>
          </a:xfrm>
          <a:prstGeom prst="rect">
            <a:avLst/>
          </a:prstGeom>
          <a:solidFill>
            <a:schemeClr val="accent3">
              <a:lumMod val="20000"/>
              <a:lumOff val="80000"/>
            </a:schemeClr>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600" b="1"/>
          </a:p>
          <a:p>
            <a:pPr algn="ctr" eaLnBrk="1" hangingPunct="1"/>
            <a:r>
              <a:rPr lang="en-US" altLang="en-US" sz="1600" b="1"/>
              <a:t>VPFN </a:t>
            </a:r>
          </a:p>
          <a:p>
            <a:pPr algn="ctr" eaLnBrk="1" hangingPunct="1"/>
            <a:endParaRPr lang="en-US" altLang="en-US" sz="1600"/>
          </a:p>
        </p:txBody>
      </p:sp>
      <p:sp>
        <p:nvSpPr>
          <p:cNvPr id="15" name="Rectangle 13"/>
          <p:cNvSpPr>
            <a:spLocks noChangeArrowheads="1"/>
          </p:cNvSpPr>
          <p:nvPr/>
        </p:nvSpPr>
        <p:spPr bwMode="auto">
          <a:xfrm>
            <a:off x="2441023" y="2703782"/>
            <a:ext cx="762000" cy="3048000"/>
          </a:xfrm>
          <a:prstGeom prst="rect">
            <a:avLst/>
          </a:prstGeom>
          <a:solidFill>
            <a:schemeClr val="accent5">
              <a:lumMod val="20000"/>
              <a:lumOff val="80000"/>
            </a:schemeClr>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600"/>
          </a:p>
          <a:p>
            <a:pPr algn="ctr" eaLnBrk="1" hangingPunct="1"/>
            <a:r>
              <a:rPr lang="en-US" altLang="en-US" sz="1600" b="1"/>
              <a:t>P</a:t>
            </a:r>
          </a:p>
          <a:p>
            <a:pPr algn="ctr" eaLnBrk="1" hangingPunct="1"/>
            <a:r>
              <a:rPr lang="en-US" altLang="en-US" sz="1600" b="1"/>
              <a:t>R</a:t>
            </a:r>
          </a:p>
          <a:p>
            <a:pPr algn="ctr" eaLnBrk="1" hangingPunct="1"/>
            <a:r>
              <a:rPr lang="en-US" altLang="en-US" sz="1600" b="1"/>
              <a:t>O</a:t>
            </a:r>
          </a:p>
          <a:p>
            <a:pPr algn="ctr" eaLnBrk="1" hangingPunct="1"/>
            <a:r>
              <a:rPr lang="en-US" altLang="en-US" sz="1600" b="1"/>
              <a:t>C</a:t>
            </a:r>
          </a:p>
          <a:p>
            <a:pPr algn="ctr" eaLnBrk="1" hangingPunct="1"/>
            <a:r>
              <a:rPr lang="en-US" altLang="en-US" sz="1600" b="1"/>
              <a:t>C</a:t>
            </a:r>
          </a:p>
          <a:p>
            <a:pPr algn="ctr" eaLnBrk="1" hangingPunct="1"/>
            <a:r>
              <a:rPr lang="en-US" altLang="en-US" sz="1600" b="1"/>
              <a:t>E</a:t>
            </a:r>
          </a:p>
          <a:p>
            <a:pPr algn="ctr" eaLnBrk="1" hangingPunct="1"/>
            <a:r>
              <a:rPr lang="en-US" altLang="en-US" sz="1600" b="1"/>
              <a:t>S</a:t>
            </a:r>
          </a:p>
          <a:p>
            <a:pPr algn="ctr" eaLnBrk="1" hangingPunct="1"/>
            <a:r>
              <a:rPr lang="en-US" altLang="en-US" sz="1600" b="1"/>
              <a:t>S</a:t>
            </a:r>
          </a:p>
          <a:p>
            <a:pPr algn="ctr" eaLnBrk="1" hangingPunct="1"/>
            <a:r>
              <a:rPr lang="en-US" altLang="en-US" sz="1600" b="1"/>
              <a:t>O</a:t>
            </a:r>
          </a:p>
          <a:p>
            <a:pPr algn="ctr" eaLnBrk="1" hangingPunct="1"/>
            <a:r>
              <a:rPr lang="en-US" altLang="en-US" sz="1600" b="1"/>
              <a:t>R</a:t>
            </a:r>
          </a:p>
          <a:p>
            <a:pPr algn="ctr" eaLnBrk="1" hangingPunct="1"/>
            <a:endParaRPr lang="en-US" altLang="en-US" sz="1600" b="1"/>
          </a:p>
        </p:txBody>
      </p:sp>
      <p:sp>
        <p:nvSpPr>
          <p:cNvPr id="16" name="Line 14"/>
          <p:cNvSpPr>
            <a:spLocks noChangeShapeType="1"/>
          </p:cNvSpPr>
          <p:nvPr/>
        </p:nvSpPr>
        <p:spPr bwMode="auto">
          <a:xfrm>
            <a:off x="5076493" y="4083262"/>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600"/>
          </a:p>
        </p:txBody>
      </p:sp>
      <p:sp>
        <p:nvSpPr>
          <p:cNvPr id="17" name="Line 15"/>
          <p:cNvSpPr>
            <a:spLocks noChangeShapeType="1"/>
          </p:cNvSpPr>
          <p:nvPr/>
        </p:nvSpPr>
        <p:spPr bwMode="auto">
          <a:xfrm>
            <a:off x="6251023" y="4075382"/>
            <a:ext cx="152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600"/>
          </a:p>
        </p:txBody>
      </p:sp>
      <p:sp>
        <p:nvSpPr>
          <p:cNvPr id="18" name="Line 16"/>
          <p:cNvSpPr>
            <a:spLocks noChangeShapeType="1"/>
          </p:cNvSpPr>
          <p:nvPr/>
        </p:nvSpPr>
        <p:spPr bwMode="auto">
          <a:xfrm>
            <a:off x="7013023" y="4380182"/>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600"/>
          </a:p>
        </p:txBody>
      </p:sp>
      <p:sp>
        <p:nvSpPr>
          <p:cNvPr id="19" name="Oval 17"/>
          <p:cNvSpPr>
            <a:spLocks noChangeArrowheads="1"/>
          </p:cNvSpPr>
          <p:nvPr/>
        </p:nvSpPr>
        <p:spPr bwMode="auto">
          <a:xfrm>
            <a:off x="6403423" y="4761182"/>
            <a:ext cx="1295400" cy="685800"/>
          </a:xfrm>
          <a:prstGeom prst="ellipse">
            <a:avLst/>
          </a:prstGeom>
          <a:solidFill>
            <a:srgbClr val="CCFFFF"/>
          </a:solidFill>
          <a:ln w="9525">
            <a:solidFill>
              <a:schemeClr val="tx1"/>
            </a:solidFill>
            <a:round/>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b="1"/>
              <a:t>execute</a:t>
            </a:r>
          </a:p>
        </p:txBody>
      </p:sp>
      <p:sp>
        <p:nvSpPr>
          <p:cNvPr id="20" name="Rectangle 18"/>
          <p:cNvSpPr>
            <a:spLocks noChangeArrowheads="1"/>
          </p:cNvSpPr>
          <p:nvPr/>
        </p:nvSpPr>
        <p:spPr bwMode="auto">
          <a:xfrm>
            <a:off x="3660223" y="2627582"/>
            <a:ext cx="144780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a:solidFill>
                  <a:schemeClr val="tx2"/>
                </a:solidFill>
              </a:rPr>
              <a:t>Virtual </a:t>
            </a:r>
          </a:p>
          <a:p>
            <a:pPr eaLnBrk="1" hangingPunct="1"/>
            <a:r>
              <a:rPr lang="en-US" altLang="en-US" sz="1600" b="1">
                <a:solidFill>
                  <a:schemeClr val="tx2"/>
                </a:solidFill>
              </a:rPr>
              <a:t>Memory </a:t>
            </a:r>
          </a:p>
          <a:p>
            <a:pPr eaLnBrk="1" hangingPunct="1"/>
            <a:endParaRPr lang="en-US" altLang="en-US" sz="1600" b="1">
              <a:solidFill>
                <a:schemeClr val="tx2"/>
              </a:solidFill>
            </a:endParaRPr>
          </a:p>
        </p:txBody>
      </p:sp>
      <p:sp>
        <p:nvSpPr>
          <p:cNvPr id="21" name="Rectangle 19"/>
          <p:cNvSpPr>
            <a:spLocks noChangeArrowheads="1"/>
          </p:cNvSpPr>
          <p:nvPr/>
        </p:nvSpPr>
        <p:spPr bwMode="auto">
          <a:xfrm>
            <a:off x="5260423" y="3084782"/>
            <a:ext cx="144780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a:solidFill>
                  <a:schemeClr val="tx2"/>
                </a:solidFill>
              </a:rPr>
              <a:t> Page</a:t>
            </a:r>
          </a:p>
          <a:p>
            <a:pPr eaLnBrk="1" hangingPunct="1"/>
            <a:r>
              <a:rPr lang="en-US" altLang="en-US" sz="1600" b="1">
                <a:solidFill>
                  <a:schemeClr val="tx2"/>
                </a:solidFill>
              </a:rPr>
              <a:t> Table </a:t>
            </a:r>
          </a:p>
          <a:p>
            <a:pPr eaLnBrk="1" hangingPunct="1"/>
            <a:endParaRPr lang="en-US" altLang="en-US" sz="1600" b="1">
              <a:solidFill>
                <a:schemeClr val="tx2"/>
              </a:solidFill>
            </a:endParaRPr>
          </a:p>
        </p:txBody>
      </p:sp>
      <p:sp>
        <p:nvSpPr>
          <p:cNvPr id="22" name="Rectangle 20"/>
          <p:cNvSpPr>
            <a:spLocks noChangeArrowheads="1"/>
          </p:cNvSpPr>
          <p:nvPr/>
        </p:nvSpPr>
        <p:spPr bwMode="auto">
          <a:xfrm>
            <a:off x="3660223" y="4913582"/>
            <a:ext cx="14478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a:solidFill>
                  <a:schemeClr val="tx2"/>
                </a:solidFill>
              </a:rPr>
              <a:t> Page Fault </a:t>
            </a:r>
          </a:p>
          <a:p>
            <a:pPr eaLnBrk="1" hangingPunct="1"/>
            <a:endParaRPr lang="en-US" altLang="en-US" sz="1600" b="1">
              <a:solidFill>
                <a:schemeClr val="tx2"/>
              </a:solidFill>
            </a:endParaRPr>
          </a:p>
        </p:txBody>
      </p:sp>
      <p:sp>
        <p:nvSpPr>
          <p:cNvPr id="23" name="Line 21"/>
          <p:cNvSpPr>
            <a:spLocks noChangeShapeType="1"/>
          </p:cNvSpPr>
          <p:nvPr/>
        </p:nvSpPr>
        <p:spPr bwMode="auto">
          <a:xfrm>
            <a:off x="5031823" y="5065982"/>
            <a:ext cx="1371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600"/>
          </a:p>
        </p:txBody>
      </p:sp>
      <p:sp>
        <p:nvSpPr>
          <p:cNvPr id="24" name="Line 22"/>
          <p:cNvSpPr>
            <a:spLocks noChangeShapeType="1"/>
          </p:cNvSpPr>
          <p:nvPr/>
        </p:nvSpPr>
        <p:spPr bwMode="auto">
          <a:xfrm flipH="1">
            <a:off x="7698823" y="5065982"/>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600"/>
          </a:p>
        </p:txBody>
      </p:sp>
      <p:sp>
        <p:nvSpPr>
          <p:cNvPr id="25" name="Line 23"/>
          <p:cNvSpPr>
            <a:spLocks noChangeShapeType="1"/>
          </p:cNvSpPr>
          <p:nvPr/>
        </p:nvSpPr>
        <p:spPr bwMode="auto">
          <a:xfrm>
            <a:off x="8689423" y="5065982"/>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600"/>
          </a:p>
        </p:txBody>
      </p:sp>
      <p:sp>
        <p:nvSpPr>
          <p:cNvPr id="26" name="Line 24"/>
          <p:cNvSpPr>
            <a:spLocks noChangeShapeType="1"/>
          </p:cNvSpPr>
          <p:nvPr/>
        </p:nvSpPr>
        <p:spPr bwMode="auto">
          <a:xfrm>
            <a:off x="8308423" y="5523182"/>
            <a:ext cx="152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600"/>
          </a:p>
        </p:txBody>
      </p:sp>
      <p:sp>
        <p:nvSpPr>
          <p:cNvPr id="27" name="Line 25"/>
          <p:cNvSpPr>
            <a:spLocks noChangeShapeType="1"/>
          </p:cNvSpPr>
          <p:nvPr/>
        </p:nvSpPr>
        <p:spPr bwMode="auto">
          <a:xfrm>
            <a:off x="8308423" y="5523182"/>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600"/>
          </a:p>
        </p:txBody>
      </p:sp>
      <p:sp>
        <p:nvSpPr>
          <p:cNvPr id="28" name="Line 26"/>
          <p:cNvSpPr>
            <a:spLocks noChangeShapeType="1"/>
          </p:cNvSpPr>
          <p:nvPr/>
        </p:nvSpPr>
        <p:spPr bwMode="auto">
          <a:xfrm>
            <a:off x="9832423" y="5523182"/>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600"/>
          </a:p>
        </p:txBody>
      </p:sp>
      <p:sp>
        <p:nvSpPr>
          <p:cNvPr id="29" name="Oval 27"/>
          <p:cNvSpPr>
            <a:spLocks noChangeArrowheads="1"/>
          </p:cNvSpPr>
          <p:nvPr/>
        </p:nvSpPr>
        <p:spPr bwMode="auto">
          <a:xfrm>
            <a:off x="7698823" y="5675582"/>
            <a:ext cx="1295400" cy="685800"/>
          </a:xfrm>
          <a:prstGeom prst="ellipse">
            <a:avLst/>
          </a:prstGeom>
          <a:solidFill>
            <a:schemeClr val="accent1">
              <a:lumMod val="60000"/>
              <a:lumOff val="40000"/>
            </a:schemeClr>
          </a:solidFill>
          <a:ln w="9525">
            <a:solidFill>
              <a:schemeClr val="tx1"/>
            </a:solidFill>
            <a:round/>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b="1"/>
              <a:t>Swap</a:t>
            </a:r>
          </a:p>
          <a:p>
            <a:pPr algn="ctr" eaLnBrk="1" hangingPunct="1"/>
            <a:r>
              <a:rPr lang="en-US" altLang="en-US" sz="1600" b="1"/>
              <a:t>Space</a:t>
            </a:r>
          </a:p>
        </p:txBody>
      </p:sp>
      <p:sp>
        <p:nvSpPr>
          <p:cNvPr id="30" name="Rectangle 28"/>
          <p:cNvSpPr>
            <a:spLocks noChangeArrowheads="1"/>
          </p:cNvSpPr>
          <p:nvPr/>
        </p:nvSpPr>
        <p:spPr bwMode="auto">
          <a:xfrm>
            <a:off x="9375223" y="5675582"/>
            <a:ext cx="990600" cy="685800"/>
          </a:xfrm>
          <a:prstGeom prst="rect">
            <a:avLst/>
          </a:prstGeom>
          <a:solidFill>
            <a:srgbClr val="002060"/>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b="1">
                <a:solidFill>
                  <a:schemeClr val="bg1"/>
                </a:solidFill>
              </a:rPr>
              <a:t>Hard</a:t>
            </a:r>
          </a:p>
          <a:p>
            <a:pPr algn="ctr" eaLnBrk="1" hangingPunct="1"/>
            <a:r>
              <a:rPr lang="en-US" altLang="en-US" sz="1600" b="1">
                <a:solidFill>
                  <a:schemeClr val="bg1"/>
                </a:solidFill>
              </a:rPr>
              <a:t>Disc</a:t>
            </a:r>
          </a:p>
        </p:txBody>
      </p:sp>
      <p:sp>
        <p:nvSpPr>
          <p:cNvPr id="31" name="Rectangle 29"/>
          <p:cNvSpPr>
            <a:spLocks noChangeArrowheads="1"/>
          </p:cNvSpPr>
          <p:nvPr/>
        </p:nvSpPr>
        <p:spPr bwMode="auto">
          <a:xfrm>
            <a:off x="3584023" y="3313382"/>
            <a:ext cx="1524000" cy="1524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sz="1600"/>
          </a:p>
        </p:txBody>
      </p:sp>
      <p:sp>
        <p:nvSpPr>
          <p:cNvPr id="32" name="Line 30"/>
          <p:cNvSpPr>
            <a:spLocks noChangeShapeType="1"/>
          </p:cNvSpPr>
          <p:nvPr/>
        </p:nvSpPr>
        <p:spPr bwMode="auto">
          <a:xfrm>
            <a:off x="3203023" y="4075382"/>
            <a:ext cx="381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600"/>
          </a:p>
        </p:txBody>
      </p:sp>
      <p:sp>
        <p:nvSpPr>
          <p:cNvPr id="33" name="Oval 31"/>
          <p:cNvSpPr>
            <a:spLocks noChangeArrowheads="1"/>
          </p:cNvSpPr>
          <p:nvPr/>
        </p:nvSpPr>
        <p:spPr bwMode="auto">
          <a:xfrm>
            <a:off x="6327223" y="5675582"/>
            <a:ext cx="1295400" cy="685800"/>
          </a:xfrm>
          <a:prstGeom prst="ellipse">
            <a:avLst/>
          </a:prstGeom>
          <a:solidFill>
            <a:srgbClr val="00B0F0"/>
          </a:solidFill>
          <a:ln w="9525">
            <a:solidFill>
              <a:schemeClr val="tx1"/>
            </a:solidFill>
            <a:round/>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b="1"/>
              <a:t>Exit</a:t>
            </a:r>
          </a:p>
        </p:txBody>
      </p:sp>
      <p:sp>
        <p:nvSpPr>
          <p:cNvPr id="34" name="Line 32"/>
          <p:cNvSpPr>
            <a:spLocks noChangeShapeType="1"/>
          </p:cNvSpPr>
          <p:nvPr/>
        </p:nvSpPr>
        <p:spPr bwMode="auto">
          <a:xfrm>
            <a:off x="7013023" y="5446982"/>
            <a:ext cx="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600"/>
          </a:p>
        </p:txBody>
      </p:sp>
    </p:spTree>
    <p:extLst>
      <p:ext uri="{BB962C8B-B14F-4D97-AF65-F5344CB8AC3E}">
        <p14:creationId xmlns:p14="http://schemas.microsoft.com/office/powerpoint/2010/main" val="1541774882"/>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142</a:t>
            </a:fld>
            <a:endParaRPr lang="en-IN"/>
          </a:p>
        </p:txBody>
      </p:sp>
      <p:sp>
        <p:nvSpPr>
          <p:cNvPr id="5" name="Rectangle 4"/>
          <p:cNvSpPr/>
          <p:nvPr/>
        </p:nvSpPr>
        <p:spPr>
          <a:xfrm>
            <a:off x="3048000" y="2231749"/>
            <a:ext cx="6096000" cy="2394502"/>
          </a:xfrm>
          <a:prstGeom prst="rect">
            <a:avLst/>
          </a:prstGeom>
        </p:spPr>
        <p:txBody>
          <a:bodyPr>
            <a:spAutoFit/>
          </a:bodyPr>
          <a:lstStyle/>
          <a:p>
            <a:pPr marL="342900" lvl="0" indent="-342900" algn="ctr" fontAlgn="base">
              <a:spcBef>
                <a:spcPct val="20000"/>
              </a:spcBef>
              <a:spcAft>
                <a:spcPct val="0"/>
              </a:spcAft>
            </a:pPr>
            <a:r>
              <a:rPr lang="en-US" sz="4400" b="1" dirty="0">
                <a:solidFill>
                  <a:srgbClr val="333399"/>
                </a:solidFill>
                <a:latin typeface="Arial"/>
              </a:rPr>
              <a:t>Overview</a:t>
            </a:r>
          </a:p>
          <a:p>
            <a:pPr marL="342900" lvl="0" indent="-342900" algn="ctr" fontAlgn="base">
              <a:spcBef>
                <a:spcPct val="20000"/>
              </a:spcBef>
              <a:spcAft>
                <a:spcPct val="0"/>
              </a:spcAft>
            </a:pPr>
            <a:r>
              <a:rPr lang="en-US" sz="4400" b="1" dirty="0">
                <a:solidFill>
                  <a:srgbClr val="333399"/>
                </a:solidFill>
                <a:latin typeface="Arial"/>
              </a:rPr>
              <a:t>of</a:t>
            </a:r>
          </a:p>
          <a:p>
            <a:pPr marL="342900" lvl="0" indent="-342900" algn="ctr" fontAlgn="base">
              <a:spcBef>
                <a:spcPct val="20000"/>
              </a:spcBef>
              <a:spcAft>
                <a:spcPct val="0"/>
              </a:spcAft>
            </a:pPr>
            <a:r>
              <a:rPr lang="en-US" sz="4400" b="1" dirty="0">
                <a:solidFill>
                  <a:srgbClr val="333399"/>
                </a:solidFill>
                <a:latin typeface="Arial"/>
              </a:rPr>
              <a:t>LINUX</a:t>
            </a:r>
            <a:r>
              <a:rPr lang="en-US" sz="4400" dirty="0">
                <a:solidFill>
                  <a:srgbClr val="CC3300"/>
                </a:solidFill>
                <a:latin typeface="Arial"/>
              </a:rPr>
              <a:t> </a:t>
            </a:r>
            <a:r>
              <a:rPr lang="en-US" sz="4400" b="1" dirty="0">
                <a:solidFill>
                  <a:srgbClr val="333399"/>
                </a:solidFill>
                <a:latin typeface="Arial"/>
              </a:rPr>
              <a:t>Device Drivers</a:t>
            </a:r>
          </a:p>
        </p:txBody>
      </p:sp>
    </p:spTree>
    <p:extLst>
      <p:ext uri="{BB962C8B-B14F-4D97-AF65-F5344CB8AC3E}">
        <p14:creationId xmlns:p14="http://schemas.microsoft.com/office/powerpoint/2010/main" val="125198817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Agenda</a:t>
            </a:r>
            <a:endParaRPr lang="en-US" dirty="0">
              <a:latin typeface="+mn-lt"/>
            </a:endParaRPr>
          </a:p>
        </p:txBody>
      </p:sp>
      <p:sp>
        <p:nvSpPr>
          <p:cNvPr id="3" name="Content Placeholder 2"/>
          <p:cNvSpPr>
            <a:spLocks noGrp="1"/>
          </p:cNvSpPr>
          <p:nvPr>
            <p:ph idx="1"/>
          </p:nvPr>
        </p:nvSpPr>
        <p:spPr>
          <a:xfrm>
            <a:off x="53654" y="1206314"/>
            <a:ext cx="6573296" cy="5459103"/>
          </a:xfrm>
        </p:spPr>
        <p:txBody>
          <a:bodyPr>
            <a:normAutofit lnSpcReduction="10000"/>
          </a:bodyPr>
          <a:lstStyle/>
          <a:p>
            <a:pPr marL="0" indent="0">
              <a:buNone/>
            </a:pPr>
            <a:r>
              <a:rPr lang="en-US" sz="4000" b="1" dirty="0">
                <a:solidFill>
                  <a:srgbClr val="CC3300"/>
                </a:solidFill>
              </a:rPr>
              <a:t>Introduction to Device </a:t>
            </a:r>
            <a:r>
              <a:rPr lang="en-US" sz="4000" b="1" dirty="0" smtClean="0">
                <a:solidFill>
                  <a:srgbClr val="CC3300"/>
                </a:solidFill>
              </a:rPr>
              <a:t>Drivers</a:t>
            </a:r>
          </a:p>
          <a:p>
            <a:pPr>
              <a:buFont typeface="Wingdings" panose="05000000000000000000" pitchFamily="2" charset="2"/>
              <a:buChar char="q"/>
            </a:pPr>
            <a:r>
              <a:rPr lang="en-US" b="1" dirty="0" smtClean="0"/>
              <a:t>Brief </a:t>
            </a:r>
            <a:r>
              <a:rPr lang="en-US" b="1" dirty="0"/>
              <a:t>Introduction of Linux OS and Its Internals</a:t>
            </a:r>
          </a:p>
          <a:p>
            <a:pPr>
              <a:buFont typeface="Wingdings" panose="05000000000000000000" pitchFamily="2" charset="2"/>
              <a:buChar char="q"/>
            </a:pPr>
            <a:r>
              <a:rPr lang="en-US" b="1" dirty="0" smtClean="0"/>
              <a:t>Classes </a:t>
            </a:r>
            <a:r>
              <a:rPr lang="en-US" b="1" dirty="0"/>
              <a:t>of Devices</a:t>
            </a:r>
          </a:p>
          <a:p>
            <a:pPr>
              <a:buFont typeface="Wingdings" panose="05000000000000000000" pitchFamily="2" charset="2"/>
              <a:buChar char="q"/>
            </a:pPr>
            <a:r>
              <a:rPr lang="en-US" b="1" dirty="0" smtClean="0"/>
              <a:t>Device </a:t>
            </a:r>
            <a:r>
              <a:rPr lang="en-US" b="1" dirty="0"/>
              <a:t>Driver Classifications</a:t>
            </a:r>
          </a:p>
          <a:p>
            <a:pPr>
              <a:buFont typeface="Wingdings" panose="05000000000000000000" pitchFamily="2" charset="2"/>
              <a:buChar char="q"/>
            </a:pPr>
            <a:r>
              <a:rPr lang="en-US" b="1" dirty="0" smtClean="0"/>
              <a:t>Kernel </a:t>
            </a:r>
            <a:r>
              <a:rPr lang="en-US" b="1" dirty="0"/>
              <a:t>Modules </a:t>
            </a:r>
            <a:r>
              <a:rPr lang="en-US" b="1" dirty="0" err="1"/>
              <a:t>Vs</a:t>
            </a:r>
            <a:r>
              <a:rPr lang="en-US" b="1" dirty="0"/>
              <a:t> Applications</a:t>
            </a:r>
          </a:p>
          <a:p>
            <a:pPr>
              <a:buFont typeface="Wingdings" panose="05000000000000000000" pitchFamily="2" charset="2"/>
              <a:buChar char="q"/>
            </a:pPr>
            <a:r>
              <a:rPr lang="en-US" b="1" dirty="0" smtClean="0"/>
              <a:t>Major </a:t>
            </a:r>
            <a:r>
              <a:rPr lang="en-US" b="1" dirty="0"/>
              <a:t>and Minor numbers</a:t>
            </a:r>
          </a:p>
          <a:p>
            <a:pPr>
              <a:buFont typeface="Wingdings" panose="05000000000000000000" pitchFamily="2" charset="2"/>
              <a:buChar char="q"/>
            </a:pPr>
            <a:r>
              <a:rPr lang="en-US" b="1" dirty="0" smtClean="0"/>
              <a:t>Device </a:t>
            </a:r>
            <a:r>
              <a:rPr lang="en-US" b="1" dirty="0"/>
              <a:t>Driver Entry Points </a:t>
            </a:r>
          </a:p>
          <a:p>
            <a:pPr>
              <a:buFont typeface="Wingdings" panose="05000000000000000000" pitchFamily="2" charset="2"/>
              <a:buChar char="q"/>
            </a:pPr>
            <a:r>
              <a:rPr lang="en-US" b="1" dirty="0" smtClean="0"/>
              <a:t>Developing </a:t>
            </a:r>
            <a:r>
              <a:rPr lang="en-US" b="1" dirty="0"/>
              <a:t>and Compiling a Simple Module</a:t>
            </a:r>
          </a:p>
          <a:p>
            <a:pPr>
              <a:buFont typeface="Wingdings" panose="05000000000000000000" pitchFamily="2" charset="2"/>
              <a:buChar char="q"/>
            </a:pPr>
            <a:r>
              <a:rPr lang="en-US" b="1" dirty="0" smtClean="0"/>
              <a:t>Loading </a:t>
            </a:r>
            <a:r>
              <a:rPr lang="en-US" b="1" dirty="0"/>
              <a:t>and Removing a </a:t>
            </a:r>
            <a:r>
              <a:rPr lang="en-US" b="1" dirty="0" smtClean="0"/>
              <a:t>Module</a:t>
            </a:r>
          </a:p>
          <a:p>
            <a:pPr marL="457200" lvl="1" indent="0">
              <a:buNone/>
            </a:pPr>
            <a:endParaRPr lang="en-US" b="1" dirty="0"/>
          </a:p>
          <a:p>
            <a:endParaRPr lang="en-US" b="1" dirty="0"/>
          </a:p>
        </p:txBody>
      </p:sp>
      <p:sp>
        <p:nvSpPr>
          <p:cNvPr id="4" name="Slide Number Placeholder 3"/>
          <p:cNvSpPr>
            <a:spLocks noGrp="1"/>
          </p:cNvSpPr>
          <p:nvPr>
            <p:ph type="sldNum" sz="quarter" idx="12"/>
          </p:nvPr>
        </p:nvSpPr>
        <p:spPr/>
        <p:txBody>
          <a:bodyPr/>
          <a:lstStyle/>
          <a:p>
            <a:fld id="{1DEFBDA0-AD74-41D1-B067-250B5C005FA0}" type="slidenum">
              <a:rPr lang="en-IN" smtClean="0"/>
              <a:t>143</a:t>
            </a:fld>
            <a:endParaRPr lang="en-IN"/>
          </a:p>
        </p:txBody>
      </p:sp>
      <p:sp>
        <p:nvSpPr>
          <p:cNvPr id="5" name="Rectangle 4"/>
          <p:cNvSpPr/>
          <p:nvPr/>
        </p:nvSpPr>
        <p:spPr>
          <a:xfrm>
            <a:off x="6626950" y="1151722"/>
            <a:ext cx="5565050" cy="2862322"/>
          </a:xfrm>
          <a:prstGeom prst="rect">
            <a:avLst/>
          </a:prstGeom>
        </p:spPr>
        <p:txBody>
          <a:bodyPr wrap="square">
            <a:spAutoFit/>
          </a:bodyPr>
          <a:lstStyle/>
          <a:p>
            <a:r>
              <a:rPr lang="en-US" sz="3600" b="1" dirty="0">
                <a:solidFill>
                  <a:srgbClr val="C00000"/>
                </a:solidFill>
              </a:rPr>
              <a:t>Character Device Driver</a:t>
            </a:r>
          </a:p>
          <a:p>
            <a:pPr marL="342900" indent="-342900">
              <a:buFont typeface="Wingdings" panose="05000000000000000000" pitchFamily="2" charset="2"/>
              <a:buChar char="q"/>
            </a:pPr>
            <a:r>
              <a:rPr lang="en-US" sz="2400" b="1" dirty="0"/>
              <a:t>I/O Memory Allocation</a:t>
            </a:r>
          </a:p>
          <a:p>
            <a:pPr marL="342900" indent="-342900">
              <a:buFont typeface="Wingdings" panose="05000000000000000000" pitchFamily="2" charset="2"/>
              <a:buChar char="q"/>
            </a:pPr>
            <a:r>
              <a:rPr lang="en-US" sz="2400" b="1" dirty="0"/>
              <a:t>File Structure</a:t>
            </a:r>
          </a:p>
          <a:p>
            <a:pPr marL="342900" indent="-342900">
              <a:buFont typeface="Wingdings" panose="05000000000000000000" pitchFamily="2" charset="2"/>
              <a:buChar char="q"/>
            </a:pPr>
            <a:r>
              <a:rPr lang="en-US" sz="2400" b="1" dirty="0"/>
              <a:t>File Operations Structure</a:t>
            </a:r>
          </a:p>
          <a:p>
            <a:pPr marL="342900" indent="-342900">
              <a:buFont typeface="Wingdings" panose="05000000000000000000" pitchFamily="2" charset="2"/>
              <a:buChar char="q"/>
            </a:pPr>
            <a:r>
              <a:rPr lang="en-US" sz="2400" b="1" dirty="0"/>
              <a:t>Transfer of data to / from Device Driver</a:t>
            </a:r>
          </a:p>
          <a:p>
            <a:pPr marL="342900" indent="-342900">
              <a:buFont typeface="Wingdings" panose="05000000000000000000" pitchFamily="2" charset="2"/>
              <a:buChar char="q"/>
            </a:pPr>
            <a:r>
              <a:rPr lang="en-US" sz="2400" b="1" dirty="0"/>
              <a:t>Design of a Simple Character Device Driver</a:t>
            </a:r>
          </a:p>
        </p:txBody>
      </p:sp>
    </p:spTree>
    <p:extLst>
      <p:ext uri="{BB962C8B-B14F-4D97-AF65-F5344CB8AC3E}">
        <p14:creationId xmlns:p14="http://schemas.microsoft.com/office/powerpoint/2010/main" val="194882094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Linux Kernel Architecture</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144</a:t>
            </a:fld>
            <a:endParaRPr lang="en-IN"/>
          </a:p>
        </p:txBody>
      </p:sp>
      <p:pic>
        <p:nvPicPr>
          <p:cNvPr id="5" name="Content Placeholder 4" descr="ldr2_010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101065" y="1399063"/>
            <a:ext cx="8610600" cy="5029200"/>
          </a:xfrm>
          <a:noFill/>
          <a:ln w="9525">
            <a:solidFill>
              <a:srgbClr val="000000"/>
            </a:solidFill>
            <a:miter lim="800000"/>
            <a:headEnd/>
            <a:tailEnd/>
          </a:ln>
          <a:effectLst>
            <a:glow rad="228600">
              <a:schemeClr val="accent5">
                <a:satMod val="175000"/>
                <a:alpha val="40000"/>
              </a:schemeClr>
            </a:glow>
            <a:outerShdw dist="35921" dir="2700000" algn="ctr" rotWithShape="0">
              <a:srgbClr val="808080"/>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6439"/>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Device Driver Introduction </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145</a:t>
            </a:fld>
            <a:endParaRPr lang="en-IN"/>
          </a:p>
        </p:txBody>
      </p:sp>
      <p:sp>
        <p:nvSpPr>
          <p:cNvPr id="5" name="Rectangle 4"/>
          <p:cNvSpPr/>
          <p:nvPr/>
        </p:nvSpPr>
        <p:spPr>
          <a:xfrm>
            <a:off x="284949" y="1613636"/>
            <a:ext cx="11496411" cy="4918269"/>
          </a:xfrm>
          <a:prstGeom prst="rect">
            <a:avLst/>
          </a:prstGeom>
        </p:spPr>
        <p:txBody>
          <a:bodyPr wrap="square">
            <a:spAutoFit/>
          </a:bodyPr>
          <a:lstStyle/>
          <a:p>
            <a:pPr marL="342900" lvl="0" indent="-342900" algn="just" fontAlgn="base">
              <a:spcBef>
                <a:spcPct val="20000"/>
              </a:spcBef>
              <a:spcAft>
                <a:spcPct val="0"/>
              </a:spcAft>
            </a:pPr>
            <a:r>
              <a:rPr lang="en-US" sz="3200" b="1" dirty="0">
                <a:solidFill>
                  <a:srgbClr val="333399"/>
                </a:solidFill>
                <a:latin typeface="Arial"/>
              </a:rPr>
              <a:t>A device driver is a collection of functions that accept general requests for I/O operations and manipulate the device to perform the requested operations.</a:t>
            </a:r>
          </a:p>
          <a:p>
            <a:pPr marL="342900" lvl="0" indent="-342900" algn="just" fontAlgn="base">
              <a:spcBef>
                <a:spcPct val="20000"/>
              </a:spcBef>
              <a:spcAft>
                <a:spcPct val="0"/>
              </a:spcAft>
            </a:pPr>
            <a:endParaRPr lang="en-US" sz="3200" b="1" dirty="0">
              <a:solidFill>
                <a:srgbClr val="333399"/>
              </a:solidFill>
              <a:latin typeface="Arial"/>
            </a:endParaRPr>
          </a:p>
          <a:p>
            <a:pPr marL="342900" lvl="0" indent="-342900" algn="just" fontAlgn="base">
              <a:spcBef>
                <a:spcPct val="20000"/>
              </a:spcBef>
              <a:spcAft>
                <a:spcPct val="0"/>
              </a:spcAft>
            </a:pPr>
            <a:r>
              <a:rPr lang="en-US" sz="3200" b="1" dirty="0">
                <a:solidFill>
                  <a:srgbClr val="333399"/>
                </a:solidFill>
                <a:latin typeface="Arial"/>
              </a:rPr>
              <a:t> 		</a:t>
            </a:r>
            <a:r>
              <a:rPr lang="en-US" sz="3200" b="1" dirty="0">
                <a:solidFill>
                  <a:srgbClr val="000000"/>
                </a:solidFill>
                <a:latin typeface="Arial"/>
              </a:rPr>
              <a:t>Under UNIX every device is managed by device driver functions.  </a:t>
            </a:r>
          </a:p>
          <a:p>
            <a:pPr marL="342900" lvl="0" indent="-342900" algn="just" fontAlgn="base">
              <a:spcBef>
                <a:spcPct val="20000"/>
              </a:spcBef>
              <a:spcAft>
                <a:spcPct val="0"/>
              </a:spcAft>
            </a:pPr>
            <a:endParaRPr lang="en-US" sz="3200" b="1" dirty="0">
              <a:solidFill>
                <a:srgbClr val="333399"/>
              </a:solidFill>
              <a:latin typeface="Arial"/>
            </a:endParaRPr>
          </a:p>
          <a:p>
            <a:pPr marL="342900" lvl="0" indent="-342900" algn="just" fontAlgn="base">
              <a:spcBef>
                <a:spcPct val="20000"/>
              </a:spcBef>
              <a:spcAft>
                <a:spcPct val="0"/>
              </a:spcAft>
            </a:pPr>
            <a:r>
              <a:rPr lang="en-US" sz="3200" b="1" dirty="0">
                <a:solidFill>
                  <a:srgbClr val="333399"/>
                </a:solidFill>
                <a:latin typeface="Arial"/>
              </a:rPr>
              <a:t>		</a:t>
            </a:r>
            <a:r>
              <a:rPr lang="en-US" sz="3200" b="1" dirty="0">
                <a:solidFill>
                  <a:srgbClr val="CC3300"/>
                </a:solidFill>
                <a:latin typeface="Arial"/>
              </a:rPr>
              <a:t>The group of functions is compiled and attached as part of the UNIX kernel.</a:t>
            </a:r>
          </a:p>
        </p:txBody>
      </p:sp>
    </p:spTree>
    <p:extLst>
      <p:ext uri="{BB962C8B-B14F-4D97-AF65-F5344CB8AC3E}">
        <p14:creationId xmlns:p14="http://schemas.microsoft.com/office/powerpoint/2010/main" val="706355563"/>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Device Driver Introduction </a:t>
            </a:r>
          </a:p>
        </p:txBody>
      </p:sp>
      <p:sp>
        <p:nvSpPr>
          <p:cNvPr id="4" name="Slide Number Placeholder 3"/>
          <p:cNvSpPr>
            <a:spLocks noGrp="1"/>
          </p:cNvSpPr>
          <p:nvPr>
            <p:ph type="sldNum" sz="quarter" idx="12"/>
          </p:nvPr>
        </p:nvSpPr>
        <p:spPr/>
        <p:txBody>
          <a:bodyPr/>
          <a:lstStyle/>
          <a:p>
            <a:fld id="{1DEFBDA0-AD74-41D1-B067-250B5C005FA0}" type="slidenum">
              <a:rPr lang="en-IN" smtClean="0"/>
              <a:t>146</a:t>
            </a:fld>
            <a:endParaRPr lang="en-IN"/>
          </a:p>
        </p:txBody>
      </p:sp>
      <p:sp>
        <p:nvSpPr>
          <p:cNvPr id="5" name="Rectangle 4"/>
          <p:cNvSpPr/>
          <p:nvPr/>
        </p:nvSpPr>
        <p:spPr>
          <a:xfrm>
            <a:off x="141403" y="1256216"/>
            <a:ext cx="11783014" cy="5410712"/>
          </a:xfrm>
          <a:prstGeom prst="rect">
            <a:avLst/>
          </a:prstGeom>
        </p:spPr>
        <p:txBody>
          <a:bodyPr wrap="square">
            <a:spAutoFit/>
          </a:bodyPr>
          <a:lstStyle/>
          <a:p>
            <a:pPr marL="342900" lvl="0" indent="-342900" algn="just" fontAlgn="base">
              <a:spcBef>
                <a:spcPct val="20000"/>
              </a:spcBef>
              <a:spcAft>
                <a:spcPct val="0"/>
              </a:spcAft>
            </a:pPr>
            <a:r>
              <a:rPr lang="en-US" sz="3200" b="1" dirty="0">
                <a:solidFill>
                  <a:srgbClr val="660033"/>
                </a:solidFill>
                <a:latin typeface="Arial"/>
              </a:rPr>
              <a:t>Device Drivers are the translators of the </a:t>
            </a:r>
            <a:r>
              <a:rPr lang="en-US" sz="3200" b="1" dirty="0" err="1">
                <a:solidFill>
                  <a:srgbClr val="660033"/>
                </a:solidFill>
                <a:latin typeface="Arial"/>
              </a:rPr>
              <a:t>unix</a:t>
            </a:r>
            <a:r>
              <a:rPr lang="en-US" sz="3200" b="1" dirty="0">
                <a:solidFill>
                  <a:srgbClr val="660033"/>
                </a:solidFill>
                <a:latin typeface="Arial"/>
              </a:rPr>
              <a:t> operating system kernel.  They stand between the kernel and peripherals, translating requests for work into activity by the hardware. </a:t>
            </a:r>
          </a:p>
          <a:p>
            <a:pPr marL="342900" lvl="0" indent="-342900" algn="just" fontAlgn="base">
              <a:spcBef>
                <a:spcPct val="20000"/>
              </a:spcBef>
              <a:spcAft>
                <a:spcPct val="0"/>
              </a:spcAft>
            </a:pPr>
            <a:endParaRPr lang="en-US" sz="3200" b="1" dirty="0">
              <a:solidFill>
                <a:srgbClr val="660033"/>
              </a:solidFill>
              <a:latin typeface="Arial"/>
            </a:endParaRPr>
          </a:p>
          <a:p>
            <a:pPr marL="342900" lvl="0" indent="-342900" algn="just" fontAlgn="base">
              <a:spcBef>
                <a:spcPct val="20000"/>
              </a:spcBef>
              <a:spcAft>
                <a:spcPct val="0"/>
              </a:spcAft>
            </a:pPr>
            <a:r>
              <a:rPr lang="en-US" sz="3200" b="1" dirty="0">
                <a:solidFill>
                  <a:srgbClr val="333399"/>
                </a:solidFill>
                <a:latin typeface="Arial"/>
              </a:rPr>
              <a:t>		A device driver is a “C’ program that controls a device.</a:t>
            </a:r>
          </a:p>
          <a:p>
            <a:pPr marL="342900" lvl="0" indent="-342900" algn="just" fontAlgn="base">
              <a:spcBef>
                <a:spcPct val="20000"/>
              </a:spcBef>
              <a:spcAft>
                <a:spcPct val="0"/>
              </a:spcAft>
            </a:pPr>
            <a:endParaRPr lang="en-US" sz="3200" b="1" dirty="0">
              <a:solidFill>
                <a:srgbClr val="333399"/>
              </a:solidFill>
              <a:latin typeface="Arial"/>
            </a:endParaRPr>
          </a:p>
          <a:p>
            <a:pPr marL="342900" lvl="0" indent="-342900" algn="just" fontAlgn="base">
              <a:spcBef>
                <a:spcPct val="20000"/>
              </a:spcBef>
              <a:spcAft>
                <a:spcPct val="0"/>
              </a:spcAft>
            </a:pPr>
            <a:r>
              <a:rPr lang="en-US" sz="3200" b="1" dirty="0">
                <a:solidFill>
                  <a:srgbClr val="333399"/>
                </a:solidFill>
                <a:latin typeface="Arial"/>
              </a:rPr>
              <a:t>		</a:t>
            </a:r>
            <a:r>
              <a:rPr lang="en-US" sz="3200" b="1" dirty="0">
                <a:solidFill>
                  <a:srgbClr val="006600"/>
                </a:solidFill>
                <a:latin typeface="Arial"/>
              </a:rPr>
              <a:t>Drivers are distinct "black boxes" that make a particular  piece of hardware respond to a well-defined internal programming interface.</a:t>
            </a:r>
          </a:p>
        </p:txBody>
      </p:sp>
    </p:spTree>
    <p:extLst>
      <p:ext uri="{BB962C8B-B14F-4D97-AF65-F5344CB8AC3E}">
        <p14:creationId xmlns:p14="http://schemas.microsoft.com/office/powerpoint/2010/main" val="37409339"/>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Device Driver Classifications</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147</a:t>
            </a:fld>
            <a:endParaRPr lang="en-IN"/>
          </a:p>
        </p:txBody>
      </p:sp>
      <p:sp>
        <p:nvSpPr>
          <p:cNvPr id="3" name="Rectangle 2"/>
          <p:cNvSpPr/>
          <p:nvPr/>
        </p:nvSpPr>
        <p:spPr>
          <a:xfrm>
            <a:off x="313899" y="1290975"/>
            <a:ext cx="11611008" cy="4856714"/>
          </a:xfrm>
          <a:prstGeom prst="rect">
            <a:avLst/>
          </a:prstGeom>
        </p:spPr>
        <p:txBody>
          <a:bodyPr wrap="square">
            <a:spAutoFit/>
          </a:bodyPr>
          <a:lstStyle/>
          <a:p>
            <a:pPr marL="342900" lvl="0" indent="-342900" algn="just" fontAlgn="base">
              <a:spcBef>
                <a:spcPct val="20000"/>
              </a:spcBef>
              <a:spcAft>
                <a:spcPct val="0"/>
              </a:spcAft>
            </a:pPr>
            <a:r>
              <a:rPr lang="en-US" sz="3600" b="1" dirty="0">
                <a:solidFill>
                  <a:srgbClr val="CC3300"/>
                </a:solidFill>
                <a:latin typeface="Arial"/>
              </a:rPr>
              <a:t>Statically linked driver:</a:t>
            </a:r>
            <a:r>
              <a:rPr lang="en-US" sz="3200" b="1" dirty="0">
                <a:solidFill>
                  <a:srgbClr val="333399"/>
                </a:solidFill>
                <a:latin typeface="Arial"/>
              </a:rPr>
              <a:t> whose object code is linked with the kernel. The code of such device driver is physically contained in the kernel and therefore loaded in memory when the system boots.</a:t>
            </a:r>
          </a:p>
          <a:p>
            <a:pPr marL="342900" lvl="0" indent="-342900" algn="just" fontAlgn="base">
              <a:spcBef>
                <a:spcPct val="20000"/>
              </a:spcBef>
              <a:spcAft>
                <a:spcPct val="0"/>
              </a:spcAft>
            </a:pPr>
            <a:endParaRPr lang="en-US" sz="3200" b="1" dirty="0">
              <a:solidFill>
                <a:srgbClr val="333399"/>
              </a:solidFill>
              <a:latin typeface="Arial"/>
            </a:endParaRPr>
          </a:p>
          <a:p>
            <a:pPr marL="342900" lvl="0" indent="-342900" algn="just" fontAlgn="base">
              <a:spcBef>
                <a:spcPct val="20000"/>
              </a:spcBef>
              <a:spcAft>
                <a:spcPct val="0"/>
              </a:spcAft>
            </a:pPr>
            <a:r>
              <a:rPr lang="en-US" sz="3200" b="1" dirty="0">
                <a:solidFill>
                  <a:srgbClr val="CC3300"/>
                </a:solidFill>
                <a:latin typeface="Arial"/>
              </a:rPr>
              <a:t>		</a:t>
            </a:r>
            <a:r>
              <a:rPr lang="en-US" sz="3600" b="1" dirty="0">
                <a:solidFill>
                  <a:srgbClr val="CC3300"/>
                </a:solidFill>
                <a:latin typeface="Arial"/>
              </a:rPr>
              <a:t>Dynamically linked driver:</a:t>
            </a:r>
            <a:r>
              <a:rPr lang="en-US" sz="3200" b="1" dirty="0">
                <a:solidFill>
                  <a:srgbClr val="333399"/>
                </a:solidFill>
                <a:latin typeface="Arial"/>
              </a:rPr>
              <a:t> whose object code is NOT linked with the kernel. The code of such device driver is NOT contained in the kernel, and the device driver is loaded and unloaded as and when required. </a:t>
            </a:r>
          </a:p>
        </p:txBody>
      </p:sp>
    </p:spTree>
    <p:extLst>
      <p:ext uri="{BB962C8B-B14F-4D97-AF65-F5344CB8AC3E}">
        <p14:creationId xmlns:p14="http://schemas.microsoft.com/office/powerpoint/2010/main" val="1004000511"/>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Fundamental Concept</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148</a:t>
            </a:fld>
            <a:endParaRPr lang="en-IN"/>
          </a:p>
        </p:txBody>
      </p:sp>
      <p:sp>
        <p:nvSpPr>
          <p:cNvPr id="3" name="Rectangle 2"/>
          <p:cNvSpPr/>
          <p:nvPr/>
        </p:nvSpPr>
        <p:spPr>
          <a:xfrm>
            <a:off x="141403" y="1063255"/>
            <a:ext cx="11783504" cy="6420219"/>
          </a:xfrm>
          <a:prstGeom prst="rect">
            <a:avLst/>
          </a:prstGeom>
        </p:spPr>
        <p:txBody>
          <a:bodyPr wrap="square">
            <a:spAutoFit/>
          </a:bodyPr>
          <a:lstStyle/>
          <a:p>
            <a:pPr marL="342900" lvl="0" indent="-342900" algn="just" fontAlgn="base">
              <a:spcBef>
                <a:spcPct val="20000"/>
              </a:spcBef>
              <a:spcAft>
                <a:spcPct val="0"/>
              </a:spcAft>
            </a:pPr>
            <a:r>
              <a:rPr lang="en-US" sz="2800" b="1" dirty="0">
                <a:solidFill>
                  <a:srgbClr val="CC3300"/>
                </a:solidFill>
                <a:latin typeface="Arial" panose="020B0604020202020204" pitchFamily="34" charset="0"/>
                <a:cs typeface="Arial" panose="020B0604020202020204" pitchFamily="34" charset="0"/>
              </a:rPr>
              <a:t>Write kernel code  to access the hardware, but don't force particular policies on the user, since different users have different needs.</a:t>
            </a:r>
          </a:p>
          <a:p>
            <a:pPr marL="342900" lvl="0" indent="-342900" algn="just" fontAlgn="base">
              <a:spcBef>
                <a:spcPct val="20000"/>
              </a:spcBef>
              <a:spcAft>
                <a:spcPct val="0"/>
              </a:spcAft>
            </a:pPr>
            <a:r>
              <a:rPr lang="en-US" sz="2800" b="1" dirty="0" smtClean="0">
                <a:solidFill>
                  <a:srgbClr val="333399"/>
                </a:solidFill>
                <a:latin typeface="Arial" panose="020B0604020202020204" pitchFamily="34" charset="0"/>
                <a:cs typeface="Arial" panose="020B0604020202020204" pitchFamily="34" charset="0"/>
              </a:rPr>
              <a:t>    </a:t>
            </a:r>
            <a:r>
              <a:rPr lang="en-US" sz="2800" b="1" dirty="0">
                <a:solidFill>
                  <a:srgbClr val="333399"/>
                </a:solidFill>
                <a:latin typeface="Arial" panose="020B0604020202020204" pitchFamily="34" charset="0"/>
                <a:cs typeface="Arial" panose="020B0604020202020204" pitchFamily="34" charset="0"/>
              </a:rPr>
              <a:t>	The driver should deal with making the hardware available, leaving all the issues about how to use the hardware to the applications</a:t>
            </a:r>
            <a:r>
              <a:rPr lang="en-US" sz="2800" b="1" dirty="0" smtClean="0">
                <a:solidFill>
                  <a:srgbClr val="333399"/>
                </a:solidFill>
                <a:latin typeface="Arial" panose="020B0604020202020204" pitchFamily="34" charset="0"/>
                <a:cs typeface="Arial" panose="020B0604020202020204" pitchFamily="34" charset="0"/>
              </a:rPr>
              <a:t>.</a:t>
            </a:r>
          </a:p>
          <a:p>
            <a:endParaRPr lang="en-US" sz="800" b="1" dirty="0" smtClean="0">
              <a:solidFill>
                <a:srgbClr val="CC3300"/>
              </a:solidFill>
              <a:latin typeface="Arial" panose="020B0604020202020204" pitchFamily="34" charset="0"/>
              <a:cs typeface="Arial" panose="020B0604020202020204" pitchFamily="34" charset="0"/>
            </a:endParaRPr>
          </a:p>
          <a:p>
            <a:r>
              <a:rPr lang="en-US" sz="2800" b="1" dirty="0" smtClean="0">
                <a:solidFill>
                  <a:srgbClr val="CC3300"/>
                </a:solidFill>
                <a:latin typeface="Arial" panose="020B0604020202020204" pitchFamily="34" charset="0"/>
                <a:cs typeface="Arial" panose="020B0604020202020204" pitchFamily="34" charset="0"/>
              </a:rPr>
              <a:t>The </a:t>
            </a:r>
            <a:r>
              <a:rPr lang="en-US" sz="2800" b="1" dirty="0">
                <a:solidFill>
                  <a:srgbClr val="CC3300"/>
                </a:solidFill>
                <a:latin typeface="Arial" panose="020B0604020202020204" pitchFamily="34" charset="0"/>
                <a:cs typeface="Arial" panose="020B0604020202020204" pitchFamily="34" charset="0"/>
              </a:rPr>
              <a:t>kernel is non preemptive. Kernel functions do not get context switched. Thus, you need not do lots of messy locking on variables. </a:t>
            </a:r>
          </a:p>
          <a:p>
            <a:endParaRPr lang="en-US" sz="2800" b="1" dirty="0">
              <a:solidFill>
                <a:srgbClr val="CC3300"/>
              </a:solidFill>
              <a:latin typeface="Arial" panose="020B0604020202020204" pitchFamily="34" charset="0"/>
              <a:cs typeface="Arial" panose="020B0604020202020204" pitchFamily="34" charset="0"/>
            </a:endParaRPr>
          </a:p>
          <a:p>
            <a:r>
              <a:rPr lang="en-US" sz="2800" b="1" dirty="0">
                <a:latin typeface="Arial" panose="020B0604020202020204" pitchFamily="34" charset="0"/>
                <a:cs typeface="Arial" panose="020B0604020202020204" pitchFamily="34" charset="0"/>
              </a:rPr>
              <a:t>		But, if one of the driver routines goes into an infinite loop, the machine will hang. If the routine takes too long, the machine will appear to pause. </a:t>
            </a:r>
          </a:p>
          <a:p>
            <a:r>
              <a:rPr lang="en-US" sz="2800" b="1" dirty="0" smtClean="0">
                <a:solidFill>
                  <a:srgbClr val="006600"/>
                </a:solidFill>
                <a:latin typeface="Arial" panose="020B0604020202020204" pitchFamily="34" charset="0"/>
                <a:cs typeface="Arial" panose="020B0604020202020204" pitchFamily="34" charset="0"/>
              </a:rPr>
              <a:t>None </a:t>
            </a:r>
            <a:r>
              <a:rPr lang="en-US" sz="2800" b="1" dirty="0">
                <a:solidFill>
                  <a:srgbClr val="006600"/>
                </a:solidFill>
                <a:latin typeface="Arial" panose="020B0604020202020204" pitchFamily="34" charset="0"/>
                <a:cs typeface="Arial" panose="020B0604020202020204" pitchFamily="34" charset="0"/>
              </a:rPr>
              <a:t>of the </a:t>
            </a:r>
            <a:r>
              <a:rPr lang="en-US" sz="2800" b="1" dirty="0" err="1">
                <a:solidFill>
                  <a:srgbClr val="006600"/>
                </a:solidFill>
                <a:latin typeface="Arial" panose="020B0604020202020204" pitchFamily="34" charset="0"/>
                <a:cs typeface="Arial" panose="020B0604020202020204" pitchFamily="34" charset="0"/>
              </a:rPr>
              <a:t>libc</a:t>
            </a:r>
            <a:r>
              <a:rPr lang="en-US" sz="2800" b="1" dirty="0">
                <a:solidFill>
                  <a:srgbClr val="006600"/>
                </a:solidFill>
                <a:latin typeface="Arial" panose="020B0604020202020204" pitchFamily="34" charset="0"/>
                <a:cs typeface="Arial" panose="020B0604020202020204" pitchFamily="34" charset="0"/>
              </a:rPr>
              <a:t> functions are available, but some of them  are duplicated.</a:t>
            </a:r>
          </a:p>
          <a:p>
            <a:pPr marL="342900" lvl="0" indent="-342900" algn="just" fontAlgn="base">
              <a:spcBef>
                <a:spcPct val="20000"/>
              </a:spcBef>
              <a:spcAft>
                <a:spcPct val="0"/>
              </a:spcAft>
            </a:pPr>
            <a:endParaRPr lang="en-US" sz="2800" b="1" dirty="0">
              <a:solidFill>
                <a:srgbClr val="333399"/>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4496054"/>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Kernel Modules </a:t>
            </a:r>
            <a:r>
              <a:rPr lang="en-US" dirty="0" err="1" smtClean="0">
                <a:latin typeface="+mn-lt"/>
              </a:rPr>
              <a:t>Vs</a:t>
            </a:r>
            <a:r>
              <a:rPr lang="en-US" dirty="0" smtClean="0">
                <a:latin typeface="+mn-lt"/>
              </a:rPr>
              <a:t> Applications</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149</a:t>
            </a:fld>
            <a:endParaRPr lang="en-IN"/>
          </a:p>
        </p:txBody>
      </p:sp>
      <p:sp>
        <p:nvSpPr>
          <p:cNvPr id="3" name="Rectangle 2"/>
          <p:cNvSpPr/>
          <p:nvPr/>
        </p:nvSpPr>
        <p:spPr>
          <a:xfrm>
            <a:off x="141403" y="1284539"/>
            <a:ext cx="11532358" cy="5607689"/>
          </a:xfrm>
          <a:prstGeom prst="rect">
            <a:avLst/>
          </a:prstGeom>
        </p:spPr>
        <p:txBody>
          <a:bodyPr wrap="square">
            <a:spAutoFit/>
          </a:bodyPr>
          <a:lstStyle/>
          <a:p>
            <a:pPr marL="342900" lvl="0" indent="-342900" algn="just" fontAlgn="base">
              <a:spcBef>
                <a:spcPct val="20000"/>
              </a:spcBef>
              <a:spcAft>
                <a:spcPct val="0"/>
              </a:spcAft>
            </a:pPr>
            <a:r>
              <a:rPr lang="en-US" sz="2800" b="1" dirty="0">
                <a:solidFill>
                  <a:srgbClr val="339933"/>
                </a:solidFill>
                <a:latin typeface="Arial"/>
              </a:rPr>
              <a:t>Applications performs a single task from beginning to end, A module registers itself in order to serve future requests.</a:t>
            </a:r>
          </a:p>
          <a:p>
            <a:pPr marL="342900" lvl="0" indent="-342900" algn="just" fontAlgn="base">
              <a:spcBef>
                <a:spcPct val="20000"/>
              </a:spcBef>
              <a:spcAft>
                <a:spcPct val="0"/>
              </a:spcAft>
            </a:pPr>
            <a:endParaRPr lang="en-US" sz="1050" b="1" dirty="0">
              <a:solidFill>
                <a:srgbClr val="339933"/>
              </a:solidFill>
              <a:latin typeface="Arial"/>
            </a:endParaRPr>
          </a:p>
          <a:p>
            <a:pPr marL="342900" lvl="0" indent="-342900" algn="just" fontAlgn="base">
              <a:spcBef>
                <a:spcPct val="20000"/>
              </a:spcBef>
              <a:spcAft>
                <a:spcPct val="0"/>
              </a:spcAft>
            </a:pPr>
            <a:r>
              <a:rPr lang="en-US" sz="2800" b="1" dirty="0">
                <a:solidFill>
                  <a:srgbClr val="333399"/>
                </a:solidFill>
                <a:latin typeface="Arial"/>
              </a:rPr>
              <a:t>		</a:t>
            </a:r>
            <a:r>
              <a:rPr lang="en-US" sz="2800" b="1" dirty="0">
                <a:solidFill>
                  <a:srgbClr val="000099"/>
                </a:solidFill>
                <a:latin typeface="Arial"/>
              </a:rPr>
              <a:t>Application call functions resolves external references using appropriate lib functions during link stage, whereas modules are linked only to the kernel, and only functions it can call are exported  by kernel</a:t>
            </a:r>
            <a:r>
              <a:rPr lang="en-US" sz="2800" b="1" dirty="0" smtClean="0">
                <a:solidFill>
                  <a:srgbClr val="000099"/>
                </a:solidFill>
                <a:latin typeface="Arial"/>
              </a:rPr>
              <a:t>.</a:t>
            </a:r>
          </a:p>
          <a:p>
            <a:r>
              <a:rPr lang="en-US" sz="2800" b="1" dirty="0">
                <a:solidFill>
                  <a:srgbClr val="CC0000"/>
                </a:solidFill>
              </a:rPr>
              <a:t>Since no library is linked to modules, source file should never include usual header files.</a:t>
            </a:r>
          </a:p>
          <a:p>
            <a:endParaRPr lang="en-US" sz="2800" b="1" dirty="0"/>
          </a:p>
          <a:p>
            <a:r>
              <a:rPr lang="en-US" sz="2800" b="1" dirty="0"/>
              <a:t>		</a:t>
            </a:r>
            <a:r>
              <a:rPr lang="en-US" sz="2800" b="1" dirty="0">
                <a:solidFill>
                  <a:srgbClr val="000000"/>
                </a:solidFill>
              </a:rPr>
              <a:t>Segmentation fault is harmless during application development but kernel fault is fatal at least to the current process, if not for the whole system</a:t>
            </a:r>
            <a:r>
              <a:rPr lang="en-US" sz="2800" b="1" dirty="0" smtClean="0">
                <a:solidFill>
                  <a:srgbClr val="000000"/>
                </a:solidFill>
              </a:rPr>
              <a:t>.</a:t>
            </a:r>
            <a:endParaRPr lang="en-US" sz="2800" b="1" dirty="0">
              <a:solidFill>
                <a:srgbClr val="000000"/>
              </a:solidFill>
            </a:endParaRPr>
          </a:p>
        </p:txBody>
      </p:sp>
    </p:spTree>
    <p:extLst>
      <p:ext uri="{BB962C8B-B14F-4D97-AF65-F5344CB8AC3E}">
        <p14:creationId xmlns:p14="http://schemas.microsoft.com/office/powerpoint/2010/main" val="2518995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Inverted Tree Structure</a:t>
            </a:r>
          </a:p>
        </p:txBody>
      </p:sp>
      <p:sp>
        <p:nvSpPr>
          <p:cNvPr id="4" name="Slide Number Placeholder 3"/>
          <p:cNvSpPr>
            <a:spLocks noGrp="1"/>
          </p:cNvSpPr>
          <p:nvPr>
            <p:ph type="sldNum" sz="quarter" idx="12"/>
          </p:nvPr>
        </p:nvSpPr>
        <p:spPr/>
        <p:txBody>
          <a:bodyPr/>
          <a:lstStyle/>
          <a:p>
            <a:fld id="{1DEFBDA0-AD74-41D1-B067-250B5C005FA0}" type="slidenum">
              <a:rPr lang="en-IN" smtClean="0"/>
              <a:t>15</a:t>
            </a:fld>
            <a:endParaRPr lang="en-IN"/>
          </a:p>
        </p:txBody>
      </p:sp>
      <p:pic>
        <p:nvPicPr>
          <p:cNvPr id="8" name="Picture 7"/>
          <p:cNvPicPr>
            <a:picLocks noChangeAspect="1"/>
          </p:cNvPicPr>
          <p:nvPr/>
        </p:nvPicPr>
        <p:blipFill>
          <a:blip r:embed="rId2"/>
          <a:stretch>
            <a:fillRect/>
          </a:stretch>
        </p:blipFill>
        <p:spPr>
          <a:xfrm>
            <a:off x="2054001" y="1347035"/>
            <a:ext cx="8083997" cy="4163929"/>
          </a:xfrm>
          <a:prstGeom prst="rect">
            <a:avLst/>
          </a:prstGeom>
        </p:spPr>
      </p:pic>
    </p:spTree>
    <p:extLst>
      <p:ext uri="{BB962C8B-B14F-4D97-AF65-F5344CB8AC3E}">
        <p14:creationId xmlns:p14="http://schemas.microsoft.com/office/powerpoint/2010/main" val="406022576"/>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Kernel Modules </a:t>
            </a:r>
            <a:r>
              <a:rPr lang="en-US" dirty="0" err="1" smtClean="0">
                <a:latin typeface="+mn-lt"/>
              </a:rPr>
              <a:t>Vs</a:t>
            </a:r>
            <a:r>
              <a:rPr lang="en-US" dirty="0" smtClean="0">
                <a:latin typeface="+mn-lt"/>
              </a:rPr>
              <a:t> Applications</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150</a:t>
            </a:fld>
            <a:endParaRPr lang="en-IN"/>
          </a:p>
        </p:txBody>
      </p:sp>
      <p:sp>
        <p:nvSpPr>
          <p:cNvPr id="3" name="Rectangle 2"/>
          <p:cNvSpPr/>
          <p:nvPr/>
        </p:nvSpPr>
        <p:spPr>
          <a:xfrm>
            <a:off x="277505" y="1694654"/>
            <a:ext cx="11805760" cy="1341906"/>
          </a:xfrm>
          <a:prstGeom prst="rect">
            <a:avLst/>
          </a:prstGeom>
        </p:spPr>
        <p:txBody>
          <a:bodyPr wrap="square">
            <a:spAutoFit/>
          </a:bodyPr>
          <a:lstStyle/>
          <a:p>
            <a:pPr marL="342900" lvl="0" indent="-342900" algn="just" fontAlgn="base">
              <a:lnSpc>
                <a:spcPct val="90000"/>
              </a:lnSpc>
              <a:spcBef>
                <a:spcPct val="20000"/>
              </a:spcBef>
              <a:spcAft>
                <a:spcPct val="0"/>
              </a:spcAft>
            </a:pPr>
            <a:r>
              <a:rPr lang="en-US" sz="2800" b="1" dirty="0">
                <a:solidFill>
                  <a:srgbClr val="000099"/>
                </a:solidFill>
                <a:latin typeface="Arial"/>
              </a:rPr>
              <a:t>User activities  are performed by means of a set of standardized calls that are independent of the specific driver</a:t>
            </a:r>
            <a:r>
              <a:rPr lang="en-US" sz="2800" b="1" dirty="0" smtClean="0">
                <a:solidFill>
                  <a:srgbClr val="000099"/>
                </a:solidFill>
                <a:latin typeface="Arial"/>
              </a:rPr>
              <a:t>.</a:t>
            </a:r>
          </a:p>
          <a:p>
            <a:pPr marL="342900" lvl="0" indent="-342900" algn="just" fontAlgn="base">
              <a:lnSpc>
                <a:spcPct val="90000"/>
              </a:lnSpc>
              <a:spcBef>
                <a:spcPct val="20000"/>
              </a:spcBef>
              <a:spcAft>
                <a:spcPct val="0"/>
              </a:spcAft>
            </a:pPr>
            <a:endParaRPr lang="en-US" sz="2800" b="1" dirty="0">
              <a:solidFill>
                <a:srgbClr val="000099"/>
              </a:solidFill>
              <a:latin typeface="Arial"/>
            </a:endParaRPr>
          </a:p>
        </p:txBody>
      </p:sp>
      <p:sp>
        <p:nvSpPr>
          <p:cNvPr id="5" name="Rectangle 4"/>
          <p:cNvSpPr/>
          <p:nvPr/>
        </p:nvSpPr>
        <p:spPr>
          <a:xfrm>
            <a:off x="277505" y="3056363"/>
            <a:ext cx="11805760" cy="2806922"/>
          </a:xfrm>
          <a:prstGeom prst="rect">
            <a:avLst/>
          </a:prstGeom>
        </p:spPr>
        <p:txBody>
          <a:bodyPr wrap="square">
            <a:spAutoFit/>
          </a:bodyPr>
          <a:lstStyle/>
          <a:p>
            <a:pPr lvl="0" fontAlgn="base">
              <a:lnSpc>
                <a:spcPct val="90000"/>
              </a:lnSpc>
              <a:spcBef>
                <a:spcPct val="0"/>
              </a:spcBef>
              <a:spcAft>
                <a:spcPct val="0"/>
              </a:spcAft>
            </a:pPr>
            <a:r>
              <a:rPr lang="en-US" sz="2800" b="1" dirty="0">
                <a:solidFill>
                  <a:srgbClr val="800000"/>
                </a:solidFill>
                <a:latin typeface="Arial" panose="020B0604020202020204" pitchFamily="34" charset="0"/>
              </a:rPr>
              <a:t>Mapping those calls to device-specific operations that act on real hardware is then the role of the device driver.</a:t>
            </a:r>
          </a:p>
          <a:p>
            <a:pPr lvl="0" fontAlgn="base">
              <a:lnSpc>
                <a:spcPct val="90000"/>
              </a:lnSpc>
              <a:spcBef>
                <a:spcPct val="0"/>
              </a:spcBef>
              <a:spcAft>
                <a:spcPct val="0"/>
              </a:spcAft>
            </a:pPr>
            <a:endParaRPr lang="en-US" sz="2800" b="1" dirty="0">
              <a:solidFill>
                <a:srgbClr val="800000"/>
              </a:solidFill>
              <a:latin typeface="Arial" panose="020B0604020202020204" pitchFamily="34" charset="0"/>
            </a:endParaRPr>
          </a:p>
          <a:p>
            <a:pPr lvl="0" fontAlgn="base">
              <a:lnSpc>
                <a:spcPct val="90000"/>
              </a:lnSpc>
              <a:spcBef>
                <a:spcPct val="0"/>
              </a:spcBef>
              <a:spcAft>
                <a:spcPct val="0"/>
              </a:spcAft>
            </a:pPr>
            <a:r>
              <a:rPr lang="en-US" sz="2800" b="1" dirty="0">
                <a:solidFill>
                  <a:srgbClr val="000000"/>
                </a:solidFill>
                <a:latin typeface="Arial" panose="020B0604020202020204" pitchFamily="34" charset="0"/>
              </a:rPr>
              <a:t>		</a:t>
            </a:r>
            <a:r>
              <a:rPr lang="en-US" sz="2800" b="1" dirty="0">
                <a:solidFill>
                  <a:srgbClr val="006600"/>
                </a:solidFill>
                <a:latin typeface="Arial" panose="020B0604020202020204" pitchFamily="34" charset="0"/>
              </a:rPr>
              <a:t>However, unlike a C program, you do not link a device driver into an executable program as it does not have a main()  function - meaning that  a device driver does not have a single entry point.</a:t>
            </a:r>
          </a:p>
        </p:txBody>
      </p:sp>
    </p:spTree>
    <p:extLst>
      <p:ext uri="{BB962C8B-B14F-4D97-AF65-F5344CB8AC3E}">
        <p14:creationId xmlns:p14="http://schemas.microsoft.com/office/powerpoint/2010/main" val="85152192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Namespace Pollution</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151</a:t>
            </a:fld>
            <a:endParaRPr lang="en-IN"/>
          </a:p>
        </p:txBody>
      </p:sp>
      <p:sp>
        <p:nvSpPr>
          <p:cNvPr id="3" name="Rectangle 2"/>
          <p:cNvSpPr/>
          <p:nvPr/>
        </p:nvSpPr>
        <p:spPr>
          <a:xfrm>
            <a:off x="0" y="1618095"/>
            <a:ext cx="11837605" cy="4238083"/>
          </a:xfrm>
          <a:prstGeom prst="rect">
            <a:avLst/>
          </a:prstGeom>
        </p:spPr>
        <p:txBody>
          <a:bodyPr wrap="square">
            <a:spAutoFit/>
          </a:bodyPr>
          <a:lstStyle/>
          <a:p>
            <a:pPr marL="342900" lvl="0" indent="-342900" algn="just" fontAlgn="base">
              <a:lnSpc>
                <a:spcPct val="90000"/>
              </a:lnSpc>
              <a:spcBef>
                <a:spcPct val="20000"/>
              </a:spcBef>
              <a:spcAft>
                <a:spcPct val="0"/>
              </a:spcAft>
            </a:pPr>
            <a:r>
              <a:rPr lang="en-US" sz="3200" b="1" dirty="0">
                <a:solidFill>
                  <a:srgbClr val="800000"/>
                </a:solidFill>
                <a:latin typeface="Arial"/>
              </a:rPr>
              <a:t>Kernel programmer must be aware of and avoid namespace pollution. </a:t>
            </a:r>
          </a:p>
          <a:p>
            <a:pPr marL="342900" lvl="0" indent="-342900" algn="just" fontAlgn="base">
              <a:lnSpc>
                <a:spcPct val="90000"/>
              </a:lnSpc>
              <a:spcBef>
                <a:spcPct val="20000"/>
              </a:spcBef>
              <a:spcAft>
                <a:spcPct val="0"/>
              </a:spcAft>
            </a:pPr>
            <a:endParaRPr lang="en-US" sz="600" b="1" dirty="0">
              <a:solidFill>
                <a:srgbClr val="800000"/>
              </a:solidFill>
              <a:latin typeface="Arial"/>
            </a:endParaRPr>
          </a:p>
          <a:p>
            <a:pPr marL="342900" lvl="0" indent="-342900" algn="just" fontAlgn="base">
              <a:lnSpc>
                <a:spcPct val="90000"/>
              </a:lnSpc>
              <a:spcBef>
                <a:spcPct val="20000"/>
              </a:spcBef>
              <a:spcAft>
                <a:spcPct val="0"/>
              </a:spcAft>
            </a:pPr>
            <a:r>
              <a:rPr lang="en-US" sz="3200" b="1" dirty="0">
                <a:solidFill>
                  <a:srgbClr val="333399"/>
                </a:solidFill>
                <a:latin typeface="Arial"/>
              </a:rPr>
              <a:t>		The programmer is to find unique names for new symbols.</a:t>
            </a:r>
          </a:p>
          <a:p>
            <a:pPr marL="342900" lvl="0" indent="-342900" algn="just" fontAlgn="base">
              <a:lnSpc>
                <a:spcPct val="90000"/>
              </a:lnSpc>
              <a:spcBef>
                <a:spcPct val="20000"/>
              </a:spcBef>
              <a:spcAft>
                <a:spcPct val="0"/>
              </a:spcAft>
            </a:pPr>
            <a:endParaRPr lang="en-US" sz="600" b="1" dirty="0">
              <a:solidFill>
                <a:srgbClr val="333399"/>
              </a:solidFill>
              <a:latin typeface="Arial"/>
            </a:endParaRPr>
          </a:p>
          <a:p>
            <a:pPr marL="342900" lvl="0" indent="-342900" algn="just" fontAlgn="base">
              <a:lnSpc>
                <a:spcPct val="90000"/>
              </a:lnSpc>
              <a:spcBef>
                <a:spcPct val="20000"/>
              </a:spcBef>
              <a:spcAft>
                <a:spcPct val="0"/>
              </a:spcAft>
            </a:pPr>
            <a:r>
              <a:rPr lang="en-US" sz="3200" b="1" dirty="0">
                <a:solidFill>
                  <a:srgbClr val="333399"/>
                </a:solidFill>
                <a:latin typeface="Arial"/>
              </a:rPr>
              <a:t>		 </a:t>
            </a:r>
            <a:r>
              <a:rPr lang="en-US" sz="3200" b="1" dirty="0">
                <a:solidFill>
                  <a:srgbClr val="000000"/>
                </a:solidFill>
                <a:latin typeface="Arial"/>
              </a:rPr>
              <a:t>Namespace collisions can lead module loading failures.</a:t>
            </a:r>
          </a:p>
          <a:p>
            <a:pPr marL="342900" lvl="0" indent="-342900" algn="just" fontAlgn="base">
              <a:lnSpc>
                <a:spcPct val="90000"/>
              </a:lnSpc>
              <a:spcBef>
                <a:spcPct val="20000"/>
              </a:spcBef>
              <a:spcAft>
                <a:spcPct val="0"/>
              </a:spcAft>
            </a:pPr>
            <a:endParaRPr lang="en-US" sz="600" b="1" dirty="0">
              <a:solidFill>
                <a:srgbClr val="333399"/>
              </a:solidFill>
              <a:latin typeface="Arial"/>
            </a:endParaRPr>
          </a:p>
          <a:p>
            <a:pPr marL="342900" lvl="0" indent="-342900" algn="just" fontAlgn="base">
              <a:lnSpc>
                <a:spcPct val="90000"/>
              </a:lnSpc>
              <a:spcBef>
                <a:spcPct val="20000"/>
              </a:spcBef>
              <a:spcAft>
                <a:spcPct val="0"/>
              </a:spcAft>
            </a:pPr>
            <a:r>
              <a:rPr lang="en-US" sz="3200" b="1" dirty="0">
                <a:solidFill>
                  <a:srgbClr val="333399"/>
                </a:solidFill>
                <a:latin typeface="Arial"/>
              </a:rPr>
              <a:t>		</a:t>
            </a:r>
            <a:r>
              <a:rPr lang="en-US" sz="3200" b="1" dirty="0">
                <a:solidFill>
                  <a:srgbClr val="CC0000"/>
                </a:solidFill>
                <a:latin typeface="Arial"/>
              </a:rPr>
              <a:t>The best approach for preventing namespace pollution is to declare all your global variables as </a:t>
            </a:r>
            <a:r>
              <a:rPr lang="en-US" sz="3200" b="1" i="1" dirty="0">
                <a:solidFill>
                  <a:srgbClr val="CC0000"/>
                </a:solidFill>
                <a:latin typeface="Arial"/>
              </a:rPr>
              <a:t>static.</a:t>
            </a:r>
            <a:r>
              <a:rPr lang="en-US" sz="3200" b="1" dirty="0">
                <a:solidFill>
                  <a:srgbClr val="CC0000"/>
                </a:solidFill>
                <a:latin typeface="Arial"/>
              </a:rPr>
              <a:t> </a:t>
            </a:r>
          </a:p>
        </p:txBody>
      </p:sp>
    </p:spTree>
    <p:extLst>
      <p:ext uri="{BB962C8B-B14F-4D97-AF65-F5344CB8AC3E}">
        <p14:creationId xmlns:p14="http://schemas.microsoft.com/office/powerpoint/2010/main" val="28598829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Major and Minor Numbers</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152</a:t>
            </a:fld>
            <a:endParaRPr lang="en-IN"/>
          </a:p>
        </p:txBody>
      </p:sp>
      <p:sp>
        <p:nvSpPr>
          <p:cNvPr id="3" name="Rectangle 2"/>
          <p:cNvSpPr/>
          <p:nvPr/>
        </p:nvSpPr>
        <p:spPr>
          <a:xfrm>
            <a:off x="-16955" y="1758878"/>
            <a:ext cx="11941862" cy="3711785"/>
          </a:xfrm>
          <a:prstGeom prst="rect">
            <a:avLst/>
          </a:prstGeom>
        </p:spPr>
        <p:txBody>
          <a:bodyPr wrap="square">
            <a:spAutoFit/>
          </a:bodyPr>
          <a:lstStyle/>
          <a:p>
            <a:pPr marL="342900" lvl="0" indent="-342900" algn="just" fontAlgn="base">
              <a:spcBef>
                <a:spcPct val="20000"/>
              </a:spcBef>
              <a:spcAft>
                <a:spcPct val="0"/>
              </a:spcAft>
            </a:pPr>
            <a:r>
              <a:rPr lang="en-US" sz="2800" b="1" dirty="0">
                <a:solidFill>
                  <a:srgbClr val="CC0000"/>
                </a:solidFill>
                <a:latin typeface="Arial"/>
              </a:rPr>
              <a:t>A driver never actually knows the name of the device being opened, just the device number—and users can play on this indifference to names by aliasing new names to a single device for their own convenience. </a:t>
            </a:r>
          </a:p>
          <a:p>
            <a:pPr marL="342900" lvl="0" indent="-342900" algn="just" fontAlgn="base">
              <a:spcBef>
                <a:spcPct val="20000"/>
              </a:spcBef>
              <a:spcAft>
                <a:spcPct val="0"/>
              </a:spcAft>
            </a:pPr>
            <a:endParaRPr lang="en-US" sz="2800" b="1" dirty="0">
              <a:solidFill>
                <a:srgbClr val="CC0000"/>
              </a:solidFill>
              <a:latin typeface="Arial"/>
            </a:endParaRPr>
          </a:p>
          <a:p>
            <a:pPr marL="342900" lvl="0" indent="-342900" algn="just" fontAlgn="base">
              <a:spcBef>
                <a:spcPct val="20000"/>
              </a:spcBef>
              <a:spcAft>
                <a:spcPct val="0"/>
              </a:spcAft>
            </a:pPr>
            <a:r>
              <a:rPr lang="en-US" sz="2800" b="1" dirty="0">
                <a:solidFill>
                  <a:srgbClr val="333399"/>
                </a:solidFill>
                <a:latin typeface="Arial"/>
              </a:rPr>
              <a:t>		</a:t>
            </a:r>
            <a:r>
              <a:rPr lang="en-US" sz="2800" b="1" dirty="0">
                <a:solidFill>
                  <a:srgbClr val="000000"/>
                </a:solidFill>
                <a:latin typeface="Arial"/>
              </a:rPr>
              <a:t>If you create two special files with the same major/minor pair, the devices are one and the same, and there is no way to differentiate between them.</a:t>
            </a:r>
          </a:p>
        </p:txBody>
      </p:sp>
    </p:spTree>
    <p:extLst>
      <p:ext uri="{BB962C8B-B14F-4D97-AF65-F5344CB8AC3E}">
        <p14:creationId xmlns:p14="http://schemas.microsoft.com/office/powerpoint/2010/main" val="371528963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Major and Minor Numbers</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153</a:t>
            </a:fld>
            <a:endParaRPr lang="en-IN"/>
          </a:p>
        </p:txBody>
      </p:sp>
      <p:sp>
        <p:nvSpPr>
          <p:cNvPr id="3" name="Rectangle 2"/>
          <p:cNvSpPr/>
          <p:nvPr/>
        </p:nvSpPr>
        <p:spPr>
          <a:xfrm>
            <a:off x="267093" y="2024191"/>
            <a:ext cx="11924907" cy="4315027"/>
          </a:xfrm>
          <a:prstGeom prst="rect">
            <a:avLst/>
          </a:prstGeom>
        </p:spPr>
        <p:txBody>
          <a:bodyPr wrap="square">
            <a:spAutoFit/>
          </a:bodyPr>
          <a:lstStyle/>
          <a:p>
            <a:pPr marL="342900" lvl="0" indent="-342900" algn="just" fontAlgn="base">
              <a:lnSpc>
                <a:spcPct val="80000"/>
              </a:lnSpc>
              <a:spcBef>
                <a:spcPct val="20000"/>
              </a:spcBef>
              <a:spcAft>
                <a:spcPct val="0"/>
              </a:spcAft>
            </a:pPr>
            <a:r>
              <a:rPr lang="en-US" sz="2800" b="1" dirty="0">
                <a:solidFill>
                  <a:srgbClr val="333399"/>
                </a:solidFill>
                <a:latin typeface="Arial"/>
              </a:rPr>
              <a:t>$ </a:t>
            </a:r>
            <a:r>
              <a:rPr lang="en-US" sz="2800" b="1" dirty="0" err="1">
                <a:solidFill>
                  <a:srgbClr val="333399"/>
                </a:solidFill>
                <a:latin typeface="Arial"/>
              </a:rPr>
              <a:t>ls</a:t>
            </a:r>
            <a:r>
              <a:rPr lang="en-US" sz="2800" b="1" dirty="0">
                <a:solidFill>
                  <a:srgbClr val="333399"/>
                </a:solidFill>
                <a:latin typeface="Arial"/>
              </a:rPr>
              <a:t> -l /</a:t>
            </a:r>
            <a:r>
              <a:rPr lang="en-US" sz="2800" b="1" dirty="0" err="1">
                <a:solidFill>
                  <a:srgbClr val="333399"/>
                </a:solidFill>
                <a:latin typeface="Arial"/>
              </a:rPr>
              <a:t>dev</a:t>
            </a:r>
            <a:r>
              <a:rPr lang="en-US" sz="2800" b="1" dirty="0">
                <a:solidFill>
                  <a:srgbClr val="333399"/>
                </a:solidFill>
                <a:latin typeface="Arial"/>
              </a:rPr>
              <a:t>/</a:t>
            </a:r>
            <a:r>
              <a:rPr lang="en-US" sz="2800" b="1" dirty="0" err="1">
                <a:solidFill>
                  <a:srgbClr val="333399"/>
                </a:solidFill>
                <a:latin typeface="Arial"/>
              </a:rPr>
              <a:t>hda</a:t>
            </a:r>
            <a:r>
              <a:rPr lang="en-US" sz="2800" b="1" dirty="0">
                <a:solidFill>
                  <a:srgbClr val="333399"/>
                </a:solidFill>
                <a:latin typeface="Arial"/>
              </a:rPr>
              <a:t>*</a:t>
            </a:r>
          </a:p>
          <a:p>
            <a:pPr marL="342900" lvl="0" indent="-342900" algn="just" fontAlgn="base">
              <a:lnSpc>
                <a:spcPct val="80000"/>
              </a:lnSpc>
              <a:spcBef>
                <a:spcPct val="20000"/>
              </a:spcBef>
              <a:spcAft>
                <a:spcPct val="0"/>
              </a:spcAft>
            </a:pPr>
            <a:r>
              <a:rPr lang="en-US" sz="2800" b="1" dirty="0" err="1">
                <a:solidFill>
                  <a:srgbClr val="CC3300"/>
                </a:solidFill>
                <a:latin typeface="Arial"/>
              </a:rPr>
              <a:t>b</a:t>
            </a:r>
            <a:r>
              <a:rPr lang="en-US" sz="2800" b="1" dirty="0" err="1">
                <a:solidFill>
                  <a:srgbClr val="333399"/>
                </a:solidFill>
                <a:latin typeface="Arial"/>
              </a:rPr>
              <a:t>rw</a:t>
            </a:r>
            <a:r>
              <a:rPr lang="en-US" sz="2800" b="1" dirty="0">
                <a:solidFill>
                  <a:srgbClr val="333399"/>
                </a:solidFill>
                <a:latin typeface="Arial"/>
              </a:rPr>
              <a:t>-</a:t>
            </a:r>
            <a:r>
              <a:rPr lang="en-US" sz="2800" b="1" dirty="0" err="1">
                <a:solidFill>
                  <a:srgbClr val="333399"/>
                </a:solidFill>
                <a:latin typeface="Arial"/>
              </a:rPr>
              <a:t>rw</a:t>
            </a:r>
            <a:r>
              <a:rPr lang="en-US" sz="2800" b="1" dirty="0">
                <a:solidFill>
                  <a:srgbClr val="333399"/>
                </a:solidFill>
                <a:latin typeface="Arial"/>
              </a:rPr>
              <a:t>----    1 root     disk       </a:t>
            </a:r>
            <a:r>
              <a:rPr lang="en-US" sz="2800" b="1" dirty="0">
                <a:solidFill>
                  <a:srgbClr val="CC3300"/>
                </a:solidFill>
                <a:latin typeface="Arial"/>
              </a:rPr>
              <a:t>3</a:t>
            </a:r>
            <a:r>
              <a:rPr lang="en-US" sz="2800" b="1" dirty="0">
                <a:solidFill>
                  <a:srgbClr val="333399"/>
                </a:solidFill>
                <a:latin typeface="Arial"/>
              </a:rPr>
              <a:t>,   </a:t>
            </a:r>
            <a:r>
              <a:rPr lang="en-US" sz="2800" b="1" dirty="0">
                <a:solidFill>
                  <a:srgbClr val="CC3300"/>
                </a:solidFill>
                <a:latin typeface="Arial"/>
              </a:rPr>
              <a:t>0</a:t>
            </a:r>
            <a:r>
              <a:rPr lang="en-US" sz="2800" b="1" dirty="0">
                <a:solidFill>
                  <a:srgbClr val="333399"/>
                </a:solidFill>
                <a:latin typeface="Arial"/>
              </a:rPr>
              <a:t> Mar 24  2001 /</a:t>
            </a:r>
            <a:r>
              <a:rPr lang="en-US" sz="2800" b="1" dirty="0" err="1">
                <a:solidFill>
                  <a:srgbClr val="333399"/>
                </a:solidFill>
                <a:latin typeface="Arial"/>
              </a:rPr>
              <a:t>dev</a:t>
            </a:r>
            <a:r>
              <a:rPr lang="en-US" sz="2800" b="1" dirty="0">
                <a:solidFill>
                  <a:srgbClr val="333399"/>
                </a:solidFill>
                <a:latin typeface="Arial"/>
              </a:rPr>
              <a:t>/</a:t>
            </a:r>
            <a:r>
              <a:rPr lang="en-US" sz="2800" b="1" dirty="0" err="1">
                <a:solidFill>
                  <a:srgbClr val="333399"/>
                </a:solidFill>
                <a:latin typeface="Arial"/>
              </a:rPr>
              <a:t>hda</a:t>
            </a:r>
            <a:endParaRPr lang="en-US" sz="2800" b="1" dirty="0">
              <a:solidFill>
                <a:srgbClr val="333399"/>
              </a:solidFill>
              <a:latin typeface="Arial"/>
            </a:endParaRPr>
          </a:p>
          <a:p>
            <a:pPr marL="342900" lvl="0" indent="-342900" algn="just" fontAlgn="base">
              <a:lnSpc>
                <a:spcPct val="80000"/>
              </a:lnSpc>
              <a:spcBef>
                <a:spcPct val="20000"/>
              </a:spcBef>
              <a:spcAft>
                <a:spcPct val="0"/>
              </a:spcAft>
            </a:pPr>
            <a:r>
              <a:rPr lang="en-US" sz="2800" b="1" dirty="0" err="1">
                <a:solidFill>
                  <a:srgbClr val="CC3300"/>
                </a:solidFill>
                <a:latin typeface="Arial"/>
              </a:rPr>
              <a:t>b</a:t>
            </a:r>
            <a:r>
              <a:rPr lang="en-US" sz="2800" b="1" dirty="0" err="1">
                <a:solidFill>
                  <a:srgbClr val="333399"/>
                </a:solidFill>
                <a:latin typeface="Arial"/>
              </a:rPr>
              <a:t>rw</a:t>
            </a:r>
            <a:r>
              <a:rPr lang="en-US" sz="2800" b="1" dirty="0">
                <a:solidFill>
                  <a:srgbClr val="333399"/>
                </a:solidFill>
                <a:latin typeface="Arial"/>
              </a:rPr>
              <a:t>-</a:t>
            </a:r>
            <a:r>
              <a:rPr lang="en-US" sz="2800" b="1" dirty="0" err="1">
                <a:solidFill>
                  <a:srgbClr val="333399"/>
                </a:solidFill>
                <a:latin typeface="Arial"/>
              </a:rPr>
              <a:t>rw</a:t>
            </a:r>
            <a:r>
              <a:rPr lang="en-US" sz="2800" b="1" dirty="0">
                <a:solidFill>
                  <a:srgbClr val="333399"/>
                </a:solidFill>
                <a:latin typeface="Arial"/>
              </a:rPr>
              <a:t>----    1 root     disk       </a:t>
            </a:r>
            <a:r>
              <a:rPr lang="en-US" sz="2800" b="1" dirty="0">
                <a:solidFill>
                  <a:srgbClr val="CC3300"/>
                </a:solidFill>
                <a:latin typeface="Arial"/>
              </a:rPr>
              <a:t>3</a:t>
            </a:r>
            <a:r>
              <a:rPr lang="en-US" sz="2800" b="1" dirty="0">
                <a:solidFill>
                  <a:srgbClr val="333399"/>
                </a:solidFill>
                <a:latin typeface="Arial"/>
              </a:rPr>
              <a:t>,   </a:t>
            </a:r>
            <a:r>
              <a:rPr lang="en-US" sz="2800" b="1" dirty="0">
                <a:solidFill>
                  <a:srgbClr val="CC3300"/>
                </a:solidFill>
                <a:latin typeface="Arial"/>
              </a:rPr>
              <a:t>1</a:t>
            </a:r>
            <a:r>
              <a:rPr lang="en-US" sz="2800" b="1" dirty="0">
                <a:solidFill>
                  <a:srgbClr val="333399"/>
                </a:solidFill>
                <a:latin typeface="Arial"/>
              </a:rPr>
              <a:t> Mar 24  2001 /</a:t>
            </a:r>
            <a:r>
              <a:rPr lang="en-US" sz="2800" b="1" dirty="0" err="1">
                <a:solidFill>
                  <a:srgbClr val="333399"/>
                </a:solidFill>
                <a:latin typeface="Arial"/>
              </a:rPr>
              <a:t>dev</a:t>
            </a:r>
            <a:r>
              <a:rPr lang="en-US" sz="2800" b="1" dirty="0">
                <a:solidFill>
                  <a:srgbClr val="333399"/>
                </a:solidFill>
                <a:latin typeface="Arial"/>
              </a:rPr>
              <a:t>/hda1</a:t>
            </a:r>
          </a:p>
          <a:p>
            <a:pPr marL="342900" lvl="0" indent="-342900" algn="just" fontAlgn="base">
              <a:lnSpc>
                <a:spcPct val="80000"/>
              </a:lnSpc>
              <a:spcBef>
                <a:spcPct val="20000"/>
              </a:spcBef>
              <a:spcAft>
                <a:spcPct val="0"/>
              </a:spcAft>
            </a:pPr>
            <a:r>
              <a:rPr lang="en-US" sz="2800" b="1" dirty="0" err="1">
                <a:solidFill>
                  <a:srgbClr val="CC3300"/>
                </a:solidFill>
                <a:latin typeface="Arial"/>
              </a:rPr>
              <a:t>b</a:t>
            </a:r>
            <a:r>
              <a:rPr lang="en-US" sz="2800" b="1" dirty="0" err="1">
                <a:solidFill>
                  <a:srgbClr val="333399"/>
                </a:solidFill>
                <a:latin typeface="Arial"/>
              </a:rPr>
              <a:t>rw</a:t>
            </a:r>
            <a:r>
              <a:rPr lang="en-US" sz="2800" b="1" dirty="0">
                <a:solidFill>
                  <a:srgbClr val="333399"/>
                </a:solidFill>
                <a:latin typeface="Arial"/>
              </a:rPr>
              <a:t>-</a:t>
            </a:r>
            <a:r>
              <a:rPr lang="en-US" sz="2800" b="1" dirty="0" err="1">
                <a:solidFill>
                  <a:srgbClr val="333399"/>
                </a:solidFill>
                <a:latin typeface="Arial"/>
              </a:rPr>
              <a:t>rw</a:t>
            </a:r>
            <a:r>
              <a:rPr lang="en-US" sz="2800" b="1" dirty="0">
                <a:solidFill>
                  <a:srgbClr val="333399"/>
                </a:solidFill>
                <a:latin typeface="Arial"/>
              </a:rPr>
              <a:t>----    1 root     disk       </a:t>
            </a:r>
            <a:r>
              <a:rPr lang="en-US" sz="2800" b="1" dirty="0">
                <a:solidFill>
                  <a:srgbClr val="CC3300"/>
                </a:solidFill>
                <a:latin typeface="Arial"/>
              </a:rPr>
              <a:t>3</a:t>
            </a:r>
            <a:r>
              <a:rPr lang="en-US" sz="2800" b="1" dirty="0">
                <a:solidFill>
                  <a:srgbClr val="333399"/>
                </a:solidFill>
                <a:latin typeface="Arial"/>
              </a:rPr>
              <a:t>,   </a:t>
            </a:r>
            <a:r>
              <a:rPr lang="en-US" sz="2800" b="1" dirty="0">
                <a:solidFill>
                  <a:srgbClr val="CC3300"/>
                </a:solidFill>
                <a:latin typeface="Arial"/>
              </a:rPr>
              <a:t>2</a:t>
            </a:r>
            <a:r>
              <a:rPr lang="en-US" sz="2800" b="1" dirty="0">
                <a:solidFill>
                  <a:srgbClr val="333399"/>
                </a:solidFill>
                <a:latin typeface="Arial"/>
              </a:rPr>
              <a:t> Mar 24  2001 /</a:t>
            </a:r>
            <a:r>
              <a:rPr lang="en-US" sz="2800" b="1" dirty="0" err="1">
                <a:solidFill>
                  <a:srgbClr val="333399"/>
                </a:solidFill>
                <a:latin typeface="Arial"/>
              </a:rPr>
              <a:t>dev</a:t>
            </a:r>
            <a:r>
              <a:rPr lang="en-US" sz="2800" b="1" dirty="0">
                <a:solidFill>
                  <a:srgbClr val="333399"/>
                </a:solidFill>
                <a:latin typeface="Arial"/>
              </a:rPr>
              <a:t>/hda2</a:t>
            </a:r>
          </a:p>
          <a:p>
            <a:pPr marL="342900" lvl="0" indent="-342900" algn="just" fontAlgn="base">
              <a:lnSpc>
                <a:spcPct val="80000"/>
              </a:lnSpc>
              <a:spcBef>
                <a:spcPct val="20000"/>
              </a:spcBef>
              <a:spcAft>
                <a:spcPct val="0"/>
              </a:spcAft>
            </a:pPr>
            <a:endParaRPr lang="en-US" sz="2800" b="1" dirty="0">
              <a:solidFill>
                <a:srgbClr val="333399"/>
              </a:solidFill>
              <a:latin typeface="Arial"/>
            </a:endParaRPr>
          </a:p>
          <a:p>
            <a:pPr marL="342900" lvl="0" indent="-342900" algn="just" fontAlgn="base">
              <a:lnSpc>
                <a:spcPct val="80000"/>
              </a:lnSpc>
              <a:spcBef>
                <a:spcPct val="20000"/>
              </a:spcBef>
              <a:spcAft>
                <a:spcPct val="0"/>
              </a:spcAft>
            </a:pPr>
            <a:endParaRPr lang="en-US" sz="2800" b="1" dirty="0">
              <a:solidFill>
                <a:srgbClr val="333399"/>
              </a:solidFill>
              <a:latin typeface="Arial"/>
            </a:endParaRPr>
          </a:p>
          <a:p>
            <a:pPr marL="342900" lvl="0" indent="-342900" algn="just" fontAlgn="base">
              <a:lnSpc>
                <a:spcPct val="80000"/>
              </a:lnSpc>
              <a:spcBef>
                <a:spcPct val="20000"/>
              </a:spcBef>
              <a:spcAft>
                <a:spcPct val="0"/>
              </a:spcAft>
            </a:pPr>
            <a:r>
              <a:rPr lang="en-US" sz="2800" b="1" dirty="0">
                <a:solidFill>
                  <a:srgbClr val="333399"/>
                </a:solidFill>
                <a:latin typeface="Arial"/>
              </a:rPr>
              <a:t>$ </a:t>
            </a:r>
            <a:r>
              <a:rPr lang="en-US" sz="2800" b="1" dirty="0" err="1">
                <a:solidFill>
                  <a:srgbClr val="333399"/>
                </a:solidFill>
                <a:latin typeface="Arial"/>
              </a:rPr>
              <a:t>ls</a:t>
            </a:r>
            <a:r>
              <a:rPr lang="en-US" sz="2800" b="1" dirty="0">
                <a:solidFill>
                  <a:srgbClr val="333399"/>
                </a:solidFill>
                <a:latin typeface="Arial"/>
              </a:rPr>
              <a:t> –l /</a:t>
            </a:r>
            <a:r>
              <a:rPr lang="en-US" sz="2800" b="1" dirty="0" err="1">
                <a:solidFill>
                  <a:srgbClr val="333399"/>
                </a:solidFill>
                <a:latin typeface="Arial"/>
              </a:rPr>
              <a:t>dev</a:t>
            </a:r>
            <a:r>
              <a:rPr lang="en-US" sz="2800" b="1" dirty="0">
                <a:solidFill>
                  <a:srgbClr val="333399"/>
                </a:solidFill>
                <a:latin typeface="Arial"/>
              </a:rPr>
              <a:t>/</a:t>
            </a:r>
            <a:r>
              <a:rPr lang="en-US" sz="2800" b="1" dirty="0" err="1">
                <a:solidFill>
                  <a:srgbClr val="333399"/>
                </a:solidFill>
                <a:latin typeface="Arial"/>
              </a:rPr>
              <a:t>lp</a:t>
            </a:r>
            <a:r>
              <a:rPr lang="en-US" sz="2800" b="1" dirty="0">
                <a:solidFill>
                  <a:srgbClr val="333399"/>
                </a:solidFill>
                <a:latin typeface="Arial"/>
              </a:rPr>
              <a:t>*</a:t>
            </a:r>
          </a:p>
          <a:p>
            <a:pPr marL="342900" lvl="0" indent="-342900" algn="just" fontAlgn="base">
              <a:lnSpc>
                <a:spcPct val="80000"/>
              </a:lnSpc>
              <a:spcBef>
                <a:spcPct val="20000"/>
              </a:spcBef>
              <a:spcAft>
                <a:spcPct val="0"/>
              </a:spcAft>
            </a:pPr>
            <a:r>
              <a:rPr lang="en-US" sz="2800" b="1" dirty="0" err="1">
                <a:solidFill>
                  <a:srgbClr val="CC3300"/>
                </a:solidFill>
                <a:latin typeface="Arial"/>
              </a:rPr>
              <a:t>c</a:t>
            </a:r>
            <a:r>
              <a:rPr lang="en-US" sz="2800" b="1" dirty="0" err="1">
                <a:solidFill>
                  <a:srgbClr val="333399"/>
                </a:solidFill>
                <a:latin typeface="Arial"/>
              </a:rPr>
              <a:t>rw</a:t>
            </a:r>
            <a:r>
              <a:rPr lang="en-US" sz="2800" b="1" dirty="0">
                <a:solidFill>
                  <a:srgbClr val="333399"/>
                </a:solidFill>
                <a:latin typeface="Arial"/>
              </a:rPr>
              <a:t>-</a:t>
            </a:r>
            <a:r>
              <a:rPr lang="en-US" sz="2800" b="1" dirty="0" err="1">
                <a:solidFill>
                  <a:srgbClr val="333399"/>
                </a:solidFill>
                <a:latin typeface="Arial"/>
              </a:rPr>
              <a:t>rw</a:t>
            </a:r>
            <a:r>
              <a:rPr lang="en-US" sz="2800" b="1" dirty="0">
                <a:solidFill>
                  <a:srgbClr val="333399"/>
                </a:solidFill>
                <a:latin typeface="Arial"/>
              </a:rPr>
              <a:t>----    1 root      </a:t>
            </a:r>
            <a:r>
              <a:rPr lang="en-US" sz="2800" b="1" dirty="0" err="1">
                <a:solidFill>
                  <a:srgbClr val="333399"/>
                </a:solidFill>
                <a:latin typeface="Arial"/>
              </a:rPr>
              <a:t>lp</a:t>
            </a:r>
            <a:r>
              <a:rPr lang="en-US" sz="2800" b="1" dirty="0">
                <a:solidFill>
                  <a:srgbClr val="333399"/>
                </a:solidFill>
                <a:latin typeface="Arial"/>
              </a:rPr>
              <a:t>         </a:t>
            </a:r>
            <a:r>
              <a:rPr lang="en-US" sz="2800" b="1" dirty="0">
                <a:solidFill>
                  <a:srgbClr val="CC3300"/>
                </a:solidFill>
                <a:latin typeface="Arial"/>
              </a:rPr>
              <a:t>6</a:t>
            </a:r>
            <a:r>
              <a:rPr lang="en-US" sz="2800" b="1" dirty="0">
                <a:solidFill>
                  <a:srgbClr val="333399"/>
                </a:solidFill>
                <a:latin typeface="Arial"/>
              </a:rPr>
              <a:t>,   </a:t>
            </a:r>
            <a:r>
              <a:rPr lang="en-US" sz="2800" b="1" dirty="0">
                <a:solidFill>
                  <a:srgbClr val="CC3300"/>
                </a:solidFill>
                <a:latin typeface="Arial"/>
              </a:rPr>
              <a:t>0</a:t>
            </a:r>
            <a:r>
              <a:rPr lang="en-US" sz="2800" b="1" dirty="0">
                <a:solidFill>
                  <a:srgbClr val="333399"/>
                </a:solidFill>
                <a:latin typeface="Arial"/>
              </a:rPr>
              <a:t> Mar 24  2001 lp0</a:t>
            </a:r>
          </a:p>
          <a:p>
            <a:pPr marL="342900" lvl="0" indent="-342900" algn="just" fontAlgn="base">
              <a:lnSpc>
                <a:spcPct val="80000"/>
              </a:lnSpc>
              <a:spcBef>
                <a:spcPct val="20000"/>
              </a:spcBef>
              <a:spcAft>
                <a:spcPct val="0"/>
              </a:spcAft>
            </a:pPr>
            <a:r>
              <a:rPr lang="en-US" sz="2800" b="1" dirty="0" err="1">
                <a:solidFill>
                  <a:srgbClr val="CC3300"/>
                </a:solidFill>
                <a:latin typeface="Arial"/>
              </a:rPr>
              <a:t>c</a:t>
            </a:r>
            <a:r>
              <a:rPr lang="en-US" sz="2800" b="1" dirty="0" err="1">
                <a:solidFill>
                  <a:srgbClr val="333399"/>
                </a:solidFill>
                <a:latin typeface="Arial"/>
              </a:rPr>
              <a:t>rw</a:t>
            </a:r>
            <a:r>
              <a:rPr lang="en-US" sz="2800" b="1" dirty="0">
                <a:solidFill>
                  <a:srgbClr val="333399"/>
                </a:solidFill>
                <a:latin typeface="Arial"/>
              </a:rPr>
              <a:t>-</a:t>
            </a:r>
            <a:r>
              <a:rPr lang="en-US" sz="2800" b="1" dirty="0" err="1">
                <a:solidFill>
                  <a:srgbClr val="333399"/>
                </a:solidFill>
                <a:latin typeface="Arial"/>
              </a:rPr>
              <a:t>rw</a:t>
            </a:r>
            <a:r>
              <a:rPr lang="en-US" sz="2800" b="1" dirty="0">
                <a:solidFill>
                  <a:srgbClr val="333399"/>
                </a:solidFill>
                <a:latin typeface="Arial"/>
              </a:rPr>
              <a:t>----    1 root      </a:t>
            </a:r>
            <a:r>
              <a:rPr lang="en-US" sz="2800" b="1" dirty="0" err="1">
                <a:solidFill>
                  <a:srgbClr val="333399"/>
                </a:solidFill>
                <a:latin typeface="Arial"/>
              </a:rPr>
              <a:t>lp</a:t>
            </a:r>
            <a:r>
              <a:rPr lang="en-US" sz="2800" b="1" dirty="0">
                <a:solidFill>
                  <a:srgbClr val="333399"/>
                </a:solidFill>
                <a:latin typeface="Arial"/>
              </a:rPr>
              <a:t>         </a:t>
            </a:r>
            <a:r>
              <a:rPr lang="en-US" sz="2800" b="1" dirty="0">
                <a:solidFill>
                  <a:srgbClr val="CC3300"/>
                </a:solidFill>
                <a:latin typeface="Arial"/>
              </a:rPr>
              <a:t>6</a:t>
            </a:r>
            <a:r>
              <a:rPr lang="en-US" sz="2800" b="1" dirty="0">
                <a:solidFill>
                  <a:srgbClr val="333399"/>
                </a:solidFill>
                <a:latin typeface="Arial"/>
              </a:rPr>
              <a:t>,   </a:t>
            </a:r>
            <a:r>
              <a:rPr lang="en-US" sz="2800" b="1" dirty="0">
                <a:solidFill>
                  <a:srgbClr val="CC3300"/>
                </a:solidFill>
                <a:latin typeface="Arial"/>
              </a:rPr>
              <a:t>1</a:t>
            </a:r>
            <a:r>
              <a:rPr lang="en-US" sz="2800" b="1" dirty="0">
                <a:solidFill>
                  <a:srgbClr val="333399"/>
                </a:solidFill>
                <a:latin typeface="Arial"/>
              </a:rPr>
              <a:t> Mar 24  2001 lp1</a:t>
            </a:r>
          </a:p>
          <a:p>
            <a:pPr marL="342900" lvl="0" indent="-342900" algn="just" fontAlgn="base">
              <a:lnSpc>
                <a:spcPct val="80000"/>
              </a:lnSpc>
              <a:spcBef>
                <a:spcPct val="20000"/>
              </a:spcBef>
              <a:spcAft>
                <a:spcPct val="0"/>
              </a:spcAft>
            </a:pPr>
            <a:r>
              <a:rPr lang="en-US" sz="2800" b="1" dirty="0" err="1">
                <a:solidFill>
                  <a:srgbClr val="CC3300"/>
                </a:solidFill>
                <a:latin typeface="Arial"/>
              </a:rPr>
              <a:t>c</a:t>
            </a:r>
            <a:r>
              <a:rPr lang="en-US" sz="2800" b="1" dirty="0" err="1">
                <a:solidFill>
                  <a:srgbClr val="333399"/>
                </a:solidFill>
                <a:latin typeface="Arial"/>
              </a:rPr>
              <a:t>rw</a:t>
            </a:r>
            <a:r>
              <a:rPr lang="en-US" sz="2800" b="1" dirty="0">
                <a:solidFill>
                  <a:srgbClr val="333399"/>
                </a:solidFill>
                <a:latin typeface="Arial"/>
              </a:rPr>
              <a:t>-</a:t>
            </a:r>
            <a:r>
              <a:rPr lang="en-US" sz="2800" b="1" dirty="0" err="1">
                <a:solidFill>
                  <a:srgbClr val="333399"/>
                </a:solidFill>
                <a:latin typeface="Arial"/>
              </a:rPr>
              <a:t>rw</a:t>
            </a:r>
            <a:r>
              <a:rPr lang="en-US" sz="2800" b="1" dirty="0">
                <a:solidFill>
                  <a:srgbClr val="333399"/>
                </a:solidFill>
                <a:latin typeface="Arial"/>
              </a:rPr>
              <a:t>----    1 root      </a:t>
            </a:r>
            <a:r>
              <a:rPr lang="en-US" sz="2800" b="1" dirty="0" err="1">
                <a:solidFill>
                  <a:srgbClr val="333399"/>
                </a:solidFill>
                <a:latin typeface="Arial"/>
              </a:rPr>
              <a:t>lp</a:t>
            </a:r>
            <a:r>
              <a:rPr lang="en-US" sz="2800" b="1" dirty="0">
                <a:solidFill>
                  <a:srgbClr val="333399"/>
                </a:solidFill>
                <a:latin typeface="Arial"/>
              </a:rPr>
              <a:t>         </a:t>
            </a:r>
            <a:r>
              <a:rPr lang="en-US" sz="2800" b="1" dirty="0">
                <a:solidFill>
                  <a:srgbClr val="CC3300"/>
                </a:solidFill>
                <a:latin typeface="Arial"/>
              </a:rPr>
              <a:t>6</a:t>
            </a:r>
            <a:r>
              <a:rPr lang="en-US" sz="2800" b="1" dirty="0">
                <a:solidFill>
                  <a:srgbClr val="333399"/>
                </a:solidFill>
                <a:latin typeface="Arial"/>
              </a:rPr>
              <a:t>,   </a:t>
            </a:r>
            <a:r>
              <a:rPr lang="en-US" sz="2800" b="1" dirty="0">
                <a:solidFill>
                  <a:srgbClr val="CC3300"/>
                </a:solidFill>
                <a:latin typeface="Arial"/>
              </a:rPr>
              <a:t>2</a:t>
            </a:r>
            <a:r>
              <a:rPr lang="en-US" sz="2800" b="1" dirty="0">
                <a:solidFill>
                  <a:srgbClr val="333399"/>
                </a:solidFill>
                <a:latin typeface="Arial"/>
              </a:rPr>
              <a:t> Mar 24  2001 lp2</a:t>
            </a:r>
          </a:p>
        </p:txBody>
      </p:sp>
    </p:spTree>
    <p:extLst>
      <p:ext uri="{BB962C8B-B14F-4D97-AF65-F5344CB8AC3E}">
        <p14:creationId xmlns:p14="http://schemas.microsoft.com/office/powerpoint/2010/main" val="245066701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Current Process Information</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154</a:t>
            </a:fld>
            <a:endParaRPr lang="en-IN"/>
          </a:p>
        </p:txBody>
      </p:sp>
      <p:sp>
        <p:nvSpPr>
          <p:cNvPr id="3" name="Rectangle 2"/>
          <p:cNvSpPr/>
          <p:nvPr/>
        </p:nvSpPr>
        <p:spPr>
          <a:xfrm>
            <a:off x="273800" y="1199549"/>
            <a:ext cx="11518709" cy="5593839"/>
          </a:xfrm>
          <a:prstGeom prst="rect">
            <a:avLst/>
          </a:prstGeom>
        </p:spPr>
        <p:txBody>
          <a:bodyPr wrap="square">
            <a:spAutoFit/>
          </a:bodyPr>
          <a:lstStyle/>
          <a:p>
            <a:pPr marL="342900" lvl="0" indent="-342900" algn="just" fontAlgn="base">
              <a:lnSpc>
                <a:spcPct val="80000"/>
              </a:lnSpc>
              <a:spcBef>
                <a:spcPct val="20000"/>
              </a:spcBef>
              <a:spcAft>
                <a:spcPct val="0"/>
              </a:spcAft>
            </a:pPr>
            <a:r>
              <a:rPr lang="en-US" sz="2400" b="1" dirty="0">
                <a:solidFill>
                  <a:srgbClr val="333399"/>
                </a:solidFill>
                <a:latin typeface="Arial"/>
              </a:rPr>
              <a:t>#include &lt;</a:t>
            </a:r>
            <a:r>
              <a:rPr lang="en-US" sz="2400" b="1" dirty="0" err="1">
                <a:solidFill>
                  <a:srgbClr val="800000"/>
                </a:solidFill>
                <a:latin typeface="Arial"/>
              </a:rPr>
              <a:t>linux</a:t>
            </a:r>
            <a:r>
              <a:rPr lang="en-US" sz="2400" b="1" dirty="0">
                <a:solidFill>
                  <a:srgbClr val="800000"/>
                </a:solidFill>
                <a:latin typeface="Arial"/>
              </a:rPr>
              <a:t>/</a:t>
            </a:r>
            <a:r>
              <a:rPr lang="en-US" sz="2400" b="1" dirty="0" err="1">
                <a:solidFill>
                  <a:srgbClr val="800000"/>
                </a:solidFill>
                <a:latin typeface="Arial"/>
              </a:rPr>
              <a:t>sched.h</a:t>
            </a:r>
            <a:r>
              <a:rPr lang="en-US" sz="2400" b="1" dirty="0">
                <a:solidFill>
                  <a:srgbClr val="333399"/>
                </a:solidFill>
                <a:latin typeface="Arial"/>
              </a:rPr>
              <a:t>&gt;</a:t>
            </a:r>
          </a:p>
          <a:p>
            <a:pPr marL="342900" lvl="0" indent="-342900" algn="just" fontAlgn="base">
              <a:lnSpc>
                <a:spcPct val="80000"/>
              </a:lnSpc>
              <a:spcBef>
                <a:spcPct val="20000"/>
              </a:spcBef>
              <a:spcAft>
                <a:spcPct val="0"/>
              </a:spcAft>
            </a:pPr>
            <a:r>
              <a:rPr lang="en-US" sz="2400" b="1" dirty="0">
                <a:solidFill>
                  <a:srgbClr val="333399"/>
                </a:solidFill>
                <a:latin typeface="Arial"/>
              </a:rPr>
              <a:t>		One of the most important header files. </a:t>
            </a:r>
          </a:p>
          <a:p>
            <a:pPr marL="342900" lvl="0" indent="-342900" algn="just" fontAlgn="base">
              <a:lnSpc>
                <a:spcPct val="80000"/>
              </a:lnSpc>
              <a:spcBef>
                <a:spcPct val="20000"/>
              </a:spcBef>
              <a:spcAft>
                <a:spcPct val="0"/>
              </a:spcAft>
            </a:pPr>
            <a:endParaRPr lang="en-US" sz="1100" b="1" dirty="0">
              <a:solidFill>
                <a:srgbClr val="333399"/>
              </a:solidFill>
              <a:latin typeface="Arial"/>
            </a:endParaRPr>
          </a:p>
          <a:p>
            <a:pPr marL="342900" lvl="0" indent="-342900" algn="just" fontAlgn="base">
              <a:lnSpc>
                <a:spcPct val="80000"/>
              </a:lnSpc>
              <a:spcBef>
                <a:spcPct val="20000"/>
              </a:spcBef>
              <a:spcAft>
                <a:spcPct val="0"/>
              </a:spcAft>
            </a:pPr>
            <a:r>
              <a:rPr lang="en-US" sz="2400" b="1" dirty="0" err="1">
                <a:solidFill>
                  <a:srgbClr val="333399"/>
                </a:solidFill>
                <a:latin typeface="Arial"/>
              </a:rPr>
              <a:t>struct</a:t>
            </a:r>
            <a:r>
              <a:rPr lang="en-US" sz="2400" b="1" dirty="0">
                <a:solidFill>
                  <a:srgbClr val="333399"/>
                </a:solidFill>
                <a:latin typeface="Arial"/>
              </a:rPr>
              <a:t> </a:t>
            </a:r>
            <a:r>
              <a:rPr lang="en-US" sz="2400" b="1" dirty="0" err="1">
                <a:solidFill>
                  <a:srgbClr val="800000"/>
                </a:solidFill>
                <a:latin typeface="Arial"/>
              </a:rPr>
              <a:t>task_struct</a:t>
            </a:r>
            <a:r>
              <a:rPr lang="en-US" sz="2400" b="1" dirty="0">
                <a:solidFill>
                  <a:srgbClr val="333399"/>
                </a:solidFill>
                <a:latin typeface="Arial"/>
              </a:rPr>
              <a:t> </a:t>
            </a:r>
            <a:r>
              <a:rPr lang="en-US" sz="2400" b="1" dirty="0">
                <a:solidFill>
                  <a:srgbClr val="000000"/>
                </a:solidFill>
                <a:latin typeface="Arial"/>
              </a:rPr>
              <a:t>*current</a:t>
            </a:r>
            <a:r>
              <a:rPr lang="en-US" sz="2400" b="1" dirty="0">
                <a:solidFill>
                  <a:srgbClr val="333399"/>
                </a:solidFill>
                <a:latin typeface="Arial"/>
              </a:rPr>
              <a:t>; </a:t>
            </a:r>
          </a:p>
          <a:p>
            <a:pPr marL="342900" lvl="0" indent="-342900" algn="just" fontAlgn="base">
              <a:lnSpc>
                <a:spcPct val="80000"/>
              </a:lnSpc>
              <a:spcBef>
                <a:spcPct val="20000"/>
              </a:spcBef>
              <a:spcAft>
                <a:spcPct val="0"/>
              </a:spcAft>
            </a:pPr>
            <a:r>
              <a:rPr lang="en-US" sz="2400" b="1" dirty="0">
                <a:solidFill>
                  <a:srgbClr val="333399"/>
                </a:solidFill>
                <a:latin typeface="Arial"/>
              </a:rPr>
              <a:t>					The current process.</a:t>
            </a:r>
          </a:p>
          <a:p>
            <a:pPr marL="342900" lvl="0" indent="-342900" algn="just" fontAlgn="base">
              <a:lnSpc>
                <a:spcPct val="80000"/>
              </a:lnSpc>
              <a:spcBef>
                <a:spcPct val="20000"/>
              </a:spcBef>
              <a:spcAft>
                <a:spcPct val="0"/>
              </a:spcAft>
            </a:pPr>
            <a:endParaRPr lang="en-US" sz="1050" b="1" dirty="0">
              <a:solidFill>
                <a:srgbClr val="333399"/>
              </a:solidFill>
              <a:latin typeface="Arial"/>
            </a:endParaRPr>
          </a:p>
          <a:p>
            <a:pPr marL="342900" lvl="0" indent="-342900" algn="just" fontAlgn="base">
              <a:lnSpc>
                <a:spcPct val="80000"/>
              </a:lnSpc>
              <a:spcBef>
                <a:spcPct val="20000"/>
              </a:spcBef>
              <a:spcAft>
                <a:spcPct val="0"/>
              </a:spcAft>
            </a:pPr>
            <a:r>
              <a:rPr lang="en-US" sz="2400" b="1" dirty="0">
                <a:solidFill>
                  <a:srgbClr val="333399"/>
                </a:solidFill>
                <a:latin typeface="Arial"/>
              </a:rPr>
              <a:t>for ex: current - &gt; </a:t>
            </a:r>
            <a:r>
              <a:rPr lang="en-US" sz="2400" b="1" dirty="0" err="1">
                <a:solidFill>
                  <a:srgbClr val="333399"/>
                </a:solidFill>
                <a:latin typeface="Arial"/>
              </a:rPr>
              <a:t>pid</a:t>
            </a:r>
            <a:r>
              <a:rPr lang="en-US" sz="2400" b="1" dirty="0">
                <a:solidFill>
                  <a:srgbClr val="333399"/>
                </a:solidFill>
                <a:latin typeface="Arial"/>
              </a:rPr>
              <a:t>; current - &gt; </a:t>
            </a:r>
            <a:r>
              <a:rPr lang="en-US" sz="2400" b="1" dirty="0" err="1">
                <a:solidFill>
                  <a:srgbClr val="333399"/>
                </a:solidFill>
                <a:latin typeface="Arial"/>
              </a:rPr>
              <a:t>comm</a:t>
            </a:r>
            <a:r>
              <a:rPr lang="en-US" sz="2400" b="1" dirty="0">
                <a:solidFill>
                  <a:srgbClr val="333399"/>
                </a:solidFill>
                <a:latin typeface="Arial"/>
              </a:rPr>
              <a:t>; </a:t>
            </a:r>
            <a:r>
              <a:rPr lang="en-US" sz="2400" b="1" dirty="0" err="1">
                <a:solidFill>
                  <a:srgbClr val="333399"/>
                </a:solidFill>
                <a:latin typeface="Arial"/>
              </a:rPr>
              <a:t>etc</a:t>
            </a:r>
            <a:r>
              <a:rPr lang="en-US" sz="2400" b="1" dirty="0">
                <a:solidFill>
                  <a:srgbClr val="333399"/>
                </a:solidFill>
                <a:latin typeface="Arial"/>
              </a:rPr>
              <a:t>,.</a:t>
            </a:r>
          </a:p>
          <a:p>
            <a:pPr marL="342900" lvl="0" indent="-342900" algn="just" fontAlgn="base">
              <a:lnSpc>
                <a:spcPct val="80000"/>
              </a:lnSpc>
              <a:spcBef>
                <a:spcPct val="20000"/>
              </a:spcBef>
              <a:spcAft>
                <a:spcPct val="0"/>
              </a:spcAft>
            </a:pPr>
            <a:r>
              <a:rPr lang="en-US" sz="2400" b="1" dirty="0">
                <a:solidFill>
                  <a:srgbClr val="333399"/>
                </a:solidFill>
                <a:latin typeface="Arial"/>
              </a:rPr>
              <a:t>		</a:t>
            </a:r>
            <a:r>
              <a:rPr lang="en-US" sz="2400" b="1" dirty="0">
                <a:solidFill>
                  <a:srgbClr val="CC3300"/>
                </a:solidFill>
                <a:latin typeface="Arial"/>
              </a:rPr>
              <a:t>The process ID and command name for the current process</a:t>
            </a:r>
            <a:r>
              <a:rPr lang="en-US" sz="2400" b="1" dirty="0" smtClean="0">
                <a:solidFill>
                  <a:srgbClr val="CC3300"/>
                </a:solidFill>
                <a:latin typeface="Arial"/>
              </a:rPr>
              <a:t>.</a:t>
            </a:r>
          </a:p>
          <a:p>
            <a:pPr>
              <a:lnSpc>
                <a:spcPct val="80000"/>
              </a:lnSpc>
            </a:pPr>
            <a:endParaRPr lang="en-US" sz="2800" b="1" dirty="0" smtClean="0">
              <a:solidFill>
                <a:srgbClr val="CC3300"/>
              </a:solidFill>
            </a:endParaRPr>
          </a:p>
          <a:p>
            <a:pPr>
              <a:lnSpc>
                <a:spcPct val="80000"/>
              </a:lnSpc>
            </a:pPr>
            <a:r>
              <a:rPr lang="en-US" sz="2400" b="1" dirty="0" smtClean="0">
                <a:solidFill>
                  <a:srgbClr val="CC3300"/>
                </a:solidFill>
              </a:rPr>
              <a:t>MODULE_AUTHOR</a:t>
            </a:r>
            <a:r>
              <a:rPr lang="en-US" sz="2400" b="1" dirty="0" smtClean="0"/>
              <a:t> </a:t>
            </a:r>
            <a:r>
              <a:rPr lang="en-US" sz="2400" b="1" dirty="0"/>
              <a:t>(“ Linus </a:t>
            </a:r>
            <a:r>
              <a:rPr lang="en-US" sz="2400" b="1" dirty="0" err="1"/>
              <a:t>Torvald</a:t>
            </a:r>
            <a:r>
              <a:rPr lang="en-US" sz="2400" b="1" dirty="0"/>
              <a:t> ”);</a:t>
            </a:r>
          </a:p>
          <a:p>
            <a:pPr>
              <a:lnSpc>
                <a:spcPct val="80000"/>
              </a:lnSpc>
            </a:pPr>
            <a:r>
              <a:rPr lang="en-US" sz="2400" dirty="0"/>
              <a:t>Puts the author’s name into the object file.</a:t>
            </a:r>
          </a:p>
          <a:p>
            <a:pPr>
              <a:lnSpc>
                <a:spcPct val="80000"/>
              </a:lnSpc>
            </a:pPr>
            <a:endParaRPr lang="en-US" sz="2400" dirty="0"/>
          </a:p>
          <a:p>
            <a:pPr>
              <a:lnSpc>
                <a:spcPct val="80000"/>
              </a:lnSpc>
            </a:pPr>
            <a:r>
              <a:rPr lang="en-US" sz="2400" b="1" dirty="0">
                <a:solidFill>
                  <a:srgbClr val="CC3300"/>
                </a:solidFill>
              </a:rPr>
              <a:t>MODULE_DESCRIPTION</a:t>
            </a:r>
            <a:r>
              <a:rPr lang="en-US" sz="2400" b="1" dirty="0"/>
              <a:t> </a:t>
            </a:r>
            <a:r>
              <a:rPr lang="en-US" sz="2400" b="1" dirty="0" smtClean="0"/>
              <a:t>(“</a:t>
            </a:r>
            <a:r>
              <a:rPr lang="en-US" sz="2400" b="1" dirty="0">
                <a:solidFill>
                  <a:srgbClr val="CC3300"/>
                </a:solidFill>
              </a:rPr>
              <a:t>simple character device driver</a:t>
            </a:r>
            <a:r>
              <a:rPr lang="en-US" sz="2400" b="1" dirty="0"/>
              <a:t>”);</a:t>
            </a:r>
          </a:p>
          <a:p>
            <a:pPr>
              <a:lnSpc>
                <a:spcPct val="80000"/>
              </a:lnSpc>
            </a:pPr>
            <a:r>
              <a:rPr lang="en-US" sz="2400" dirty="0"/>
              <a:t>Puts a description of the module into the object file.</a:t>
            </a:r>
          </a:p>
          <a:p>
            <a:pPr>
              <a:lnSpc>
                <a:spcPct val="80000"/>
              </a:lnSpc>
            </a:pPr>
            <a:endParaRPr lang="en-US" sz="2400" dirty="0"/>
          </a:p>
          <a:p>
            <a:pPr>
              <a:lnSpc>
                <a:spcPct val="80000"/>
              </a:lnSpc>
            </a:pPr>
            <a:r>
              <a:rPr lang="en-US" sz="2800" b="1" dirty="0" smtClean="0"/>
              <a:t>$</a:t>
            </a:r>
            <a:r>
              <a:rPr lang="en-US" sz="2800" b="1" dirty="0" err="1">
                <a:solidFill>
                  <a:srgbClr val="CC3300"/>
                </a:solidFill>
              </a:rPr>
              <a:t>modinfo</a:t>
            </a:r>
            <a:r>
              <a:rPr lang="en-US" sz="2800" b="1" dirty="0">
                <a:solidFill>
                  <a:srgbClr val="CC3300"/>
                </a:solidFill>
              </a:rPr>
              <a:t> –a </a:t>
            </a:r>
            <a:r>
              <a:rPr lang="en-US" sz="2800" b="1" dirty="0" err="1">
                <a:solidFill>
                  <a:srgbClr val="CC3300"/>
                </a:solidFill>
              </a:rPr>
              <a:t>module.o</a:t>
            </a:r>
            <a:r>
              <a:rPr lang="en-US" sz="2800" b="1" dirty="0"/>
              <a:t> : </a:t>
            </a:r>
            <a:r>
              <a:rPr lang="en-US" b="1" dirty="0"/>
              <a:t>To check author name.</a:t>
            </a:r>
          </a:p>
          <a:p>
            <a:pPr>
              <a:lnSpc>
                <a:spcPct val="80000"/>
              </a:lnSpc>
            </a:pPr>
            <a:endParaRPr lang="en-US" b="1" dirty="0"/>
          </a:p>
          <a:p>
            <a:pPr>
              <a:lnSpc>
                <a:spcPct val="80000"/>
              </a:lnSpc>
            </a:pPr>
            <a:r>
              <a:rPr lang="en-US" sz="2800" b="1" dirty="0"/>
              <a:t>$</a:t>
            </a:r>
            <a:r>
              <a:rPr lang="en-US" sz="2800" b="1" dirty="0" err="1">
                <a:solidFill>
                  <a:srgbClr val="CC3300"/>
                </a:solidFill>
              </a:rPr>
              <a:t>modinfo</a:t>
            </a:r>
            <a:r>
              <a:rPr lang="en-US" sz="2800" b="1" dirty="0">
                <a:solidFill>
                  <a:srgbClr val="CC3300"/>
                </a:solidFill>
              </a:rPr>
              <a:t> –d </a:t>
            </a:r>
            <a:r>
              <a:rPr lang="en-US" sz="2800" b="1" dirty="0" err="1">
                <a:solidFill>
                  <a:srgbClr val="CC3300"/>
                </a:solidFill>
              </a:rPr>
              <a:t>module.o</a:t>
            </a:r>
            <a:r>
              <a:rPr lang="en-US" sz="2800" b="1" dirty="0"/>
              <a:t> : </a:t>
            </a:r>
            <a:r>
              <a:rPr lang="en-US" b="1" dirty="0"/>
              <a:t>To check module description</a:t>
            </a:r>
            <a:r>
              <a:rPr lang="en-US" b="1" dirty="0" smtClean="0"/>
              <a:t>.</a:t>
            </a:r>
            <a:endParaRPr lang="en-US" sz="2800" b="1" dirty="0">
              <a:solidFill>
                <a:srgbClr val="CC3300"/>
              </a:solidFill>
              <a:latin typeface="Arial"/>
            </a:endParaRPr>
          </a:p>
        </p:txBody>
      </p:sp>
    </p:spTree>
    <p:extLst>
      <p:ext uri="{BB962C8B-B14F-4D97-AF65-F5344CB8AC3E}">
        <p14:creationId xmlns:p14="http://schemas.microsoft.com/office/powerpoint/2010/main" val="125082802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Dynamic Memory Allocation</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155</a:t>
            </a:fld>
            <a:endParaRPr lang="en-IN"/>
          </a:p>
        </p:txBody>
      </p:sp>
      <p:sp>
        <p:nvSpPr>
          <p:cNvPr id="3" name="Rectangle 2"/>
          <p:cNvSpPr/>
          <p:nvPr/>
        </p:nvSpPr>
        <p:spPr>
          <a:xfrm>
            <a:off x="141403" y="2306707"/>
            <a:ext cx="11783504" cy="3905685"/>
          </a:xfrm>
          <a:prstGeom prst="rect">
            <a:avLst/>
          </a:prstGeom>
        </p:spPr>
        <p:txBody>
          <a:bodyPr wrap="square">
            <a:spAutoFit/>
          </a:bodyPr>
          <a:lstStyle/>
          <a:p>
            <a:pPr marL="342900" lvl="0" indent="-342900" algn="just" fontAlgn="base">
              <a:lnSpc>
                <a:spcPct val="80000"/>
              </a:lnSpc>
              <a:spcBef>
                <a:spcPct val="20000"/>
              </a:spcBef>
              <a:spcAft>
                <a:spcPct val="0"/>
              </a:spcAft>
            </a:pPr>
            <a:r>
              <a:rPr lang="en-US" sz="2800" b="1" dirty="0">
                <a:solidFill>
                  <a:srgbClr val="006600"/>
                </a:solidFill>
                <a:latin typeface="Arial"/>
              </a:rPr>
              <a:t>- obtains a memory area using </a:t>
            </a:r>
            <a:r>
              <a:rPr lang="en-US" sz="2800" b="1" i="1" dirty="0" err="1">
                <a:solidFill>
                  <a:srgbClr val="006600"/>
                </a:solidFill>
                <a:latin typeface="Arial"/>
              </a:rPr>
              <a:t>kmalloc</a:t>
            </a:r>
            <a:r>
              <a:rPr lang="en-US" sz="2800" b="1" i="1" dirty="0">
                <a:solidFill>
                  <a:srgbClr val="006600"/>
                </a:solidFill>
                <a:latin typeface="Arial"/>
              </a:rPr>
              <a:t> </a:t>
            </a:r>
            <a:r>
              <a:rPr lang="en-US" sz="2800" b="1" dirty="0">
                <a:solidFill>
                  <a:srgbClr val="006600"/>
                </a:solidFill>
                <a:latin typeface="Arial"/>
              </a:rPr>
              <a:t>and releases it using </a:t>
            </a:r>
            <a:r>
              <a:rPr lang="en-US" sz="2800" b="1" i="1" dirty="0" err="1">
                <a:solidFill>
                  <a:srgbClr val="006600"/>
                </a:solidFill>
                <a:latin typeface="Arial"/>
              </a:rPr>
              <a:t>kf</a:t>
            </a:r>
            <a:r>
              <a:rPr lang="en-US" sz="2800" b="1" dirty="0" err="1">
                <a:solidFill>
                  <a:srgbClr val="006600"/>
                </a:solidFill>
                <a:latin typeface="Arial"/>
              </a:rPr>
              <a:t>ree</a:t>
            </a:r>
            <a:r>
              <a:rPr lang="en-US" sz="2800" b="1" dirty="0">
                <a:solidFill>
                  <a:srgbClr val="006600"/>
                </a:solidFill>
                <a:latin typeface="Arial"/>
              </a:rPr>
              <a:t>. </a:t>
            </a:r>
          </a:p>
          <a:p>
            <a:pPr marL="342900" lvl="0" indent="-342900" algn="just" fontAlgn="base">
              <a:lnSpc>
                <a:spcPct val="80000"/>
              </a:lnSpc>
              <a:spcBef>
                <a:spcPct val="20000"/>
              </a:spcBef>
              <a:spcAft>
                <a:spcPct val="0"/>
              </a:spcAft>
            </a:pPr>
            <a:endParaRPr lang="en-US" sz="2800" b="1" dirty="0">
              <a:solidFill>
                <a:srgbClr val="006600"/>
              </a:solidFill>
              <a:latin typeface="Arial"/>
            </a:endParaRPr>
          </a:p>
          <a:p>
            <a:pPr marL="342900" lvl="0" indent="-342900" algn="just" fontAlgn="base">
              <a:lnSpc>
                <a:spcPct val="80000"/>
              </a:lnSpc>
              <a:spcBef>
                <a:spcPct val="20000"/>
              </a:spcBef>
              <a:spcAft>
                <a:spcPct val="0"/>
              </a:spcAft>
            </a:pPr>
            <a:r>
              <a:rPr lang="en-US" sz="2800" b="1" dirty="0">
                <a:solidFill>
                  <a:srgbClr val="333399"/>
                </a:solidFill>
                <a:latin typeface="Arial"/>
              </a:rPr>
              <a:t>	-  behave like </a:t>
            </a:r>
            <a:r>
              <a:rPr lang="en-US" sz="2800" b="1" i="1" dirty="0" err="1">
                <a:solidFill>
                  <a:srgbClr val="333399"/>
                </a:solidFill>
                <a:latin typeface="Arial"/>
              </a:rPr>
              <a:t>malloc</a:t>
            </a:r>
            <a:r>
              <a:rPr lang="en-US" sz="2800" b="1" i="1" dirty="0">
                <a:solidFill>
                  <a:srgbClr val="333399"/>
                </a:solidFill>
                <a:latin typeface="Arial"/>
              </a:rPr>
              <a:t> </a:t>
            </a:r>
            <a:r>
              <a:rPr lang="en-US" sz="2800" b="1" dirty="0">
                <a:solidFill>
                  <a:srgbClr val="333399"/>
                </a:solidFill>
                <a:latin typeface="Arial"/>
              </a:rPr>
              <a:t>except takes an additional argument, the priority. </a:t>
            </a:r>
          </a:p>
          <a:p>
            <a:pPr marL="342900" lvl="0" indent="-342900" algn="just" fontAlgn="base">
              <a:lnSpc>
                <a:spcPct val="80000"/>
              </a:lnSpc>
              <a:spcBef>
                <a:spcPct val="20000"/>
              </a:spcBef>
              <a:spcAft>
                <a:spcPct val="0"/>
              </a:spcAft>
            </a:pPr>
            <a:endParaRPr lang="en-US" sz="2800" b="1" dirty="0">
              <a:solidFill>
                <a:srgbClr val="333399"/>
              </a:solidFill>
              <a:latin typeface="Arial"/>
            </a:endParaRPr>
          </a:p>
          <a:p>
            <a:pPr marL="342900" lvl="0" indent="-342900" algn="just" fontAlgn="base">
              <a:lnSpc>
                <a:spcPct val="80000"/>
              </a:lnSpc>
              <a:spcBef>
                <a:spcPct val="20000"/>
              </a:spcBef>
              <a:spcAft>
                <a:spcPct val="0"/>
              </a:spcAft>
            </a:pPr>
            <a:r>
              <a:rPr lang="en-US" sz="2800" b="1" dirty="0">
                <a:solidFill>
                  <a:srgbClr val="333399"/>
                </a:solidFill>
                <a:latin typeface="Arial"/>
              </a:rPr>
              <a:t>	</a:t>
            </a:r>
            <a:r>
              <a:rPr lang="en-US" sz="2800" b="1" dirty="0">
                <a:solidFill>
                  <a:srgbClr val="000000"/>
                </a:solidFill>
                <a:latin typeface="Arial"/>
              </a:rPr>
              <a:t>- usually, a flag of GFP_KERNEL or GFP_ATOMIC or GFP_USER. </a:t>
            </a:r>
          </a:p>
          <a:p>
            <a:pPr marL="342900" lvl="0" indent="-342900" algn="just" fontAlgn="base">
              <a:lnSpc>
                <a:spcPct val="80000"/>
              </a:lnSpc>
              <a:spcBef>
                <a:spcPct val="20000"/>
              </a:spcBef>
              <a:spcAft>
                <a:spcPct val="0"/>
              </a:spcAft>
            </a:pPr>
            <a:endParaRPr lang="en-US" sz="2800" b="1" dirty="0">
              <a:solidFill>
                <a:srgbClr val="000000"/>
              </a:solidFill>
              <a:latin typeface="Arial"/>
            </a:endParaRPr>
          </a:p>
          <a:p>
            <a:pPr marL="342900" lvl="0" indent="-342900" algn="just" fontAlgn="base">
              <a:lnSpc>
                <a:spcPct val="80000"/>
              </a:lnSpc>
              <a:spcBef>
                <a:spcPct val="20000"/>
              </a:spcBef>
              <a:spcAft>
                <a:spcPct val="0"/>
              </a:spcAft>
            </a:pPr>
            <a:r>
              <a:rPr lang="en-US" sz="2800" b="1" dirty="0">
                <a:solidFill>
                  <a:srgbClr val="333399"/>
                </a:solidFill>
                <a:latin typeface="Arial"/>
              </a:rPr>
              <a:t>void </a:t>
            </a:r>
            <a:r>
              <a:rPr lang="en-US" sz="2800" b="1" dirty="0">
                <a:solidFill>
                  <a:srgbClr val="CC3300"/>
                </a:solidFill>
                <a:latin typeface="Arial"/>
              </a:rPr>
              <a:t>*</a:t>
            </a:r>
            <a:r>
              <a:rPr lang="en-US" sz="2800" b="1" dirty="0" err="1">
                <a:solidFill>
                  <a:srgbClr val="CC3300"/>
                </a:solidFill>
                <a:latin typeface="Arial"/>
              </a:rPr>
              <a:t>kmalloc</a:t>
            </a:r>
            <a:r>
              <a:rPr lang="en-US" sz="2800" b="1" dirty="0">
                <a:solidFill>
                  <a:srgbClr val="333399"/>
                </a:solidFill>
                <a:latin typeface="Arial"/>
              </a:rPr>
              <a:t> (unsigned </a:t>
            </a:r>
            <a:r>
              <a:rPr lang="en-US" sz="2800" b="1" dirty="0" err="1">
                <a:solidFill>
                  <a:srgbClr val="333399"/>
                </a:solidFill>
                <a:latin typeface="Arial"/>
              </a:rPr>
              <a:t>int</a:t>
            </a:r>
            <a:r>
              <a:rPr lang="en-US" sz="2800" b="1" dirty="0">
                <a:solidFill>
                  <a:srgbClr val="333399"/>
                </a:solidFill>
                <a:latin typeface="Arial"/>
              </a:rPr>
              <a:t> </a:t>
            </a:r>
            <a:r>
              <a:rPr lang="en-US" sz="2800" b="1" dirty="0">
                <a:solidFill>
                  <a:srgbClr val="CC3300"/>
                </a:solidFill>
                <a:latin typeface="Arial"/>
              </a:rPr>
              <a:t>size</a:t>
            </a:r>
            <a:r>
              <a:rPr lang="en-US" sz="2800" b="1" dirty="0">
                <a:solidFill>
                  <a:srgbClr val="333399"/>
                </a:solidFill>
                <a:latin typeface="Arial"/>
              </a:rPr>
              <a:t>, </a:t>
            </a:r>
            <a:r>
              <a:rPr lang="en-US" sz="2800" b="1" dirty="0" err="1">
                <a:solidFill>
                  <a:srgbClr val="333399"/>
                </a:solidFill>
                <a:latin typeface="Arial"/>
              </a:rPr>
              <a:t>int</a:t>
            </a:r>
            <a:r>
              <a:rPr lang="en-US" sz="2800" b="1" dirty="0">
                <a:solidFill>
                  <a:srgbClr val="333399"/>
                </a:solidFill>
                <a:latin typeface="Arial"/>
              </a:rPr>
              <a:t> </a:t>
            </a:r>
            <a:r>
              <a:rPr lang="en-US" sz="2800" b="1" dirty="0">
                <a:solidFill>
                  <a:srgbClr val="CC3300"/>
                </a:solidFill>
                <a:latin typeface="Arial"/>
              </a:rPr>
              <a:t>priority</a:t>
            </a:r>
            <a:r>
              <a:rPr lang="en-US" sz="2800" b="1" dirty="0">
                <a:solidFill>
                  <a:srgbClr val="333399"/>
                </a:solidFill>
                <a:latin typeface="Arial"/>
              </a:rPr>
              <a:t>);</a:t>
            </a:r>
          </a:p>
          <a:p>
            <a:pPr marL="342900" lvl="0" indent="-342900" algn="just" fontAlgn="base">
              <a:lnSpc>
                <a:spcPct val="80000"/>
              </a:lnSpc>
              <a:spcBef>
                <a:spcPct val="20000"/>
              </a:spcBef>
              <a:spcAft>
                <a:spcPct val="0"/>
              </a:spcAft>
            </a:pPr>
            <a:endParaRPr lang="en-US" sz="700" b="1" dirty="0">
              <a:solidFill>
                <a:srgbClr val="333399"/>
              </a:solidFill>
              <a:latin typeface="Arial"/>
            </a:endParaRPr>
          </a:p>
          <a:p>
            <a:pPr marL="342900" lvl="0" indent="-342900" algn="just" fontAlgn="base">
              <a:lnSpc>
                <a:spcPct val="80000"/>
              </a:lnSpc>
              <a:spcBef>
                <a:spcPct val="20000"/>
              </a:spcBef>
              <a:spcAft>
                <a:spcPct val="0"/>
              </a:spcAft>
            </a:pPr>
            <a:r>
              <a:rPr lang="en-US" sz="2800" b="1" dirty="0">
                <a:solidFill>
                  <a:srgbClr val="333399"/>
                </a:solidFill>
                <a:latin typeface="Arial"/>
              </a:rPr>
              <a:t>void </a:t>
            </a:r>
            <a:r>
              <a:rPr lang="en-US" sz="2800" b="1" dirty="0" err="1">
                <a:solidFill>
                  <a:srgbClr val="CC3300"/>
                </a:solidFill>
                <a:latin typeface="Arial"/>
              </a:rPr>
              <a:t>kfree</a:t>
            </a:r>
            <a:r>
              <a:rPr lang="en-US" sz="2800" b="1" dirty="0">
                <a:solidFill>
                  <a:srgbClr val="CC3300"/>
                </a:solidFill>
                <a:latin typeface="Arial"/>
              </a:rPr>
              <a:t> </a:t>
            </a:r>
            <a:r>
              <a:rPr lang="en-US" sz="2800" b="1" dirty="0">
                <a:solidFill>
                  <a:srgbClr val="333399"/>
                </a:solidFill>
                <a:latin typeface="Arial"/>
              </a:rPr>
              <a:t>(void </a:t>
            </a:r>
            <a:r>
              <a:rPr lang="en-US" sz="2800" b="1" dirty="0">
                <a:solidFill>
                  <a:srgbClr val="CC3300"/>
                </a:solidFill>
                <a:latin typeface="Arial"/>
              </a:rPr>
              <a:t>*</a:t>
            </a:r>
            <a:r>
              <a:rPr lang="en-US" sz="2800" b="1" dirty="0" err="1">
                <a:solidFill>
                  <a:srgbClr val="CC3300"/>
                </a:solidFill>
                <a:latin typeface="Arial"/>
              </a:rPr>
              <a:t>obj</a:t>
            </a:r>
            <a:r>
              <a:rPr lang="en-US" sz="2800" b="1" dirty="0">
                <a:solidFill>
                  <a:srgbClr val="333399"/>
                </a:solidFill>
                <a:latin typeface="Arial"/>
              </a:rPr>
              <a:t>);</a:t>
            </a:r>
          </a:p>
        </p:txBody>
      </p:sp>
    </p:spTree>
    <p:extLst>
      <p:ext uri="{BB962C8B-B14F-4D97-AF65-F5344CB8AC3E}">
        <p14:creationId xmlns:p14="http://schemas.microsoft.com/office/powerpoint/2010/main" val="11246631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Driver Entry Points</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156</a:t>
            </a:fld>
            <a:endParaRPr lang="en-IN"/>
          </a:p>
        </p:txBody>
      </p:sp>
      <p:sp>
        <p:nvSpPr>
          <p:cNvPr id="3" name="Rectangle 2"/>
          <p:cNvSpPr/>
          <p:nvPr/>
        </p:nvSpPr>
        <p:spPr>
          <a:xfrm>
            <a:off x="313899" y="1836237"/>
            <a:ext cx="11611008" cy="4592026"/>
          </a:xfrm>
          <a:prstGeom prst="rect">
            <a:avLst/>
          </a:prstGeom>
        </p:spPr>
        <p:txBody>
          <a:bodyPr wrap="square">
            <a:spAutoFit/>
          </a:bodyPr>
          <a:lstStyle/>
          <a:p>
            <a:pPr marL="342900" lvl="0" indent="-342900" algn="just" fontAlgn="base">
              <a:lnSpc>
                <a:spcPct val="90000"/>
              </a:lnSpc>
              <a:spcBef>
                <a:spcPct val="20000"/>
              </a:spcBef>
              <a:spcAft>
                <a:spcPct val="0"/>
              </a:spcAft>
            </a:pPr>
            <a:r>
              <a:rPr lang="en-US" sz="2800" b="1" dirty="0">
                <a:solidFill>
                  <a:srgbClr val="000000"/>
                </a:solidFill>
                <a:latin typeface="Arial"/>
              </a:rPr>
              <a:t>A device driver has a collection of functions known as entry points. Some of the entry points are :</a:t>
            </a:r>
          </a:p>
          <a:p>
            <a:pPr marL="342900" lvl="0" indent="-342900" algn="just" fontAlgn="base">
              <a:lnSpc>
                <a:spcPct val="90000"/>
              </a:lnSpc>
              <a:spcBef>
                <a:spcPct val="20000"/>
              </a:spcBef>
              <a:spcAft>
                <a:spcPct val="0"/>
              </a:spcAft>
            </a:pPr>
            <a:endParaRPr lang="en-US" sz="2800" b="1" dirty="0">
              <a:solidFill>
                <a:srgbClr val="000000"/>
              </a:solidFill>
              <a:latin typeface="Arial"/>
            </a:endParaRPr>
          </a:p>
          <a:p>
            <a:pPr marL="742950" lvl="1" indent="-285750" algn="just" fontAlgn="base">
              <a:lnSpc>
                <a:spcPct val="90000"/>
              </a:lnSpc>
              <a:spcBef>
                <a:spcPct val="20000"/>
              </a:spcBef>
              <a:spcAft>
                <a:spcPct val="0"/>
              </a:spcAft>
            </a:pPr>
            <a:r>
              <a:rPr lang="en-US" sz="2400" b="1" dirty="0">
                <a:solidFill>
                  <a:srgbClr val="800000"/>
                </a:solidFill>
                <a:latin typeface="Arial"/>
              </a:rPr>
              <a:t>open()</a:t>
            </a:r>
          </a:p>
          <a:p>
            <a:pPr marL="742950" lvl="1" indent="-285750" algn="just" fontAlgn="base">
              <a:lnSpc>
                <a:spcPct val="90000"/>
              </a:lnSpc>
              <a:spcBef>
                <a:spcPct val="20000"/>
              </a:spcBef>
              <a:spcAft>
                <a:spcPct val="0"/>
              </a:spcAft>
            </a:pPr>
            <a:r>
              <a:rPr lang="en-US" sz="2400" b="1" dirty="0">
                <a:solidFill>
                  <a:srgbClr val="800000"/>
                </a:solidFill>
                <a:latin typeface="Arial"/>
              </a:rPr>
              <a:t>release()</a:t>
            </a:r>
          </a:p>
          <a:p>
            <a:pPr marL="742950" lvl="1" indent="-285750" algn="just" fontAlgn="base">
              <a:lnSpc>
                <a:spcPct val="90000"/>
              </a:lnSpc>
              <a:spcBef>
                <a:spcPct val="20000"/>
              </a:spcBef>
              <a:spcAft>
                <a:spcPct val="0"/>
              </a:spcAft>
            </a:pPr>
            <a:r>
              <a:rPr lang="en-US" sz="2400" b="1" dirty="0" err="1">
                <a:solidFill>
                  <a:srgbClr val="800000"/>
                </a:solidFill>
                <a:latin typeface="Arial"/>
              </a:rPr>
              <a:t>llseek</a:t>
            </a:r>
            <a:r>
              <a:rPr lang="en-US" sz="2400" b="1" dirty="0">
                <a:solidFill>
                  <a:srgbClr val="800000"/>
                </a:solidFill>
                <a:latin typeface="Arial"/>
              </a:rPr>
              <a:t>()</a:t>
            </a:r>
          </a:p>
          <a:p>
            <a:pPr marL="742950" lvl="1" indent="-285750" algn="just" fontAlgn="base">
              <a:lnSpc>
                <a:spcPct val="90000"/>
              </a:lnSpc>
              <a:spcBef>
                <a:spcPct val="20000"/>
              </a:spcBef>
              <a:spcAft>
                <a:spcPct val="0"/>
              </a:spcAft>
            </a:pPr>
            <a:r>
              <a:rPr lang="en-US" sz="2400" b="1" dirty="0">
                <a:solidFill>
                  <a:srgbClr val="800000"/>
                </a:solidFill>
                <a:latin typeface="Arial"/>
              </a:rPr>
              <a:t>read()</a:t>
            </a:r>
            <a:r>
              <a:rPr lang="en-US" sz="2400" b="1" dirty="0">
                <a:solidFill>
                  <a:srgbClr val="000000"/>
                </a:solidFill>
                <a:latin typeface="Arial"/>
              </a:rPr>
              <a:t> </a:t>
            </a:r>
            <a:r>
              <a:rPr lang="en-US" sz="2400" b="1" dirty="0">
                <a:solidFill>
                  <a:srgbClr val="000099"/>
                </a:solidFill>
                <a:latin typeface="Arial"/>
              </a:rPr>
              <a:t>(used for character device drivers only)</a:t>
            </a:r>
          </a:p>
          <a:p>
            <a:pPr marL="742950" lvl="1" indent="-285750" algn="just" fontAlgn="base">
              <a:lnSpc>
                <a:spcPct val="90000"/>
              </a:lnSpc>
              <a:spcBef>
                <a:spcPct val="20000"/>
              </a:spcBef>
              <a:spcAft>
                <a:spcPct val="0"/>
              </a:spcAft>
            </a:pPr>
            <a:r>
              <a:rPr lang="en-US" sz="2400" b="1" dirty="0">
                <a:solidFill>
                  <a:srgbClr val="800000"/>
                </a:solidFill>
                <a:latin typeface="Arial"/>
              </a:rPr>
              <a:t>write()</a:t>
            </a:r>
            <a:r>
              <a:rPr lang="en-US" sz="2400" b="1" dirty="0">
                <a:solidFill>
                  <a:srgbClr val="000000"/>
                </a:solidFill>
                <a:latin typeface="Arial"/>
              </a:rPr>
              <a:t> </a:t>
            </a:r>
            <a:r>
              <a:rPr lang="en-US" sz="2400" b="1" dirty="0">
                <a:solidFill>
                  <a:srgbClr val="000099"/>
                </a:solidFill>
                <a:latin typeface="Arial"/>
              </a:rPr>
              <a:t>(used for character device drivers only)</a:t>
            </a:r>
          </a:p>
          <a:p>
            <a:pPr marL="742950" lvl="1" indent="-285750" algn="just" fontAlgn="base">
              <a:lnSpc>
                <a:spcPct val="90000"/>
              </a:lnSpc>
              <a:spcBef>
                <a:spcPct val="20000"/>
              </a:spcBef>
              <a:spcAft>
                <a:spcPct val="0"/>
              </a:spcAft>
            </a:pPr>
            <a:r>
              <a:rPr lang="en-US" sz="2400" b="1" dirty="0">
                <a:solidFill>
                  <a:srgbClr val="800000"/>
                </a:solidFill>
                <a:latin typeface="Arial"/>
              </a:rPr>
              <a:t>strategy()</a:t>
            </a:r>
            <a:r>
              <a:rPr lang="en-US" sz="2400" b="1" dirty="0">
                <a:solidFill>
                  <a:srgbClr val="000000"/>
                </a:solidFill>
                <a:latin typeface="Arial"/>
              </a:rPr>
              <a:t> </a:t>
            </a:r>
            <a:r>
              <a:rPr lang="en-US" sz="2400" b="1" dirty="0">
                <a:solidFill>
                  <a:srgbClr val="000099"/>
                </a:solidFill>
                <a:latin typeface="Arial"/>
              </a:rPr>
              <a:t>(used for block device drivers only)</a:t>
            </a:r>
          </a:p>
          <a:p>
            <a:pPr marL="742950" lvl="1" indent="-285750" algn="just" fontAlgn="base">
              <a:lnSpc>
                <a:spcPct val="90000"/>
              </a:lnSpc>
              <a:spcBef>
                <a:spcPct val="20000"/>
              </a:spcBef>
              <a:spcAft>
                <a:spcPct val="0"/>
              </a:spcAft>
            </a:pPr>
            <a:r>
              <a:rPr lang="en-US" sz="2400" b="1" dirty="0" err="1">
                <a:solidFill>
                  <a:srgbClr val="800000"/>
                </a:solidFill>
                <a:latin typeface="Arial"/>
              </a:rPr>
              <a:t>ioctl</a:t>
            </a:r>
            <a:r>
              <a:rPr lang="en-US" sz="2400" b="1" dirty="0">
                <a:solidFill>
                  <a:srgbClr val="800000"/>
                </a:solidFill>
                <a:latin typeface="Arial"/>
              </a:rPr>
              <a:t> ()</a:t>
            </a:r>
          </a:p>
          <a:p>
            <a:pPr marL="742950" lvl="1" indent="-285750" algn="just" fontAlgn="base">
              <a:lnSpc>
                <a:spcPct val="90000"/>
              </a:lnSpc>
              <a:spcBef>
                <a:spcPct val="20000"/>
              </a:spcBef>
              <a:spcAft>
                <a:spcPct val="0"/>
              </a:spcAft>
            </a:pPr>
            <a:r>
              <a:rPr lang="en-US" sz="2400" b="1" dirty="0">
                <a:solidFill>
                  <a:srgbClr val="800000"/>
                </a:solidFill>
                <a:latin typeface="Arial"/>
              </a:rPr>
              <a:t>poll()</a:t>
            </a:r>
          </a:p>
        </p:txBody>
      </p:sp>
    </p:spTree>
    <p:extLst>
      <p:ext uri="{BB962C8B-B14F-4D97-AF65-F5344CB8AC3E}">
        <p14:creationId xmlns:p14="http://schemas.microsoft.com/office/powerpoint/2010/main" val="342029866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Input-Output Interface</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157</a:t>
            </a:fld>
            <a:endParaRPr lang="en-IN"/>
          </a:p>
        </p:txBody>
      </p:sp>
      <p:grpSp>
        <p:nvGrpSpPr>
          <p:cNvPr id="5" name="Group 4"/>
          <p:cNvGrpSpPr/>
          <p:nvPr/>
        </p:nvGrpSpPr>
        <p:grpSpPr>
          <a:xfrm>
            <a:off x="1515281" y="1514951"/>
            <a:ext cx="8585200" cy="4913312"/>
            <a:chOff x="177800" y="1258888"/>
            <a:chExt cx="8585200" cy="4913312"/>
          </a:xfrm>
        </p:grpSpPr>
        <p:sp>
          <p:nvSpPr>
            <p:cNvPr id="6" name="Rectangle 4"/>
            <p:cNvSpPr>
              <a:spLocks noChangeArrowheads="1"/>
            </p:cNvSpPr>
            <p:nvPr/>
          </p:nvSpPr>
          <p:spPr bwMode="auto">
            <a:xfrm>
              <a:off x="381000" y="2438400"/>
              <a:ext cx="8382000" cy="1600200"/>
            </a:xfrm>
            <a:prstGeom prst="rect">
              <a:avLst/>
            </a:prstGeom>
            <a:gradFill rotWithShape="1">
              <a:gsLst>
                <a:gs pos="0">
                  <a:srgbClr val="BBE0E3"/>
                </a:gs>
                <a:gs pos="100000">
                  <a:srgbClr val="BBE0E3">
                    <a:gamma/>
                    <a:shade val="46275"/>
                    <a:invGamma/>
                  </a:srgbClr>
                </a:gs>
              </a:gsLst>
              <a:lin ang="5400000" scaled="1"/>
            </a:gra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srgbClr val="000000"/>
                </a:solidFill>
                <a:effectLst/>
                <a:uLnTx/>
                <a:uFillTx/>
                <a:latin typeface="Times New Roman" panose="02020603050405020304" pitchFamily="18" charset="0"/>
              </a:endParaRPr>
            </a:p>
          </p:txBody>
        </p:sp>
        <p:sp>
          <p:nvSpPr>
            <p:cNvPr id="7" name="Text Box 5"/>
            <p:cNvSpPr txBox="1">
              <a:spLocks noChangeArrowheads="1"/>
            </p:cNvSpPr>
            <p:nvPr/>
          </p:nvSpPr>
          <p:spPr bwMode="auto">
            <a:xfrm>
              <a:off x="2209800" y="2514600"/>
              <a:ext cx="30940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i="1" u="sng">
                  <a:solidFill>
                    <a:schemeClr val="tx1"/>
                  </a:solidFill>
                  <a:latin typeface="Arial" panose="020B0604020202020204" pitchFamily="34" charset="0"/>
                </a:defRPr>
              </a:lvl1pPr>
              <a:lvl2pPr marL="742950" indent="-285750">
                <a:defRPr b="1" i="1" u="sng">
                  <a:solidFill>
                    <a:schemeClr val="tx1"/>
                  </a:solidFill>
                  <a:latin typeface="Arial" panose="020B0604020202020204" pitchFamily="34" charset="0"/>
                </a:defRPr>
              </a:lvl2pPr>
              <a:lvl3pPr marL="1143000" indent="-228600">
                <a:defRPr b="1" i="1" u="sng">
                  <a:solidFill>
                    <a:schemeClr val="tx1"/>
                  </a:solidFill>
                  <a:latin typeface="Arial" panose="020B0604020202020204" pitchFamily="34" charset="0"/>
                </a:defRPr>
              </a:lvl3pPr>
              <a:lvl4pPr marL="1600200" indent="-228600">
                <a:defRPr b="1" i="1" u="sng">
                  <a:solidFill>
                    <a:schemeClr val="tx1"/>
                  </a:solidFill>
                  <a:latin typeface="Arial" panose="020B0604020202020204" pitchFamily="34" charset="0"/>
                </a:defRPr>
              </a:lvl4pPr>
              <a:lvl5pPr marL="2057400" indent="-228600">
                <a:defRPr b="1" i="1" u="sng">
                  <a:solidFill>
                    <a:schemeClr val="tx1"/>
                  </a:solidFill>
                  <a:latin typeface="Arial" panose="020B0604020202020204" pitchFamily="34" charset="0"/>
                </a:defRPr>
              </a:lvl5pPr>
              <a:lvl6pPr marL="2514600" indent="-228600" eaLnBrk="0" fontAlgn="base" hangingPunct="0">
                <a:spcBef>
                  <a:spcPct val="0"/>
                </a:spcBef>
                <a:spcAft>
                  <a:spcPct val="0"/>
                </a:spcAft>
                <a:defRPr b="1" i="1" u="sng">
                  <a:solidFill>
                    <a:schemeClr val="tx1"/>
                  </a:solidFill>
                  <a:latin typeface="Arial" panose="020B0604020202020204" pitchFamily="34" charset="0"/>
                </a:defRPr>
              </a:lvl6pPr>
              <a:lvl7pPr marL="2971800" indent="-228600" eaLnBrk="0" fontAlgn="base" hangingPunct="0">
                <a:spcBef>
                  <a:spcPct val="0"/>
                </a:spcBef>
                <a:spcAft>
                  <a:spcPct val="0"/>
                </a:spcAft>
                <a:defRPr b="1" i="1" u="sng">
                  <a:solidFill>
                    <a:schemeClr val="tx1"/>
                  </a:solidFill>
                  <a:latin typeface="Arial" panose="020B0604020202020204" pitchFamily="34" charset="0"/>
                </a:defRPr>
              </a:lvl7pPr>
              <a:lvl8pPr marL="3429000" indent="-228600" eaLnBrk="0" fontAlgn="base" hangingPunct="0">
                <a:spcBef>
                  <a:spcPct val="0"/>
                </a:spcBef>
                <a:spcAft>
                  <a:spcPct val="0"/>
                </a:spcAft>
                <a:defRPr b="1" i="1" u="sng">
                  <a:solidFill>
                    <a:schemeClr val="tx1"/>
                  </a:solidFill>
                  <a:latin typeface="Arial" panose="020B0604020202020204" pitchFamily="34" charset="0"/>
                </a:defRPr>
              </a:lvl8pPr>
              <a:lvl9pPr marL="3886200" indent="-228600" eaLnBrk="0" fontAlgn="base" hangingPunct="0">
                <a:spcBef>
                  <a:spcPct val="0"/>
                </a:spcBef>
                <a:spcAft>
                  <a:spcPct val="0"/>
                </a:spcAft>
                <a:defRPr b="1" i="1" u="sng">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1" i="0" u="sng" strike="noStrike" kern="0" cap="none" spc="0" normalizeH="0" baseline="0" noProof="0" smtClean="0">
                  <a:ln>
                    <a:noFill/>
                  </a:ln>
                  <a:solidFill>
                    <a:srgbClr val="000000"/>
                  </a:solidFill>
                  <a:effectLst/>
                  <a:uLnTx/>
                  <a:uFillTx/>
                  <a:latin typeface="Times New Roman" panose="02020603050405020304" pitchFamily="18" charset="0"/>
                </a:rPr>
                <a:t>Linux kernel interface</a:t>
              </a:r>
              <a:endParaRPr kumimoji="0" lang="en-US" sz="2400" b="0" i="0" u="sng"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8" name="Text Box 6"/>
            <p:cNvSpPr txBox="1">
              <a:spLocks noChangeArrowheads="1"/>
            </p:cNvSpPr>
            <p:nvPr/>
          </p:nvSpPr>
          <p:spPr bwMode="auto">
            <a:xfrm>
              <a:off x="1447800" y="2971800"/>
              <a:ext cx="5576888"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b="1" i="1" u="sng">
                  <a:solidFill>
                    <a:schemeClr val="tx1"/>
                  </a:solidFill>
                  <a:latin typeface="Arial" panose="020B0604020202020204" pitchFamily="34" charset="0"/>
                </a:defRPr>
              </a:lvl1pPr>
              <a:lvl2pPr marL="914400" indent="-457200">
                <a:defRPr b="1" i="1" u="sng">
                  <a:solidFill>
                    <a:schemeClr val="tx1"/>
                  </a:solidFill>
                  <a:latin typeface="Arial" panose="020B0604020202020204" pitchFamily="34" charset="0"/>
                </a:defRPr>
              </a:lvl2pPr>
              <a:lvl3pPr marL="1371600" indent="-457200">
                <a:defRPr b="1" i="1" u="sng">
                  <a:solidFill>
                    <a:schemeClr val="tx1"/>
                  </a:solidFill>
                  <a:latin typeface="Arial" panose="020B0604020202020204" pitchFamily="34" charset="0"/>
                </a:defRPr>
              </a:lvl3pPr>
              <a:lvl4pPr marL="1828800" indent="-457200">
                <a:defRPr b="1" i="1" u="sng">
                  <a:solidFill>
                    <a:schemeClr val="tx1"/>
                  </a:solidFill>
                  <a:latin typeface="Arial" panose="020B0604020202020204" pitchFamily="34" charset="0"/>
                </a:defRPr>
              </a:lvl4pPr>
              <a:lvl5pPr marL="2286000" indent="-457200">
                <a:defRPr b="1" i="1" u="sng">
                  <a:solidFill>
                    <a:schemeClr val="tx1"/>
                  </a:solidFill>
                  <a:latin typeface="Arial" panose="020B0604020202020204" pitchFamily="34" charset="0"/>
                </a:defRPr>
              </a:lvl5pPr>
              <a:lvl6pPr marL="2743200" indent="-457200" eaLnBrk="0" fontAlgn="base" hangingPunct="0">
                <a:spcBef>
                  <a:spcPct val="0"/>
                </a:spcBef>
                <a:spcAft>
                  <a:spcPct val="0"/>
                </a:spcAft>
                <a:defRPr b="1" i="1" u="sng">
                  <a:solidFill>
                    <a:schemeClr val="tx1"/>
                  </a:solidFill>
                  <a:latin typeface="Arial" panose="020B0604020202020204" pitchFamily="34" charset="0"/>
                </a:defRPr>
              </a:lvl6pPr>
              <a:lvl7pPr marL="3200400" indent="-457200" eaLnBrk="0" fontAlgn="base" hangingPunct="0">
                <a:spcBef>
                  <a:spcPct val="0"/>
                </a:spcBef>
                <a:spcAft>
                  <a:spcPct val="0"/>
                </a:spcAft>
                <a:defRPr b="1" i="1" u="sng">
                  <a:solidFill>
                    <a:schemeClr val="tx1"/>
                  </a:solidFill>
                  <a:latin typeface="Arial" panose="020B0604020202020204" pitchFamily="34" charset="0"/>
                </a:defRPr>
              </a:lvl7pPr>
              <a:lvl8pPr marL="3657600" indent="-457200" eaLnBrk="0" fontAlgn="base" hangingPunct="0">
                <a:spcBef>
                  <a:spcPct val="0"/>
                </a:spcBef>
                <a:spcAft>
                  <a:spcPct val="0"/>
                </a:spcAft>
                <a:defRPr b="1" i="1" u="sng">
                  <a:solidFill>
                    <a:schemeClr val="tx1"/>
                  </a:solidFill>
                  <a:latin typeface="Arial" panose="020B0604020202020204" pitchFamily="34" charset="0"/>
                </a:defRPr>
              </a:lvl8pPr>
              <a:lvl9pPr marL="4114800" indent="-457200" eaLnBrk="0" fontAlgn="base" hangingPunct="0">
                <a:spcBef>
                  <a:spcPct val="0"/>
                </a:spcBef>
                <a:spcAft>
                  <a:spcPct val="0"/>
                </a:spcAft>
                <a:defRPr b="1" i="1" u="sng">
                  <a:solidFill>
                    <a:schemeClr val="tx1"/>
                  </a:solidFill>
                  <a:latin typeface="Arial" panose="020B0604020202020204" pitchFamily="34" charset="0"/>
                </a:defRPr>
              </a:lvl9pPr>
            </a:lstStyle>
            <a:p>
              <a:pPr marL="457200" marR="0" lvl="0" indent="-457200" defTabSz="914400" eaLnBrk="0" fontAlgn="base" latinLnBrk="0" hangingPunct="0">
                <a:lnSpc>
                  <a:spcPct val="100000"/>
                </a:lnSpc>
                <a:spcBef>
                  <a:spcPct val="0"/>
                </a:spcBef>
                <a:spcAft>
                  <a:spcPct val="0"/>
                </a:spcAft>
                <a:buClrTx/>
                <a:buSzTx/>
                <a:buFontTx/>
                <a:buAutoNum type="arabicPeriod"/>
                <a:tabLst/>
                <a:defRPr/>
              </a:pPr>
              <a:r>
                <a:rPr kumimoji="0" lang="en-GB" sz="2400" b="0" i="0" u="none" strike="noStrike" kern="0" cap="none" spc="0" normalizeH="0" baseline="0" noProof="0" smtClean="0">
                  <a:ln>
                    <a:noFill/>
                  </a:ln>
                  <a:solidFill>
                    <a:srgbClr val="000000"/>
                  </a:solidFill>
                  <a:effectLst/>
                  <a:uLnTx/>
                  <a:uFillTx/>
                  <a:latin typeface="Times New Roman" panose="02020603050405020304" pitchFamily="18" charset="0"/>
                </a:rPr>
                <a:t>Based on the “path”, identify the device.</a:t>
              </a:r>
            </a:p>
            <a:p>
              <a:pPr marL="457200" marR="0" lvl="0" indent="-457200" defTabSz="914400" eaLnBrk="0" fontAlgn="base" latinLnBrk="0" hangingPunct="0">
                <a:lnSpc>
                  <a:spcPct val="100000"/>
                </a:lnSpc>
                <a:spcBef>
                  <a:spcPct val="0"/>
                </a:spcBef>
                <a:spcAft>
                  <a:spcPct val="0"/>
                </a:spcAft>
                <a:buClrTx/>
                <a:buSzTx/>
                <a:buFontTx/>
                <a:buAutoNum type="arabicPeriod"/>
                <a:tabLst/>
                <a:defRPr/>
              </a:pPr>
              <a:r>
                <a:rPr kumimoji="0" lang="en-GB" sz="2400" b="0" i="0" u="none" strike="noStrike" kern="0" cap="none" spc="0" normalizeH="0" baseline="0" noProof="0" smtClean="0">
                  <a:ln>
                    <a:noFill/>
                  </a:ln>
                  <a:solidFill>
                    <a:srgbClr val="000000"/>
                  </a:solidFill>
                  <a:effectLst/>
                  <a:uLnTx/>
                  <a:uFillTx/>
                  <a:latin typeface="Times New Roman" panose="02020603050405020304" pitchFamily="18" charset="0"/>
                </a:rPr>
                <a:t>Call the corresponding device function</a:t>
              </a:r>
              <a:endParaRPr kumimoji="0" lang="en-US" sz="2400" b="0"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9" name="Rectangle 7"/>
            <p:cNvSpPr>
              <a:spLocks noChangeArrowheads="1"/>
            </p:cNvSpPr>
            <p:nvPr/>
          </p:nvSpPr>
          <p:spPr bwMode="auto">
            <a:xfrm>
              <a:off x="838200" y="4648200"/>
              <a:ext cx="1143000" cy="1524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i="1" u="sng">
                  <a:solidFill>
                    <a:schemeClr val="tx1"/>
                  </a:solidFill>
                  <a:latin typeface="Arial" panose="020B0604020202020204" pitchFamily="34" charset="0"/>
                </a:defRPr>
              </a:lvl1pPr>
              <a:lvl2pPr marL="742950" indent="-285750">
                <a:defRPr b="1" i="1" u="sng">
                  <a:solidFill>
                    <a:schemeClr val="tx1"/>
                  </a:solidFill>
                  <a:latin typeface="Arial" panose="020B0604020202020204" pitchFamily="34" charset="0"/>
                </a:defRPr>
              </a:lvl2pPr>
              <a:lvl3pPr marL="1143000" indent="-228600">
                <a:defRPr b="1" i="1" u="sng">
                  <a:solidFill>
                    <a:schemeClr val="tx1"/>
                  </a:solidFill>
                  <a:latin typeface="Arial" panose="020B0604020202020204" pitchFamily="34" charset="0"/>
                </a:defRPr>
              </a:lvl3pPr>
              <a:lvl4pPr marL="1600200" indent="-228600">
                <a:defRPr b="1" i="1" u="sng">
                  <a:solidFill>
                    <a:schemeClr val="tx1"/>
                  </a:solidFill>
                  <a:latin typeface="Arial" panose="020B0604020202020204" pitchFamily="34" charset="0"/>
                </a:defRPr>
              </a:lvl4pPr>
              <a:lvl5pPr marL="2057400" indent="-228600">
                <a:defRPr b="1" i="1" u="sng">
                  <a:solidFill>
                    <a:schemeClr val="tx1"/>
                  </a:solidFill>
                  <a:latin typeface="Arial" panose="020B0604020202020204" pitchFamily="34" charset="0"/>
                </a:defRPr>
              </a:lvl5pPr>
              <a:lvl6pPr marL="2514600" indent="-228600" eaLnBrk="0" fontAlgn="base" hangingPunct="0">
                <a:spcBef>
                  <a:spcPct val="0"/>
                </a:spcBef>
                <a:spcAft>
                  <a:spcPct val="0"/>
                </a:spcAft>
                <a:defRPr b="1" i="1" u="sng">
                  <a:solidFill>
                    <a:schemeClr val="tx1"/>
                  </a:solidFill>
                  <a:latin typeface="Arial" panose="020B0604020202020204" pitchFamily="34" charset="0"/>
                </a:defRPr>
              </a:lvl6pPr>
              <a:lvl7pPr marL="2971800" indent="-228600" eaLnBrk="0" fontAlgn="base" hangingPunct="0">
                <a:spcBef>
                  <a:spcPct val="0"/>
                </a:spcBef>
                <a:spcAft>
                  <a:spcPct val="0"/>
                </a:spcAft>
                <a:defRPr b="1" i="1" u="sng">
                  <a:solidFill>
                    <a:schemeClr val="tx1"/>
                  </a:solidFill>
                  <a:latin typeface="Arial" panose="020B0604020202020204" pitchFamily="34" charset="0"/>
                </a:defRPr>
              </a:lvl7pPr>
              <a:lvl8pPr marL="3429000" indent="-228600" eaLnBrk="0" fontAlgn="base" hangingPunct="0">
                <a:spcBef>
                  <a:spcPct val="0"/>
                </a:spcBef>
                <a:spcAft>
                  <a:spcPct val="0"/>
                </a:spcAft>
                <a:defRPr b="1" i="1" u="sng">
                  <a:solidFill>
                    <a:schemeClr val="tx1"/>
                  </a:solidFill>
                  <a:latin typeface="Arial" panose="020B0604020202020204" pitchFamily="34" charset="0"/>
                </a:defRPr>
              </a:lvl8pPr>
              <a:lvl9pPr marL="3886200" indent="-228600" eaLnBrk="0" fontAlgn="base" hangingPunct="0">
                <a:spcBef>
                  <a:spcPct val="0"/>
                </a:spcBef>
                <a:spcAft>
                  <a:spcPct val="0"/>
                </a:spcAft>
                <a:defRPr b="1" i="1" u="sng">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sng" strike="noStrike" kern="0" cap="none" spc="0" normalizeH="0" baseline="0" noProof="0" dirty="0" smtClean="0">
                  <a:ln>
                    <a:noFill/>
                  </a:ln>
                  <a:solidFill>
                    <a:srgbClr val="000000"/>
                  </a:solidFill>
                  <a:effectLst/>
                  <a:uLnTx/>
                  <a:uFillTx/>
                  <a:latin typeface="Times New Roman" panose="02020603050405020304" pitchFamily="18" charset="0"/>
                </a:rPr>
                <a:t>Device1 </a:t>
              </a:r>
              <a:r>
                <a:rPr kumimoji="0" lang="en-GB" sz="1600" b="0" i="0" u="none" strike="noStrike" kern="0" cap="none" spc="0" normalizeH="0" baseline="0" noProof="0" dirty="0" smtClean="0">
                  <a:ln>
                    <a:noFill/>
                  </a:ln>
                  <a:solidFill>
                    <a:srgbClr val="000000"/>
                  </a:solidFill>
                  <a:effectLst/>
                  <a:uLnTx/>
                  <a:uFillTx/>
                  <a:latin typeface="Times New Roman" panose="02020603050405020304" pitchFamily="18" charset="0"/>
                </a:rPr>
                <a:t>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smtClean="0">
                  <a:ln>
                    <a:noFill/>
                  </a:ln>
                  <a:solidFill>
                    <a:srgbClr val="000000"/>
                  </a:solidFill>
                  <a:effectLst/>
                  <a:uLnTx/>
                  <a:uFillTx/>
                  <a:latin typeface="Times New Roman" panose="02020603050405020304" pitchFamily="18" charset="0"/>
                </a:rPr>
                <a:t>D_open1</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smtClean="0">
                  <a:ln>
                    <a:noFill/>
                  </a:ln>
                  <a:solidFill>
                    <a:srgbClr val="000000"/>
                  </a:solidFill>
                  <a:effectLst/>
                  <a:uLnTx/>
                  <a:uFillTx/>
                  <a:latin typeface="Times New Roman" panose="02020603050405020304" pitchFamily="18" charset="0"/>
                </a:rPr>
                <a:t>D_close1</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smtClean="0">
                  <a:ln>
                    <a:noFill/>
                  </a:ln>
                  <a:solidFill>
                    <a:srgbClr val="000000"/>
                  </a:solidFill>
                  <a:effectLst/>
                  <a:uLnTx/>
                  <a:uFillTx/>
                  <a:latin typeface="Times New Roman" panose="02020603050405020304" pitchFamily="18" charset="0"/>
                </a:rPr>
                <a:t>D_read1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smtClean="0">
                  <a:ln>
                    <a:noFill/>
                  </a:ln>
                  <a:solidFill>
                    <a:srgbClr val="000000"/>
                  </a:solidFill>
                  <a:effectLst/>
                  <a:uLnTx/>
                  <a:uFillTx/>
                  <a:latin typeface="Times New Roman" panose="02020603050405020304" pitchFamily="18" charset="0"/>
                </a:rPr>
                <a:t>D_write1</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smtClean="0">
                  <a:ln>
                    <a:noFill/>
                  </a:ln>
                  <a:solidFill>
                    <a:srgbClr val="000000"/>
                  </a:solidFill>
                  <a:effectLst/>
                  <a:uLnTx/>
                  <a:uFillTx/>
                  <a:latin typeface="Times New Roman" panose="02020603050405020304" pitchFamily="18" charset="0"/>
                </a:rPr>
                <a:t>D_ioctl1 </a:t>
              </a:r>
              <a:endParaRPr kumimoji="0" lang="en-US" sz="1600" b="0" i="0" u="none" strike="noStrike" kern="0" cap="none" spc="0" normalizeH="0" baseline="0" noProof="0" dirty="0" smtClean="0">
                <a:ln>
                  <a:noFill/>
                </a:ln>
                <a:solidFill>
                  <a:srgbClr val="000000"/>
                </a:solidFill>
                <a:effectLst/>
                <a:uLnTx/>
                <a:uFillTx/>
                <a:latin typeface="Times New Roman" panose="02020603050405020304" pitchFamily="18" charset="0"/>
              </a:endParaRPr>
            </a:p>
          </p:txBody>
        </p:sp>
        <p:sp>
          <p:nvSpPr>
            <p:cNvPr id="10" name="Line 8"/>
            <p:cNvSpPr>
              <a:spLocks noChangeShapeType="1"/>
            </p:cNvSpPr>
            <p:nvPr/>
          </p:nvSpPr>
          <p:spPr bwMode="auto">
            <a:xfrm>
              <a:off x="1371600" y="4038600"/>
              <a:ext cx="0" cy="685800"/>
            </a:xfrm>
            <a:prstGeom prst="line">
              <a:avLst/>
            </a:prstGeom>
            <a:noFill/>
            <a:ln w="381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1" u="sng"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1" name="Line 9"/>
            <p:cNvSpPr>
              <a:spLocks noChangeShapeType="1"/>
            </p:cNvSpPr>
            <p:nvPr/>
          </p:nvSpPr>
          <p:spPr bwMode="auto">
            <a:xfrm>
              <a:off x="3276600" y="4038600"/>
              <a:ext cx="0" cy="609600"/>
            </a:xfrm>
            <a:prstGeom prst="line">
              <a:avLst/>
            </a:prstGeom>
            <a:noFill/>
            <a:ln w="381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1" u="sng"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2" name="Line 10"/>
            <p:cNvSpPr>
              <a:spLocks noChangeShapeType="1"/>
            </p:cNvSpPr>
            <p:nvPr/>
          </p:nvSpPr>
          <p:spPr bwMode="auto">
            <a:xfrm>
              <a:off x="5334000" y="4038600"/>
              <a:ext cx="0" cy="609600"/>
            </a:xfrm>
            <a:prstGeom prst="line">
              <a:avLst/>
            </a:prstGeom>
            <a:noFill/>
            <a:ln w="381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1" u="sng"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3" name="Line 11"/>
            <p:cNvSpPr>
              <a:spLocks noChangeShapeType="1"/>
            </p:cNvSpPr>
            <p:nvPr/>
          </p:nvSpPr>
          <p:spPr bwMode="auto">
            <a:xfrm>
              <a:off x="7391400" y="4038600"/>
              <a:ext cx="0" cy="609600"/>
            </a:xfrm>
            <a:prstGeom prst="line">
              <a:avLst/>
            </a:prstGeom>
            <a:noFill/>
            <a:ln w="381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1" u="sng"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4" name="Text Box 12"/>
            <p:cNvSpPr txBox="1">
              <a:spLocks noChangeArrowheads="1"/>
            </p:cNvSpPr>
            <p:nvPr/>
          </p:nvSpPr>
          <p:spPr bwMode="auto">
            <a:xfrm>
              <a:off x="2803525" y="522287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i="1" u="sng">
                  <a:solidFill>
                    <a:schemeClr val="tx1"/>
                  </a:solidFill>
                  <a:latin typeface="Arial" panose="020B0604020202020204" pitchFamily="34" charset="0"/>
                </a:defRPr>
              </a:lvl1pPr>
              <a:lvl2pPr marL="742950" indent="-285750">
                <a:defRPr b="1" i="1" u="sng">
                  <a:solidFill>
                    <a:schemeClr val="tx1"/>
                  </a:solidFill>
                  <a:latin typeface="Arial" panose="020B0604020202020204" pitchFamily="34" charset="0"/>
                </a:defRPr>
              </a:lvl2pPr>
              <a:lvl3pPr marL="1143000" indent="-228600">
                <a:defRPr b="1" i="1" u="sng">
                  <a:solidFill>
                    <a:schemeClr val="tx1"/>
                  </a:solidFill>
                  <a:latin typeface="Arial" panose="020B0604020202020204" pitchFamily="34" charset="0"/>
                </a:defRPr>
              </a:lvl3pPr>
              <a:lvl4pPr marL="1600200" indent="-228600">
                <a:defRPr b="1" i="1" u="sng">
                  <a:solidFill>
                    <a:schemeClr val="tx1"/>
                  </a:solidFill>
                  <a:latin typeface="Arial" panose="020B0604020202020204" pitchFamily="34" charset="0"/>
                </a:defRPr>
              </a:lvl4pPr>
              <a:lvl5pPr marL="2057400" indent="-228600">
                <a:defRPr b="1" i="1" u="sng">
                  <a:solidFill>
                    <a:schemeClr val="tx1"/>
                  </a:solidFill>
                  <a:latin typeface="Arial" panose="020B0604020202020204" pitchFamily="34" charset="0"/>
                </a:defRPr>
              </a:lvl5pPr>
              <a:lvl6pPr marL="2514600" indent="-228600" eaLnBrk="0" fontAlgn="base" hangingPunct="0">
                <a:spcBef>
                  <a:spcPct val="0"/>
                </a:spcBef>
                <a:spcAft>
                  <a:spcPct val="0"/>
                </a:spcAft>
                <a:defRPr b="1" i="1" u="sng">
                  <a:solidFill>
                    <a:schemeClr val="tx1"/>
                  </a:solidFill>
                  <a:latin typeface="Arial" panose="020B0604020202020204" pitchFamily="34" charset="0"/>
                </a:defRPr>
              </a:lvl6pPr>
              <a:lvl7pPr marL="2971800" indent="-228600" eaLnBrk="0" fontAlgn="base" hangingPunct="0">
                <a:spcBef>
                  <a:spcPct val="0"/>
                </a:spcBef>
                <a:spcAft>
                  <a:spcPct val="0"/>
                </a:spcAft>
                <a:defRPr b="1" i="1" u="sng">
                  <a:solidFill>
                    <a:schemeClr val="tx1"/>
                  </a:solidFill>
                  <a:latin typeface="Arial" panose="020B0604020202020204" pitchFamily="34" charset="0"/>
                </a:defRPr>
              </a:lvl7pPr>
              <a:lvl8pPr marL="3429000" indent="-228600" eaLnBrk="0" fontAlgn="base" hangingPunct="0">
                <a:spcBef>
                  <a:spcPct val="0"/>
                </a:spcBef>
                <a:spcAft>
                  <a:spcPct val="0"/>
                </a:spcAft>
                <a:defRPr b="1" i="1" u="sng">
                  <a:solidFill>
                    <a:schemeClr val="tx1"/>
                  </a:solidFill>
                  <a:latin typeface="Arial" panose="020B0604020202020204" pitchFamily="34" charset="0"/>
                </a:defRPr>
              </a:lvl8pPr>
              <a:lvl9pPr marL="3886200" indent="-228600" eaLnBrk="0" fontAlgn="base" hangingPunct="0">
                <a:spcBef>
                  <a:spcPct val="0"/>
                </a:spcBef>
                <a:spcAft>
                  <a:spcPct val="0"/>
                </a:spcAft>
                <a:defRPr b="1" i="1" u="sng">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15" name="Text Box 13"/>
            <p:cNvSpPr txBox="1">
              <a:spLocks noChangeArrowheads="1"/>
            </p:cNvSpPr>
            <p:nvPr/>
          </p:nvSpPr>
          <p:spPr bwMode="auto">
            <a:xfrm>
              <a:off x="3032125" y="491807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i="1" u="sng">
                  <a:solidFill>
                    <a:schemeClr val="tx1"/>
                  </a:solidFill>
                  <a:latin typeface="Arial" panose="020B0604020202020204" pitchFamily="34" charset="0"/>
                </a:defRPr>
              </a:lvl1pPr>
              <a:lvl2pPr marL="742950" indent="-285750">
                <a:defRPr b="1" i="1" u="sng">
                  <a:solidFill>
                    <a:schemeClr val="tx1"/>
                  </a:solidFill>
                  <a:latin typeface="Arial" panose="020B0604020202020204" pitchFamily="34" charset="0"/>
                </a:defRPr>
              </a:lvl2pPr>
              <a:lvl3pPr marL="1143000" indent="-228600">
                <a:defRPr b="1" i="1" u="sng">
                  <a:solidFill>
                    <a:schemeClr val="tx1"/>
                  </a:solidFill>
                  <a:latin typeface="Arial" panose="020B0604020202020204" pitchFamily="34" charset="0"/>
                </a:defRPr>
              </a:lvl3pPr>
              <a:lvl4pPr marL="1600200" indent="-228600">
                <a:defRPr b="1" i="1" u="sng">
                  <a:solidFill>
                    <a:schemeClr val="tx1"/>
                  </a:solidFill>
                  <a:latin typeface="Arial" panose="020B0604020202020204" pitchFamily="34" charset="0"/>
                </a:defRPr>
              </a:lvl4pPr>
              <a:lvl5pPr marL="2057400" indent="-228600">
                <a:defRPr b="1" i="1" u="sng">
                  <a:solidFill>
                    <a:schemeClr val="tx1"/>
                  </a:solidFill>
                  <a:latin typeface="Arial" panose="020B0604020202020204" pitchFamily="34" charset="0"/>
                </a:defRPr>
              </a:lvl5pPr>
              <a:lvl6pPr marL="2514600" indent="-228600" eaLnBrk="0" fontAlgn="base" hangingPunct="0">
                <a:spcBef>
                  <a:spcPct val="0"/>
                </a:spcBef>
                <a:spcAft>
                  <a:spcPct val="0"/>
                </a:spcAft>
                <a:defRPr b="1" i="1" u="sng">
                  <a:solidFill>
                    <a:schemeClr val="tx1"/>
                  </a:solidFill>
                  <a:latin typeface="Arial" panose="020B0604020202020204" pitchFamily="34" charset="0"/>
                </a:defRPr>
              </a:lvl6pPr>
              <a:lvl7pPr marL="2971800" indent="-228600" eaLnBrk="0" fontAlgn="base" hangingPunct="0">
                <a:spcBef>
                  <a:spcPct val="0"/>
                </a:spcBef>
                <a:spcAft>
                  <a:spcPct val="0"/>
                </a:spcAft>
                <a:defRPr b="1" i="1" u="sng">
                  <a:solidFill>
                    <a:schemeClr val="tx1"/>
                  </a:solidFill>
                  <a:latin typeface="Arial" panose="020B0604020202020204" pitchFamily="34" charset="0"/>
                </a:defRPr>
              </a:lvl7pPr>
              <a:lvl8pPr marL="3429000" indent="-228600" eaLnBrk="0" fontAlgn="base" hangingPunct="0">
                <a:spcBef>
                  <a:spcPct val="0"/>
                </a:spcBef>
                <a:spcAft>
                  <a:spcPct val="0"/>
                </a:spcAft>
                <a:defRPr b="1" i="1" u="sng">
                  <a:solidFill>
                    <a:schemeClr val="tx1"/>
                  </a:solidFill>
                  <a:latin typeface="Arial" panose="020B0604020202020204" pitchFamily="34" charset="0"/>
                </a:defRPr>
              </a:lvl8pPr>
              <a:lvl9pPr marL="3886200" indent="-228600" eaLnBrk="0" fontAlgn="base" hangingPunct="0">
                <a:spcBef>
                  <a:spcPct val="0"/>
                </a:spcBef>
                <a:spcAft>
                  <a:spcPct val="0"/>
                </a:spcAft>
                <a:defRPr b="1" i="1" u="sng">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16" name="Rectangle 14"/>
            <p:cNvSpPr>
              <a:spLocks noChangeArrowheads="1"/>
            </p:cNvSpPr>
            <p:nvPr/>
          </p:nvSpPr>
          <p:spPr bwMode="auto">
            <a:xfrm>
              <a:off x="2743200" y="4648200"/>
              <a:ext cx="1143000" cy="1524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i="1" u="sng">
                  <a:solidFill>
                    <a:schemeClr val="tx1"/>
                  </a:solidFill>
                  <a:latin typeface="Arial" panose="020B0604020202020204" pitchFamily="34" charset="0"/>
                </a:defRPr>
              </a:lvl1pPr>
              <a:lvl2pPr marL="742950" indent="-285750">
                <a:defRPr b="1" i="1" u="sng">
                  <a:solidFill>
                    <a:schemeClr val="tx1"/>
                  </a:solidFill>
                  <a:latin typeface="Arial" panose="020B0604020202020204" pitchFamily="34" charset="0"/>
                </a:defRPr>
              </a:lvl2pPr>
              <a:lvl3pPr marL="1143000" indent="-228600">
                <a:defRPr b="1" i="1" u="sng">
                  <a:solidFill>
                    <a:schemeClr val="tx1"/>
                  </a:solidFill>
                  <a:latin typeface="Arial" panose="020B0604020202020204" pitchFamily="34" charset="0"/>
                </a:defRPr>
              </a:lvl3pPr>
              <a:lvl4pPr marL="1600200" indent="-228600">
                <a:defRPr b="1" i="1" u="sng">
                  <a:solidFill>
                    <a:schemeClr val="tx1"/>
                  </a:solidFill>
                  <a:latin typeface="Arial" panose="020B0604020202020204" pitchFamily="34" charset="0"/>
                </a:defRPr>
              </a:lvl4pPr>
              <a:lvl5pPr marL="2057400" indent="-228600">
                <a:defRPr b="1" i="1" u="sng">
                  <a:solidFill>
                    <a:schemeClr val="tx1"/>
                  </a:solidFill>
                  <a:latin typeface="Arial" panose="020B0604020202020204" pitchFamily="34" charset="0"/>
                </a:defRPr>
              </a:lvl5pPr>
              <a:lvl6pPr marL="2514600" indent="-228600" eaLnBrk="0" fontAlgn="base" hangingPunct="0">
                <a:spcBef>
                  <a:spcPct val="0"/>
                </a:spcBef>
                <a:spcAft>
                  <a:spcPct val="0"/>
                </a:spcAft>
                <a:defRPr b="1" i="1" u="sng">
                  <a:solidFill>
                    <a:schemeClr val="tx1"/>
                  </a:solidFill>
                  <a:latin typeface="Arial" panose="020B0604020202020204" pitchFamily="34" charset="0"/>
                </a:defRPr>
              </a:lvl6pPr>
              <a:lvl7pPr marL="2971800" indent="-228600" eaLnBrk="0" fontAlgn="base" hangingPunct="0">
                <a:spcBef>
                  <a:spcPct val="0"/>
                </a:spcBef>
                <a:spcAft>
                  <a:spcPct val="0"/>
                </a:spcAft>
                <a:defRPr b="1" i="1" u="sng">
                  <a:solidFill>
                    <a:schemeClr val="tx1"/>
                  </a:solidFill>
                  <a:latin typeface="Arial" panose="020B0604020202020204" pitchFamily="34" charset="0"/>
                </a:defRPr>
              </a:lvl7pPr>
              <a:lvl8pPr marL="3429000" indent="-228600" eaLnBrk="0" fontAlgn="base" hangingPunct="0">
                <a:spcBef>
                  <a:spcPct val="0"/>
                </a:spcBef>
                <a:spcAft>
                  <a:spcPct val="0"/>
                </a:spcAft>
                <a:defRPr b="1" i="1" u="sng">
                  <a:solidFill>
                    <a:schemeClr val="tx1"/>
                  </a:solidFill>
                  <a:latin typeface="Arial" panose="020B0604020202020204" pitchFamily="34" charset="0"/>
                </a:defRPr>
              </a:lvl8pPr>
              <a:lvl9pPr marL="3886200" indent="-228600" eaLnBrk="0" fontAlgn="base" hangingPunct="0">
                <a:spcBef>
                  <a:spcPct val="0"/>
                </a:spcBef>
                <a:spcAft>
                  <a:spcPct val="0"/>
                </a:spcAft>
                <a:defRPr b="1" i="1" u="sng">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sng" strike="noStrike" kern="0" cap="none" spc="0" normalizeH="0" baseline="0" noProof="0" smtClean="0">
                  <a:ln>
                    <a:noFill/>
                  </a:ln>
                  <a:solidFill>
                    <a:srgbClr val="000000"/>
                  </a:solidFill>
                  <a:effectLst/>
                  <a:uLnTx/>
                  <a:uFillTx/>
                  <a:latin typeface="Times New Roman" panose="02020603050405020304" pitchFamily="18" charset="0"/>
                </a:rPr>
                <a:t>Device2</a:t>
              </a:r>
              <a:r>
                <a:rPr kumimoji="0" lang="en-GB" sz="1600" b="0" i="0" u="none" strike="noStrike" kern="0" cap="none" spc="0" normalizeH="0" baseline="0" noProof="0" smtClean="0">
                  <a:ln>
                    <a:noFill/>
                  </a:ln>
                  <a:solidFill>
                    <a:srgbClr val="000000"/>
                  </a:solidFill>
                  <a:effectLst/>
                  <a:uLnTx/>
                  <a:uFillTx/>
                  <a:latin typeface="Times New Roman" panose="02020603050405020304" pitchFamily="18" charset="0"/>
                </a:rPr>
                <a:t>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smtClean="0">
                  <a:ln>
                    <a:noFill/>
                  </a:ln>
                  <a:solidFill>
                    <a:srgbClr val="000000"/>
                  </a:solidFill>
                  <a:effectLst/>
                  <a:uLnTx/>
                  <a:uFillTx/>
                  <a:latin typeface="Times New Roman" panose="02020603050405020304" pitchFamily="18" charset="0"/>
                </a:rPr>
                <a:t>D_open2</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smtClean="0">
                  <a:ln>
                    <a:noFill/>
                  </a:ln>
                  <a:solidFill>
                    <a:srgbClr val="000000"/>
                  </a:solidFill>
                  <a:effectLst/>
                  <a:uLnTx/>
                  <a:uFillTx/>
                  <a:latin typeface="Times New Roman" panose="02020603050405020304" pitchFamily="18" charset="0"/>
                </a:rPr>
                <a:t>D_close2</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smtClean="0">
                  <a:ln>
                    <a:noFill/>
                  </a:ln>
                  <a:solidFill>
                    <a:srgbClr val="000000"/>
                  </a:solidFill>
                  <a:effectLst/>
                  <a:uLnTx/>
                  <a:uFillTx/>
                  <a:latin typeface="Times New Roman" panose="02020603050405020304" pitchFamily="18" charset="0"/>
                </a:rPr>
                <a:t>D_read2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smtClean="0">
                  <a:ln>
                    <a:noFill/>
                  </a:ln>
                  <a:solidFill>
                    <a:srgbClr val="000000"/>
                  </a:solidFill>
                  <a:effectLst/>
                  <a:uLnTx/>
                  <a:uFillTx/>
                  <a:latin typeface="Times New Roman" panose="02020603050405020304" pitchFamily="18" charset="0"/>
                </a:rPr>
                <a:t>D_write2</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smtClean="0">
                  <a:ln>
                    <a:noFill/>
                  </a:ln>
                  <a:solidFill>
                    <a:srgbClr val="000000"/>
                  </a:solidFill>
                  <a:effectLst/>
                  <a:uLnTx/>
                  <a:uFillTx/>
                  <a:latin typeface="Times New Roman" panose="02020603050405020304" pitchFamily="18" charset="0"/>
                </a:rPr>
                <a:t>D_ioctl2 </a:t>
              </a:r>
              <a:endParaRPr kumimoji="0" lang="en-US" sz="1600" b="0"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17" name="Rectangle 15"/>
            <p:cNvSpPr>
              <a:spLocks noChangeArrowheads="1"/>
            </p:cNvSpPr>
            <p:nvPr/>
          </p:nvSpPr>
          <p:spPr bwMode="auto">
            <a:xfrm>
              <a:off x="4800600" y="4648200"/>
              <a:ext cx="1143000" cy="1524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i="1" u="sng">
                  <a:solidFill>
                    <a:schemeClr val="tx1"/>
                  </a:solidFill>
                  <a:latin typeface="Arial" panose="020B0604020202020204" pitchFamily="34" charset="0"/>
                </a:defRPr>
              </a:lvl1pPr>
              <a:lvl2pPr marL="742950" indent="-285750">
                <a:defRPr b="1" i="1" u="sng">
                  <a:solidFill>
                    <a:schemeClr val="tx1"/>
                  </a:solidFill>
                  <a:latin typeface="Arial" panose="020B0604020202020204" pitchFamily="34" charset="0"/>
                </a:defRPr>
              </a:lvl2pPr>
              <a:lvl3pPr marL="1143000" indent="-228600">
                <a:defRPr b="1" i="1" u="sng">
                  <a:solidFill>
                    <a:schemeClr val="tx1"/>
                  </a:solidFill>
                  <a:latin typeface="Arial" panose="020B0604020202020204" pitchFamily="34" charset="0"/>
                </a:defRPr>
              </a:lvl3pPr>
              <a:lvl4pPr marL="1600200" indent="-228600">
                <a:defRPr b="1" i="1" u="sng">
                  <a:solidFill>
                    <a:schemeClr val="tx1"/>
                  </a:solidFill>
                  <a:latin typeface="Arial" panose="020B0604020202020204" pitchFamily="34" charset="0"/>
                </a:defRPr>
              </a:lvl4pPr>
              <a:lvl5pPr marL="2057400" indent="-228600">
                <a:defRPr b="1" i="1" u="sng">
                  <a:solidFill>
                    <a:schemeClr val="tx1"/>
                  </a:solidFill>
                  <a:latin typeface="Arial" panose="020B0604020202020204" pitchFamily="34" charset="0"/>
                </a:defRPr>
              </a:lvl5pPr>
              <a:lvl6pPr marL="2514600" indent="-228600" eaLnBrk="0" fontAlgn="base" hangingPunct="0">
                <a:spcBef>
                  <a:spcPct val="0"/>
                </a:spcBef>
                <a:spcAft>
                  <a:spcPct val="0"/>
                </a:spcAft>
                <a:defRPr b="1" i="1" u="sng">
                  <a:solidFill>
                    <a:schemeClr val="tx1"/>
                  </a:solidFill>
                  <a:latin typeface="Arial" panose="020B0604020202020204" pitchFamily="34" charset="0"/>
                </a:defRPr>
              </a:lvl6pPr>
              <a:lvl7pPr marL="2971800" indent="-228600" eaLnBrk="0" fontAlgn="base" hangingPunct="0">
                <a:spcBef>
                  <a:spcPct val="0"/>
                </a:spcBef>
                <a:spcAft>
                  <a:spcPct val="0"/>
                </a:spcAft>
                <a:defRPr b="1" i="1" u="sng">
                  <a:solidFill>
                    <a:schemeClr val="tx1"/>
                  </a:solidFill>
                  <a:latin typeface="Arial" panose="020B0604020202020204" pitchFamily="34" charset="0"/>
                </a:defRPr>
              </a:lvl7pPr>
              <a:lvl8pPr marL="3429000" indent="-228600" eaLnBrk="0" fontAlgn="base" hangingPunct="0">
                <a:spcBef>
                  <a:spcPct val="0"/>
                </a:spcBef>
                <a:spcAft>
                  <a:spcPct val="0"/>
                </a:spcAft>
                <a:defRPr b="1" i="1" u="sng">
                  <a:solidFill>
                    <a:schemeClr val="tx1"/>
                  </a:solidFill>
                  <a:latin typeface="Arial" panose="020B0604020202020204" pitchFamily="34" charset="0"/>
                </a:defRPr>
              </a:lvl8pPr>
              <a:lvl9pPr marL="3886200" indent="-228600" eaLnBrk="0" fontAlgn="base" hangingPunct="0">
                <a:spcBef>
                  <a:spcPct val="0"/>
                </a:spcBef>
                <a:spcAft>
                  <a:spcPct val="0"/>
                </a:spcAft>
                <a:defRPr b="1" i="1" u="sng">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sng" strike="noStrike" kern="0" cap="none" spc="0" normalizeH="0" baseline="0" noProof="0" smtClean="0">
                  <a:ln>
                    <a:noFill/>
                  </a:ln>
                  <a:solidFill>
                    <a:srgbClr val="000000"/>
                  </a:solidFill>
                  <a:effectLst/>
                  <a:uLnTx/>
                  <a:uFillTx/>
                  <a:latin typeface="Times New Roman" panose="02020603050405020304" pitchFamily="18" charset="0"/>
                </a:rPr>
                <a:t>Device3  </a:t>
              </a:r>
              <a:endParaRPr kumimoji="0" lang="en-GB" sz="1600" b="0" i="0" u="none" strike="noStrike" kern="0" cap="none" spc="0" normalizeH="0" baseline="0" noProof="0" smtClean="0">
                <a:ln>
                  <a:noFill/>
                </a:ln>
                <a:solidFill>
                  <a:srgbClr val="000000"/>
                </a:solidFill>
                <a:effectLst/>
                <a:uLnTx/>
                <a:uFillTx/>
                <a:latin typeface="Times New Roman" panose="02020603050405020304" pitchFamily="18" charset="0"/>
              </a:endParaRP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smtClean="0">
                  <a:ln>
                    <a:noFill/>
                  </a:ln>
                  <a:solidFill>
                    <a:srgbClr val="000000"/>
                  </a:solidFill>
                  <a:effectLst/>
                  <a:uLnTx/>
                  <a:uFillTx/>
                  <a:latin typeface="Times New Roman" panose="02020603050405020304" pitchFamily="18" charset="0"/>
                </a:rPr>
                <a:t>D_open3</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smtClean="0">
                  <a:ln>
                    <a:noFill/>
                  </a:ln>
                  <a:solidFill>
                    <a:srgbClr val="000000"/>
                  </a:solidFill>
                  <a:effectLst/>
                  <a:uLnTx/>
                  <a:uFillTx/>
                  <a:latin typeface="Times New Roman" panose="02020603050405020304" pitchFamily="18" charset="0"/>
                </a:rPr>
                <a:t>D_close3</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smtClean="0">
                  <a:ln>
                    <a:noFill/>
                  </a:ln>
                  <a:solidFill>
                    <a:srgbClr val="000000"/>
                  </a:solidFill>
                  <a:effectLst/>
                  <a:uLnTx/>
                  <a:uFillTx/>
                  <a:latin typeface="Times New Roman" panose="02020603050405020304" pitchFamily="18" charset="0"/>
                </a:rPr>
                <a:t>D_read3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smtClean="0">
                  <a:ln>
                    <a:noFill/>
                  </a:ln>
                  <a:solidFill>
                    <a:srgbClr val="000000"/>
                  </a:solidFill>
                  <a:effectLst/>
                  <a:uLnTx/>
                  <a:uFillTx/>
                  <a:latin typeface="Times New Roman" panose="02020603050405020304" pitchFamily="18" charset="0"/>
                </a:rPr>
                <a:t>D_write3</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smtClean="0">
                  <a:ln>
                    <a:noFill/>
                  </a:ln>
                  <a:solidFill>
                    <a:srgbClr val="000000"/>
                  </a:solidFill>
                  <a:effectLst/>
                  <a:uLnTx/>
                  <a:uFillTx/>
                  <a:latin typeface="Times New Roman" panose="02020603050405020304" pitchFamily="18" charset="0"/>
                </a:rPr>
                <a:t>D_ioctl3 </a:t>
              </a:r>
              <a:endParaRPr kumimoji="0" lang="en-US" sz="1600" b="0"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18" name="Rectangle 16"/>
            <p:cNvSpPr>
              <a:spLocks noChangeArrowheads="1"/>
            </p:cNvSpPr>
            <p:nvPr/>
          </p:nvSpPr>
          <p:spPr bwMode="auto">
            <a:xfrm>
              <a:off x="6858000" y="4648200"/>
              <a:ext cx="1143000" cy="1524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i="1" u="sng">
                  <a:solidFill>
                    <a:schemeClr val="tx1"/>
                  </a:solidFill>
                  <a:latin typeface="Arial" panose="020B0604020202020204" pitchFamily="34" charset="0"/>
                </a:defRPr>
              </a:lvl1pPr>
              <a:lvl2pPr marL="742950" indent="-285750">
                <a:defRPr b="1" i="1" u="sng">
                  <a:solidFill>
                    <a:schemeClr val="tx1"/>
                  </a:solidFill>
                  <a:latin typeface="Arial" panose="020B0604020202020204" pitchFamily="34" charset="0"/>
                </a:defRPr>
              </a:lvl2pPr>
              <a:lvl3pPr marL="1143000" indent="-228600">
                <a:defRPr b="1" i="1" u="sng">
                  <a:solidFill>
                    <a:schemeClr val="tx1"/>
                  </a:solidFill>
                  <a:latin typeface="Arial" panose="020B0604020202020204" pitchFamily="34" charset="0"/>
                </a:defRPr>
              </a:lvl3pPr>
              <a:lvl4pPr marL="1600200" indent="-228600">
                <a:defRPr b="1" i="1" u="sng">
                  <a:solidFill>
                    <a:schemeClr val="tx1"/>
                  </a:solidFill>
                  <a:latin typeface="Arial" panose="020B0604020202020204" pitchFamily="34" charset="0"/>
                </a:defRPr>
              </a:lvl4pPr>
              <a:lvl5pPr marL="2057400" indent="-228600">
                <a:defRPr b="1" i="1" u="sng">
                  <a:solidFill>
                    <a:schemeClr val="tx1"/>
                  </a:solidFill>
                  <a:latin typeface="Arial" panose="020B0604020202020204" pitchFamily="34" charset="0"/>
                </a:defRPr>
              </a:lvl5pPr>
              <a:lvl6pPr marL="2514600" indent="-228600" eaLnBrk="0" fontAlgn="base" hangingPunct="0">
                <a:spcBef>
                  <a:spcPct val="0"/>
                </a:spcBef>
                <a:spcAft>
                  <a:spcPct val="0"/>
                </a:spcAft>
                <a:defRPr b="1" i="1" u="sng">
                  <a:solidFill>
                    <a:schemeClr val="tx1"/>
                  </a:solidFill>
                  <a:latin typeface="Arial" panose="020B0604020202020204" pitchFamily="34" charset="0"/>
                </a:defRPr>
              </a:lvl6pPr>
              <a:lvl7pPr marL="2971800" indent="-228600" eaLnBrk="0" fontAlgn="base" hangingPunct="0">
                <a:spcBef>
                  <a:spcPct val="0"/>
                </a:spcBef>
                <a:spcAft>
                  <a:spcPct val="0"/>
                </a:spcAft>
                <a:defRPr b="1" i="1" u="sng">
                  <a:solidFill>
                    <a:schemeClr val="tx1"/>
                  </a:solidFill>
                  <a:latin typeface="Arial" panose="020B0604020202020204" pitchFamily="34" charset="0"/>
                </a:defRPr>
              </a:lvl7pPr>
              <a:lvl8pPr marL="3429000" indent="-228600" eaLnBrk="0" fontAlgn="base" hangingPunct="0">
                <a:spcBef>
                  <a:spcPct val="0"/>
                </a:spcBef>
                <a:spcAft>
                  <a:spcPct val="0"/>
                </a:spcAft>
                <a:defRPr b="1" i="1" u="sng">
                  <a:solidFill>
                    <a:schemeClr val="tx1"/>
                  </a:solidFill>
                  <a:latin typeface="Arial" panose="020B0604020202020204" pitchFamily="34" charset="0"/>
                </a:defRPr>
              </a:lvl8pPr>
              <a:lvl9pPr marL="3886200" indent="-228600" eaLnBrk="0" fontAlgn="base" hangingPunct="0">
                <a:spcBef>
                  <a:spcPct val="0"/>
                </a:spcBef>
                <a:spcAft>
                  <a:spcPct val="0"/>
                </a:spcAft>
                <a:defRPr b="1" i="1" u="sng">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sng" strike="noStrike" kern="0" cap="none" spc="0" normalizeH="0" baseline="0" noProof="0" smtClean="0">
                  <a:ln>
                    <a:noFill/>
                  </a:ln>
                  <a:solidFill>
                    <a:srgbClr val="000000"/>
                  </a:solidFill>
                  <a:effectLst/>
                  <a:uLnTx/>
                  <a:uFillTx/>
                  <a:latin typeface="Times New Roman" panose="02020603050405020304" pitchFamily="18" charset="0"/>
                </a:rPr>
                <a:t>Device4  </a:t>
              </a:r>
              <a:endParaRPr kumimoji="0" lang="en-GB" sz="1600" b="0" i="0" u="none" strike="noStrike" kern="0" cap="none" spc="0" normalizeH="0" baseline="0" noProof="0" smtClean="0">
                <a:ln>
                  <a:noFill/>
                </a:ln>
                <a:solidFill>
                  <a:srgbClr val="000000"/>
                </a:solidFill>
                <a:effectLst/>
                <a:uLnTx/>
                <a:uFillTx/>
                <a:latin typeface="Times New Roman" panose="02020603050405020304" pitchFamily="18" charset="0"/>
              </a:endParaRP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smtClean="0">
                  <a:ln>
                    <a:noFill/>
                  </a:ln>
                  <a:solidFill>
                    <a:srgbClr val="000000"/>
                  </a:solidFill>
                  <a:effectLst/>
                  <a:uLnTx/>
                  <a:uFillTx/>
                  <a:latin typeface="Times New Roman" panose="02020603050405020304" pitchFamily="18" charset="0"/>
                </a:rPr>
                <a:t>D_open4</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smtClean="0">
                  <a:ln>
                    <a:noFill/>
                  </a:ln>
                  <a:solidFill>
                    <a:srgbClr val="000000"/>
                  </a:solidFill>
                  <a:effectLst/>
                  <a:uLnTx/>
                  <a:uFillTx/>
                  <a:latin typeface="Times New Roman" panose="02020603050405020304" pitchFamily="18" charset="0"/>
                </a:rPr>
                <a:t>D_close4</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smtClean="0">
                  <a:ln>
                    <a:noFill/>
                  </a:ln>
                  <a:solidFill>
                    <a:srgbClr val="000000"/>
                  </a:solidFill>
                  <a:effectLst/>
                  <a:uLnTx/>
                  <a:uFillTx/>
                  <a:latin typeface="Times New Roman" panose="02020603050405020304" pitchFamily="18" charset="0"/>
                </a:rPr>
                <a:t>D_read4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smtClean="0">
                  <a:ln>
                    <a:noFill/>
                  </a:ln>
                  <a:solidFill>
                    <a:srgbClr val="000000"/>
                  </a:solidFill>
                  <a:effectLst/>
                  <a:uLnTx/>
                  <a:uFillTx/>
                  <a:latin typeface="Times New Roman" panose="02020603050405020304" pitchFamily="18" charset="0"/>
                </a:rPr>
                <a:t>D_write4</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smtClean="0">
                  <a:ln>
                    <a:noFill/>
                  </a:ln>
                  <a:solidFill>
                    <a:srgbClr val="000000"/>
                  </a:solidFill>
                  <a:effectLst/>
                  <a:uLnTx/>
                  <a:uFillTx/>
                  <a:latin typeface="Times New Roman" panose="02020603050405020304" pitchFamily="18" charset="0"/>
                </a:rPr>
                <a:t>D_ioctl4 </a:t>
              </a:r>
              <a:endParaRPr kumimoji="0" lang="en-US" sz="1600" b="0"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19" name="Line 17"/>
            <p:cNvSpPr>
              <a:spLocks noChangeShapeType="1"/>
            </p:cNvSpPr>
            <p:nvPr/>
          </p:nvSpPr>
          <p:spPr bwMode="auto">
            <a:xfrm>
              <a:off x="1143000" y="1447800"/>
              <a:ext cx="0" cy="99060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1" u="sng"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0" name="Text Box 18"/>
            <p:cNvSpPr txBox="1">
              <a:spLocks noChangeArrowheads="1"/>
            </p:cNvSpPr>
            <p:nvPr/>
          </p:nvSpPr>
          <p:spPr bwMode="auto">
            <a:xfrm rot="16212535">
              <a:off x="824707" y="1575594"/>
              <a:ext cx="1090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i="1" u="sng">
                  <a:solidFill>
                    <a:schemeClr val="tx1"/>
                  </a:solidFill>
                  <a:latin typeface="Arial" panose="020B0604020202020204" pitchFamily="34" charset="0"/>
                </a:defRPr>
              </a:lvl1pPr>
              <a:lvl2pPr marL="742950" indent="-285750">
                <a:defRPr b="1" i="1" u="sng">
                  <a:solidFill>
                    <a:schemeClr val="tx1"/>
                  </a:solidFill>
                  <a:latin typeface="Arial" panose="020B0604020202020204" pitchFamily="34" charset="0"/>
                </a:defRPr>
              </a:lvl2pPr>
              <a:lvl3pPr marL="1143000" indent="-228600">
                <a:defRPr b="1" i="1" u="sng">
                  <a:solidFill>
                    <a:schemeClr val="tx1"/>
                  </a:solidFill>
                  <a:latin typeface="Arial" panose="020B0604020202020204" pitchFamily="34" charset="0"/>
                </a:defRPr>
              </a:lvl3pPr>
              <a:lvl4pPr marL="1600200" indent="-228600">
                <a:defRPr b="1" i="1" u="sng">
                  <a:solidFill>
                    <a:schemeClr val="tx1"/>
                  </a:solidFill>
                  <a:latin typeface="Arial" panose="020B0604020202020204" pitchFamily="34" charset="0"/>
                </a:defRPr>
              </a:lvl4pPr>
              <a:lvl5pPr marL="2057400" indent="-228600">
                <a:defRPr b="1" i="1" u="sng">
                  <a:solidFill>
                    <a:schemeClr val="tx1"/>
                  </a:solidFill>
                  <a:latin typeface="Arial" panose="020B0604020202020204" pitchFamily="34" charset="0"/>
                </a:defRPr>
              </a:lvl5pPr>
              <a:lvl6pPr marL="2514600" indent="-228600" eaLnBrk="0" fontAlgn="base" hangingPunct="0">
                <a:spcBef>
                  <a:spcPct val="0"/>
                </a:spcBef>
                <a:spcAft>
                  <a:spcPct val="0"/>
                </a:spcAft>
                <a:defRPr b="1" i="1" u="sng">
                  <a:solidFill>
                    <a:schemeClr val="tx1"/>
                  </a:solidFill>
                  <a:latin typeface="Arial" panose="020B0604020202020204" pitchFamily="34" charset="0"/>
                </a:defRPr>
              </a:lvl6pPr>
              <a:lvl7pPr marL="2971800" indent="-228600" eaLnBrk="0" fontAlgn="base" hangingPunct="0">
                <a:spcBef>
                  <a:spcPct val="0"/>
                </a:spcBef>
                <a:spcAft>
                  <a:spcPct val="0"/>
                </a:spcAft>
                <a:defRPr b="1" i="1" u="sng">
                  <a:solidFill>
                    <a:schemeClr val="tx1"/>
                  </a:solidFill>
                  <a:latin typeface="Arial" panose="020B0604020202020204" pitchFamily="34" charset="0"/>
                </a:defRPr>
              </a:lvl7pPr>
              <a:lvl8pPr marL="3429000" indent="-228600" eaLnBrk="0" fontAlgn="base" hangingPunct="0">
                <a:spcBef>
                  <a:spcPct val="0"/>
                </a:spcBef>
                <a:spcAft>
                  <a:spcPct val="0"/>
                </a:spcAft>
                <a:defRPr b="1" i="1" u="sng">
                  <a:solidFill>
                    <a:schemeClr val="tx1"/>
                  </a:solidFill>
                  <a:latin typeface="Arial" panose="020B0604020202020204" pitchFamily="34" charset="0"/>
                </a:defRPr>
              </a:lvl8pPr>
              <a:lvl9pPr marL="3886200" indent="-228600" eaLnBrk="0" fontAlgn="base" hangingPunct="0">
                <a:spcBef>
                  <a:spcPct val="0"/>
                </a:spcBef>
                <a:spcAft>
                  <a:spcPct val="0"/>
                </a:spcAft>
                <a:defRPr b="1" i="1" u="sng">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smtClean="0">
                  <a:ln>
                    <a:noFill/>
                  </a:ln>
                  <a:solidFill>
                    <a:srgbClr val="000000"/>
                  </a:solidFill>
                  <a:effectLst/>
                  <a:uLnTx/>
                  <a:uFillTx/>
                  <a:latin typeface="Times New Roman" panose="02020603050405020304" pitchFamily="18" charset="0"/>
                </a:rPr>
                <a:t> </a:t>
              </a:r>
              <a:r>
                <a:rPr kumimoji="0" lang="en-GB" sz="2400" b="1" i="0" u="none" strike="noStrike" kern="0" cap="none" spc="0" normalizeH="0" baseline="0" noProof="0" smtClean="0">
                  <a:ln>
                    <a:noFill/>
                  </a:ln>
                  <a:solidFill>
                    <a:srgbClr val="000000"/>
                  </a:solidFill>
                  <a:effectLst/>
                  <a:uLnTx/>
                  <a:uFillTx/>
                  <a:latin typeface="Times New Roman" panose="02020603050405020304" pitchFamily="18" charset="0"/>
                </a:rPr>
                <a:t>open()</a:t>
              </a:r>
              <a:endParaRPr kumimoji="0" lang="en-US" sz="2400" b="1"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21" name="Line 19"/>
            <p:cNvSpPr>
              <a:spLocks noChangeShapeType="1"/>
            </p:cNvSpPr>
            <p:nvPr/>
          </p:nvSpPr>
          <p:spPr bwMode="auto">
            <a:xfrm>
              <a:off x="2590800" y="1447800"/>
              <a:ext cx="0" cy="99060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1" u="sng"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2" name="Text Box 20"/>
            <p:cNvSpPr txBox="1">
              <a:spLocks noChangeArrowheads="1"/>
            </p:cNvSpPr>
            <p:nvPr/>
          </p:nvSpPr>
          <p:spPr bwMode="auto">
            <a:xfrm rot="16183124">
              <a:off x="2351087" y="1611313"/>
              <a:ext cx="1089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i="1" u="sng">
                  <a:solidFill>
                    <a:schemeClr val="tx1"/>
                  </a:solidFill>
                  <a:latin typeface="Arial" panose="020B0604020202020204" pitchFamily="34" charset="0"/>
                </a:defRPr>
              </a:lvl1pPr>
              <a:lvl2pPr marL="742950" indent="-285750">
                <a:defRPr b="1" i="1" u="sng">
                  <a:solidFill>
                    <a:schemeClr val="tx1"/>
                  </a:solidFill>
                  <a:latin typeface="Arial" panose="020B0604020202020204" pitchFamily="34" charset="0"/>
                </a:defRPr>
              </a:lvl2pPr>
              <a:lvl3pPr marL="1143000" indent="-228600">
                <a:defRPr b="1" i="1" u="sng">
                  <a:solidFill>
                    <a:schemeClr val="tx1"/>
                  </a:solidFill>
                  <a:latin typeface="Arial" panose="020B0604020202020204" pitchFamily="34" charset="0"/>
                </a:defRPr>
              </a:lvl3pPr>
              <a:lvl4pPr marL="1600200" indent="-228600">
                <a:defRPr b="1" i="1" u="sng">
                  <a:solidFill>
                    <a:schemeClr val="tx1"/>
                  </a:solidFill>
                  <a:latin typeface="Arial" panose="020B0604020202020204" pitchFamily="34" charset="0"/>
                </a:defRPr>
              </a:lvl4pPr>
              <a:lvl5pPr marL="2057400" indent="-228600">
                <a:defRPr b="1" i="1" u="sng">
                  <a:solidFill>
                    <a:schemeClr val="tx1"/>
                  </a:solidFill>
                  <a:latin typeface="Arial" panose="020B0604020202020204" pitchFamily="34" charset="0"/>
                </a:defRPr>
              </a:lvl5pPr>
              <a:lvl6pPr marL="2514600" indent="-228600" eaLnBrk="0" fontAlgn="base" hangingPunct="0">
                <a:spcBef>
                  <a:spcPct val="0"/>
                </a:spcBef>
                <a:spcAft>
                  <a:spcPct val="0"/>
                </a:spcAft>
                <a:defRPr b="1" i="1" u="sng">
                  <a:solidFill>
                    <a:schemeClr val="tx1"/>
                  </a:solidFill>
                  <a:latin typeface="Arial" panose="020B0604020202020204" pitchFamily="34" charset="0"/>
                </a:defRPr>
              </a:lvl6pPr>
              <a:lvl7pPr marL="2971800" indent="-228600" eaLnBrk="0" fontAlgn="base" hangingPunct="0">
                <a:spcBef>
                  <a:spcPct val="0"/>
                </a:spcBef>
                <a:spcAft>
                  <a:spcPct val="0"/>
                </a:spcAft>
                <a:defRPr b="1" i="1" u="sng">
                  <a:solidFill>
                    <a:schemeClr val="tx1"/>
                  </a:solidFill>
                  <a:latin typeface="Arial" panose="020B0604020202020204" pitchFamily="34" charset="0"/>
                </a:defRPr>
              </a:lvl7pPr>
              <a:lvl8pPr marL="3429000" indent="-228600" eaLnBrk="0" fontAlgn="base" hangingPunct="0">
                <a:spcBef>
                  <a:spcPct val="0"/>
                </a:spcBef>
                <a:spcAft>
                  <a:spcPct val="0"/>
                </a:spcAft>
                <a:defRPr b="1" i="1" u="sng">
                  <a:solidFill>
                    <a:schemeClr val="tx1"/>
                  </a:solidFill>
                  <a:latin typeface="Arial" panose="020B0604020202020204" pitchFamily="34" charset="0"/>
                </a:defRPr>
              </a:lvl8pPr>
              <a:lvl9pPr marL="3886200" indent="-228600" eaLnBrk="0" fontAlgn="base" hangingPunct="0">
                <a:spcBef>
                  <a:spcPct val="0"/>
                </a:spcBef>
                <a:spcAft>
                  <a:spcPct val="0"/>
                </a:spcAft>
                <a:defRPr b="1" i="1" u="sng">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smtClean="0">
                  <a:ln>
                    <a:noFill/>
                  </a:ln>
                  <a:solidFill>
                    <a:srgbClr val="000000"/>
                  </a:solidFill>
                  <a:effectLst/>
                  <a:uLnTx/>
                  <a:uFillTx/>
                  <a:latin typeface="Times New Roman" panose="02020603050405020304" pitchFamily="18" charset="0"/>
                </a:rPr>
                <a:t> </a:t>
              </a:r>
              <a:r>
                <a:rPr kumimoji="0" lang="en-GB" sz="2400" b="1" i="0" u="none" strike="noStrike" kern="0" cap="none" spc="0" normalizeH="0" baseline="0" noProof="0" smtClean="0">
                  <a:ln>
                    <a:noFill/>
                  </a:ln>
                  <a:solidFill>
                    <a:srgbClr val="000000"/>
                  </a:solidFill>
                  <a:effectLst/>
                  <a:uLnTx/>
                  <a:uFillTx/>
                  <a:latin typeface="Times New Roman" panose="02020603050405020304" pitchFamily="18" charset="0"/>
                </a:rPr>
                <a:t>close()</a:t>
              </a:r>
              <a:endParaRPr kumimoji="0" lang="en-US" sz="2400" b="1"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23" name="Line 21"/>
            <p:cNvSpPr>
              <a:spLocks noChangeShapeType="1"/>
            </p:cNvSpPr>
            <p:nvPr/>
          </p:nvSpPr>
          <p:spPr bwMode="auto">
            <a:xfrm>
              <a:off x="4038600" y="1447800"/>
              <a:ext cx="0" cy="99060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1" u="sng"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4" name="Text Box 22"/>
            <p:cNvSpPr txBox="1">
              <a:spLocks noChangeArrowheads="1"/>
            </p:cNvSpPr>
            <p:nvPr/>
          </p:nvSpPr>
          <p:spPr bwMode="auto">
            <a:xfrm rot="16183124">
              <a:off x="3815556" y="1670844"/>
              <a:ext cx="10556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i="1" u="sng">
                  <a:solidFill>
                    <a:schemeClr val="tx1"/>
                  </a:solidFill>
                  <a:latin typeface="Arial" panose="020B0604020202020204" pitchFamily="34" charset="0"/>
                </a:defRPr>
              </a:lvl1pPr>
              <a:lvl2pPr marL="742950" indent="-285750">
                <a:defRPr b="1" i="1" u="sng">
                  <a:solidFill>
                    <a:schemeClr val="tx1"/>
                  </a:solidFill>
                  <a:latin typeface="Arial" panose="020B0604020202020204" pitchFamily="34" charset="0"/>
                </a:defRPr>
              </a:lvl2pPr>
              <a:lvl3pPr marL="1143000" indent="-228600">
                <a:defRPr b="1" i="1" u="sng">
                  <a:solidFill>
                    <a:schemeClr val="tx1"/>
                  </a:solidFill>
                  <a:latin typeface="Arial" panose="020B0604020202020204" pitchFamily="34" charset="0"/>
                </a:defRPr>
              </a:lvl3pPr>
              <a:lvl4pPr marL="1600200" indent="-228600">
                <a:defRPr b="1" i="1" u="sng">
                  <a:solidFill>
                    <a:schemeClr val="tx1"/>
                  </a:solidFill>
                  <a:latin typeface="Arial" panose="020B0604020202020204" pitchFamily="34" charset="0"/>
                </a:defRPr>
              </a:lvl4pPr>
              <a:lvl5pPr marL="2057400" indent="-228600">
                <a:defRPr b="1" i="1" u="sng">
                  <a:solidFill>
                    <a:schemeClr val="tx1"/>
                  </a:solidFill>
                  <a:latin typeface="Arial" panose="020B0604020202020204" pitchFamily="34" charset="0"/>
                </a:defRPr>
              </a:lvl5pPr>
              <a:lvl6pPr marL="2514600" indent="-228600" eaLnBrk="0" fontAlgn="base" hangingPunct="0">
                <a:spcBef>
                  <a:spcPct val="0"/>
                </a:spcBef>
                <a:spcAft>
                  <a:spcPct val="0"/>
                </a:spcAft>
                <a:defRPr b="1" i="1" u="sng">
                  <a:solidFill>
                    <a:schemeClr val="tx1"/>
                  </a:solidFill>
                  <a:latin typeface="Arial" panose="020B0604020202020204" pitchFamily="34" charset="0"/>
                </a:defRPr>
              </a:lvl6pPr>
              <a:lvl7pPr marL="2971800" indent="-228600" eaLnBrk="0" fontAlgn="base" hangingPunct="0">
                <a:spcBef>
                  <a:spcPct val="0"/>
                </a:spcBef>
                <a:spcAft>
                  <a:spcPct val="0"/>
                </a:spcAft>
                <a:defRPr b="1" i="1" u="sng">
                  <a:solidFill>
                    <a:schemeClr val="tx1"/>
                  </a:solidFill>
                  <a:latin typeface="Arial" panose="020B0604020202020204" pitchFamily="34" charset="0"/>
                </a:defRPr>
              </a:lvl7pPr>
              <a:lvl8pPr marL="3429000" indent="-228600" eaLnBrk="0" fontAlgn="base" hangingPunct="0">
                <a:spcBef>
                  <a:spcPct val="0"/>
                </a:spcBef>
                <a:spcAft>
                  <a:spcPct val="0"/>
                </a:spcAft>
                <a:defRPr b="1" i="1" u="sng">
                  <a:solidFill>
                    <a:schemeClr val="tx1"/>
                  </a:solidFill>
                  <a:latin typeface="Arial" panose="020B0604020202020204" pitchFamily="34" charset="0"/>
                </a:defRPr>
              </a:lvl8pPr>
              <a:lvl9pPr marL="3886200" indent="-228600" eaLnBrk="0" fontAlgn="base" hangingPunct="0">
                <a:spcBef>
                  <a:spcPct val="0"/>
                </a:spcBef>
                <a:spcAft>
                  <a:spcPct val="0"/>
                </a:spcAft>
                <a:defRPr b="1" i="1" u="sng">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smtClean="0">
                  <a:ln>
                    <a:noFill/>
                  </a:ln>
                  <a:solidFill>
                    <a:srgbClr val="000000"/>
                  </a:solidFill>
                  <a:effectLst/>
                  <a:uLnTx/>
                  <a:uFillTx/>
                  <a:latin typeface="Times New Roman" panose="02020603050405020304" pitchFamily="18" charset="0"/>
                </a:rPr>
                <a:t> </a:t>
              </a:r>
              <a:r>
                <a:rPr kumimoji="0" lang="en-GB" sz="2400" b="1" i="0" u="none" strike="noStrike" kern="0" cap="none" spc="0" normalizeH="0" baseline="0" noProof="0" smtClean="0">
                  <a:ln>
                    <a:noFill/>
                  </a:ln>
                  <a:solidFill>
                    <a:srgbClr val="000000"/>
                  </a:solidFill>
                  <a:effectLst/>
                  <a:uLnTx/>
                  <a:uFillTx/>
                  <a:latin typeface="Times New Roman" panose="02020603050405020304" pitchFamily="18" charset="0"/>
                </a:rPr>
                <a:t>read()</a:t>
              </a:r>
              <a:endParaRPr kumimoji="0" lang="en-US" sz="2400" b="1"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25" name="Line 23"/>
            <p:cNvSpPr>
              <a:spLocks noChangeShapeType="1"/>
            </p:cNvSpPr>
            <p:nvPr/>
          </p:nvSpPr>
          <p:spPr bwMode="auto">
            <a:xfrm>
              <a:off x="5715000" y="1447800"/>
              <a:ext cx="0" cy="99060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1" u="sng"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6" name="Text Box 24"/>
            <p:cNvSpPr txBox="1">
              <a:spLocks noChangeArrowheads="1"/>
            </p:cNvSpPr>
            <p:nvPr/>
          </p:nvSpPr>
          <p:spPr bwMode="auto">
            <a:xfrm rot="16183124">
              <a:off x="5449887" y="1636713"/>
              <a:ext cx="1139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i="1" u="sng">
                  <a:solidFill>
                    <a:schemeClr val="tx1"/>
                  </a:solidFill>
                  <a:latin typeface="Arial" panose="020B0604020202020204" pitchFamily="34" charset="0"/>
                </a:defRPr>
              </a:lvl1pPr>
              <a:lvl2pPr marL="742950" indent="-285750">
                <a:defRPr b="1" i="1" u="sng">
                  <a:solidFill>
                    <a:schemeClr val="tx1"/>
                  </a:solidFill>
                  <a:latin typeface="Arial" panose="020B0604020202020204" pitchFamily="34" charset="0"/>
                </a:defRPr>
              </a:lvl2pPr>
              <a:lvl3pPr marL="1143000" indent="-228600">
                <a:defRPr b="1" i="1" u="sng">
                  <a:solidFill>
                    <a:schemeClr val="tx1"/>
                  </a:solidFill>
                  <a:latin typeface="Arial" panose="020B0604020202020204" pitchFamily="34" charset="0"/>
                </a:defRPr>
              </a:lvl3pPr>
              <a:lvl4pPr marL="1600200" indent="-228600">
                <a:defRPr b="1" i="1" u="sng">
                  <a:solidFill>
                    <a:schemeClr val="tx1"/>
                  </a:solidFill>
                  <a:latin typeface="Arial" panose="020B0604020202020204" pitchFamily="34" charset="0"/>
                </a:defRPr>
              </a:lvl4pPr>
              <a:lvl5pPr marL="2057400" indent="-228600">
                <a:defRPr b="1" i="1" u="sng">
                  <a:solidFill>
                    <a:schemeClr val="tx1"/>
                  </a:solidFill>
                  <a:latin typeface="Arial" panose="020B0604020202020204" pitchFamily="34" charset="0"/>
                </a:defRPr>
              </a:lvl5pPr>
              <a:lvl6pPr marL="2514600" indent="-228600" eaLnBrk="0" fontAlgn="base" hangingPunct="0">
                <a:spcBef>
                  <a:spcPct val="0"/>
                </a:spcBef>
                <a:spcAft>
                  <a:spcPct val="0"/>
                </a:spcAft>
                <a:defRPr b="1" i="1" u="sng">
                  <a:solidFill>
                    <a:schemeClr val="tx1"/>
                  </a:solidFill>
                  <a:latin typeface="Arial" panose="020B0604020202020204" pitchFamily="34" charset="0"/>
                </a:defRPr>
              </a:lvl6pPr>
              <a:lvl7pPr marL="2971800" indent="-228600" eaLnBrk="0" fontAlgn="base" hangingPunct="0">
                <a:spcBef>
                  <a:spcPct val="0"/>
                </a:spcBef>
                <a:spcAft>
                  <a:spcPct val="0"/>
                </a:spcAft>
                <a:defRPr b="1" i="1" u="sng">
                  <a:solidFill>
                    <a:schemeClr val="tx1"/>
                  </a:solidFill>
                  <a:latin typeface="Arial" panose="020B0604020202020204" pitchFamily="34" charset="0"/>
                </a:defRPr>
              </a:lvl7pPr>
              <a:lvl8pPr marL="3429000" indent="-228600" eaLnBrk="0" fontAlgn="base" hangingPunct="0">
                <a:spcBef>
                  <a:spcPct val="0"/>
                </a:spcBef>
                <a:spcAft>
                  <a:spcPct val="0"/>
                </a:spcAft>
                <a:defRPr b="1" i="1" u="sng">
                  <a:solidFill>
                    <a:schemeClr val="tx1"/>
                  </a:solidFill>
                  <a:latin typeface="Arial" panose="020B0604020202020204" pitchFamily="34" charset="0"/>
                </a:defRPr>
              </a:lvl8pPr>
              <a:lvl9pPr marL="3886200" indent="-228600" eaLnBrk="0" fontAlgn="base" hangingPunct="0">
                <a:spcBef>
                  <a:spcPct val="0"/>
                </a:spcBef>
                <a:spcAft>
                  <a:spcPct val="0"/>
                </a:spcAft>
                <a:defRPr b="1" i="1" u="sng">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smtClean="0">
                  <a:ln>
                    <a:noFill/>
                  </a:ln>
                  <a:solidFill>
                    <a:srgbClr val="000000"/>
                  </a:solidFill>
                  <a:effectLst/>
                  <a:uLnTx/>
                  <a:uFillTx/>
                  <a:latin typeface="Times New Roman" panose="02020603050405020304" pitchFamily="18" charset="0"/>
                </a:rPr>
                <a:t> </a:t>
              </a:r>
              <a:r>
                <a:rPr kumimoji="0" lang="en-GB" sz="2400" b="1" i="0" u="none" strike="noStrike" kern="0" cap="none" spc="0" normalizeH="0" baseline="0" noProof="0" smtClean="0">
                  <a:ln>
                    <a:noFill/>
                  </a:ln>
                  <a:solidFill>
                    <a:srgbClr val="000000"/>
                  </a:solidFill>
                  <a:effectLst/>
                  <a:uLnTx/>
                  <a:uFillTx/>
                  <a:latin typeface="Times New Roman" panose="02020603050405020304" pitchFamily="18" charset="0"/>
                </a:rPr>
                <a:t>write()</a:t>
              </a:r>
              <a:endParaRPr kumimoji="0" lang="en-US" sz="2400" b="1"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27" name="Line 25"/>
            <p:cNvSpPr>
              <a:spLocks noChangeShapeType="1"/>
            </p:cNvSpPr>
            <p:nvPr/>
          </p:nvSpPr>
          <p:spPr bwMode="auto">
            <a:xfrm>
              <a:off x="7467600" y="1447800"/>
              <a:ext cx="0" cy="99060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1" u="sng"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8" name="Text Box 26"/>
            <p:cNvSpPr txBox="1">
              <a:spLocks noChangeArrowheads="1"/>
            </p:cNvSpPr>
            <p:nvPr/>
          </p:nvSpPr>
          <p:spPr bwMode="auto">
            <a:xfrm rot="16183124">
              <a:off x="7184231" y="1643857"/>
              <a:ext cx="1020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i="1" u="sng">
                  <a:solidFill>
                    <a:schemeClr val="tx1"/>
                  </a:solidFill>
                  <a:latin typeface="Arial" panose="020B0604020202020204" pitchFamily="34" charset="0"/>
                </a:defRPr>
              </a:lvl1pPr>
              <a:lvl2pPr marL="742950" indent="-285750">
                <a:defRPr b="1" i="1" u="sng">
                  <a:solidFill>
                    <a:schemeClr val="tx1"/>
                  </a:solidFill>
                  <a:latin typeface="Arial" panose="020B0604020202020204" pitchFamily="34" charset="0"/>
                </a:defRPr>
              </a:lvl2pPr>
              <a:lvl3pPr marL="1143000" indent="-228600">
                <a:defRPr b="1" i="1" u="sng">
                  <a:solidFill>
                    <a:schemeClr val="tx1"/>
                  </a:solidFill>
                  <a:latin typeface="Arial" panose="020B0604020202020204" pitchFamily="34" charset="0"/>
                </a:defRPr>
              </a:lvl3pPr>
              <a:lvl4pPr marL="1600200" indent="-228600">
                <a:defRPr b="1" i="1" u="sng">
                  <a:solidFill>
                    <a:schemeClr val="tx1"/>
                  </a:solidFill>
                  <a:latin typeface="Arial" panose="020B0604020202020204" pitchFamily="34" charset="0"/>
                </a:defRPr>
              </a:lvl4pPr>
              <a:lvl5pPr marL="2057400" indent="-228600">
                <a:defRPr b="1" i="1" u="sng">
                  <a:solidFill>
                    <a:schemeClr val="tx1"/>
                  </a:solidFill>
                  <a:latin typeface="Arial" panose="020B0604020202020204" pitchFamily="34" charset="0"/>
                </a:defRPr>
              </a:lvl5pPr>
              <a:lvl6pPr marL="2514600" indent="-228600" eaLnBrk="0" fontAlgn="base" hangingPunct="0">
                <a:spcBef>
                  <a:spcPct val="0"/>
                </a:spcBef>
                <a:spcAft>
                  <a:spcPct val="0"/>
                </a:spcAft>
                <a:defRPr b="1" i="1" u="sng">
                  <a:solidFill>
                    <a:schemeClr val="tx1"/>
                  </a:solidFill>
                  <a:latin typeface="Arial" panose="020B0604020202020204" pitchFamily="34" charset="0"/>
                </a:defRPr>
              </a:lvl6pPr>
              <a:lvl7pPr marL="2971800" indent="-228600" eaLnBrk="0" fontAlgn="base" hangingPunct="0">
                <a:spcBef>
                  <a:spcPct val="0"/>
                </a:spcBef>
                <a:spcAft>
                  <a:spcPct val="0"/>
                </a:spcAft>
                <a:defRPr b="1" i="1" u="sng">
                  <a:solidFill>
                    <a:schemeClr val="tx1"/>
                  </a:solidFill>
                  <a:latin typeface="Arial" panose="020B0604020202020204" pitchFamily="34" charset="0"/>
                </a:defRPr>
              </a:lvl7pPr>
              <a:lvl8pPr marL="3429000" indent="-228600" eaLnBrk="0" fontAlgn="base" hangingPunct="0">
                <a:spcBef>
                  <a:spcPct val="0"/>
                </a:spcBef>
                <a:spcAft>
                  <a:spcPct val="0"/>
                </a:spcAft>
                <a:defRPr b="1" i="1" u="sng">
                  <a:solidFill>
                    <a:schemeClr val="tx1"/>
                  </a:solidFill>
                  <a:latin typeface="Arial" panose="020B0604020202020204" pitchFamily="34" charset="0"/>
                </a:defRPr>
              </a:lvl8pPr>
              <a:lvl9pPr marL="3886200" indent="-228600" eaLnBrk="0" fontAlgn="base" hangingPunct="0">
                <a:spcBef>
                  <a:spcPct val="0"/>
                </a:spcBef>
                <a:spcAft>
                  <a:spcPct val="0"/>
                </a:spcAft>
                <a:defRPr b="1" i="1" u="sng">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smtClean="0">
                  <a:ln>
                    <a:noFill/>
                  </a:ln>
                  <a:solidFill>
                    <a:srgbClr val="000000"/>
                  </a:solidFill>
                  <a:effectLst/>
                  <a:uLnTx/>
                  <a:uFillTx/>
                  <a:latin typeface="Times New Roman" panose="02020603050405020304" pitchFamily="18" charset="0"/>
                </a:rPr>
                <a:t> </a:t>
              </a:r>
              <a:r>
                <a:rPr kumimoji="0" lang="en-GB" sz="2400" b="1" i="0" u="none" strike="noStrike" kern="0" cap="none" spc="0" normalizeH="0" baseline="0" noProof="0" smtClean="0">
                  <a:ln>
                    <a:noFill/>
                  </a:ln>
                  <a:solidFill>
                    <a:srgbClr val="000000"/>
                  </a:solidFill>
                  <a:effectLst/>
                  <a:uLnTx/>
                  <a:uFillTx/>
                  <a:latin typeface="Times New Roman" panose="02020603050405020304" pitchFamily="18" charset="0"/>
                </a:rPr>
                <a:t>ioctl()</a:t>
              </a:r>
              <a:endParaRPr kumimoji="0" lang="en-US" sz="2400" b="1"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29" name="Freeform 27"/>
            <p:cNvSpPr>
              <a:spLocks/>
            </p:cNvSpPr>
            <p:nvPr/>
          </p:nvSpPr>
          <p:spPr bwMode="auto">
            <a:xfrm>
              <a:off x="177800" y="2438400"/>
              <a:ext cx="965200" cy="2514600"/>
            </a:xfrm>
            <a:custGeom>
              <a:avLst/>
              <a:gdLst>
                <a:gd name="T0" fmla="*/ 965200 w 608"/>
                <a:gd name="T1" fmla="*/ 0 h 1584"/>
                <a:gd name="T2" fmla="*/ 50800 w 608"/>
                <a:gd name="T3" fmla="*/ 1447800 h 1584"/>
                <a:gd name="T4" fmla="*/ 660400 w 608"/>
                <a:gd name="T5" fmla="*/ 2514600 h 1584"/>
                <a:gd name="T6" fmla="*/ 0 60000 65536"/>
                <a:gd name="T7" fmla="*/ 0 60000 65536"/>
                <a:gd name="T8" fmla="*/ 0 60000 65536"/>
              </a:gdLst>
              <a:ahLst/>
              <a:cxnLst>
                <a:cxn ang="T6">
                  <a:pos x="T0" y="T1"/>
                </a:cxn>
                <a:cxn ang="T7">
                  <a:pos x="T2" y="T3"/>
                </a:cxn>
                <a:cxn ang="T8">
                  <a:pos x="T4" y="T5"/>
                </a:cxn>
              </a:cxnLst>
              <a:rect l="0" t="0" r="r" b="b"/>
              <a:pathLst>
                <a:path w="608" h="1584">
                  <a:moveTo>
                    <a:pt x="608" y="0"/>
                  </a:moveTo>
                  <a:cubicBezTo>
                    <a:pt x="336" y="324"/>
                    <a:pt x="64" y="648"/>
                    <a:pt x="32" y="912"/>
                  </a:cubicBezTo>
                  <a:cubicBezTo>
                    <a:pt x="0" y="1176"/>
                    <a:pt x="208" y="1380"/>
                    <a:pt x="416" y="1584"/>
                  </a:cubicBezTo>
                </a:path>
              </a:pathLst>
            </a:custGeom>
            <a:noFill/>
            <a:ln w="38100" cap="flat" cmpd="sng">
              <a:solidFill>
                <a:srgbClr val="000000"/>
              </a:solidFill>
              <a:prstDash val="sysDot"/>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1" u="sng" strike="noStrike" kern="0" cap="none" spc="0" normalizeH="0" baseline="0" noProof="0" smtClean="0">
                <a:ln>
                  <a:noFill/>
                </a:ln>
                <a:solidFill>
                  <a:srgbClr val="000000"/>
                </a:solidFill>
                <a:effectLst/>
                <a:uLnTx/>
                <a:uFillTx/>
                <a:latin typeface="Arial" panose="020B0604020202020204" pitchFamily="34" charset="0"/>
              </a:endParaRPr>
            </a:p>
          </p:txBody>
        </p:sp>
        <p:sp>
          <p:nvSpPr>
            <p:cNvPr id="30" name="Freeform 28"/>
            <p:cNvSpPr>
              <a:spLocks/>
            </p:cNvSpPr>
            <p:nvPr/>
          </p:nvSpPr>
          <p:spPr bwMode="auto">
            <a:xfrm>
              <a:off x="889000" y="2438400"/>
              <a:ext cx="1854200" cy="2514600"/>
            </a:xfrm>
            <a:custGeom>
              <a:avLst/>
              <a:gdLst>
                <a:gd name="T0" fmla="*/ 254000 w 1168"/>
                <a:gd name="T1" fmla="*/ 0 h 1584"/>
                <a:gd name="T2" fmla="*/ 25400 w 1168"/>
                <a:gd name="T3" fmla="*/ 685800 h 1584"/>
                <a:gd name="T4" fmla="*/ 406400 w 1168"/>
                <a:gd name="T5" fmla="*/ 1371600 h 1584"/>
                <a:gd name="T6" fmla="*/ 1854200 w 1168"/>
                <a:gd name="T7" fmla="*/ 2514600 h 158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8" h="1584">
                  <a:moveTo>
                    <a:pt x="160" y="0"/>
                  </a:moveTo>
                  <a:cubicBezTo>
                    <a:pt x="80" y="144"/>
                    <a:pt x="0" y="288"/>
                    <a:pt x="16" y="432"/>
                  </a:cubicBezTo>
                  <a:cubicBezTo>
                    <a:pt x="32" y="576"/>
                    <a:pt x="64" y="672"/>
                    <a:pt x="256" y="864"/>
                  </a:cubicBezTo>
                  <a:cubicBezTo>
                    <a:pt x="448" y="1056"/>
                    <a:pt x="808" y="1320"/>
                    <a:pt x="1168" y="1584"/>
                  </a:cubicBezTo>
                </a:path>
              </a:pathLst>
            </a:custGeom>
            <a:noFill/>
            <a:ln w="38100" cap="flat" cmpd="sng">
              <a:solidFill>
                <a:srgbClr val="000000"/>
              </a:solidFill>
              <a:prstDash val="sysDot"/>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1" u="sng" strike="noStrike" kern="0" cap="none" spc="0" normalizeH="0" baseline="0" noProof="0" smtClean="0">
                <a:ln>
                  <a:noFill/>
                </a:ln>
                <a:solidFill>
                  <a:srgbClr val="000000"/>
                </a:solidFill>
                <a:effectLst/>
                <a:uLnTx/>
                <a:uFillTx/>
                <a:latin typeface="Arial" panose="020B0604020202020204" pitchFamily="34" charset="0"/>
              </a:endParaRPr>
            </a:p>
          </p:txBody>
        </p:sp>
        <p:sp>
          <p:nvSpPr>
            <p:cNvPr id="31" name="Freeform 29"/>
            <p:cNvSpPr>
              <a:spLocks/>
            </p:cNvSpPr>
            <p:nvPr/>
          </p:nvSpPr>
          <p:spPr bwMode="auto">
            <a:xfrm>
              <a:off x="889000" y="2438400"/>
              <a:ext cx="3911600" cy="2590800"/>
            </a:xfrm>
            <a:custGeom>
              <a:avLst/>
              <a:gdLst>
                <a:gd name="T0" fmla="*/ 254000 w 2464"/>
                <a:gd name="T1" fmla="*/ 0 h 1632"/>
                <a:gd name="T2" fmla="*/ 101600 w 2464"/>
                <a:gd name="T3" fmla="*/ 609600 h 1632"/>
                <a:gd name="T4" fmla="*/ 635000 w 2464"/>
                <a:gd name="T5" fmla="*/ 1371600 h 1632"/>
                <a:gd name="T6" fmla="*/ 3911600 w 2464"/>
                <a:gd name="T7" fmla="*/ 2590800 h 16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64" h="1632">
                  <a:moveTo>
                    <a:pt x="160" y="0"/>
                  </a:moveTo>
                  <a:cubicBezTo>
                    <a:pt x="92" y="120"/>
                    <a:pt x="24" y="240"/>
                    <a:pt x="64" y="384"/>
                  </a:cubicBezTo>
                  <a:cubicBezTo>
                    <a:pt x="104" y="528"/>
                    <a:pt x="0" y="656"/>
                    <a:pt x="400" y="864"/>
                  </a:cubicBezTo>
                  <a:cubicBezTo>
                    <a:pt x="800" y="1072"/>
                    <a:pt x="1632" y="1352"/>
                    <a:pt x="2464" y="1632"/>
                  </a:cubicBezTo>
                </a:path>
              </a:pathLst>
            </a:custGeom>
            <a:noFill/>
            <a:ln w="38100" cap="flat" cmpd="sng">
              <a:solidFill>
                <a:srgbClr val="000000"/>
              </a:solidFill>
              <a:prstDash val="sysDot"/>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1" u="sng" strike="noStrike" kern="0" cap="none" spc="0" normalizeH="0" baseline="0" noProof="0" smtClean="0">
                <a:ln>
                  <a:noFill/>
                </a:ln>
                <a:solidFill>
                  <a:srgbClr val="000000"/>
                </a:solidFill>
                <a:effectLst/>
                <a:uLnTx/>
                <a:uFillTx/>
                <a:latin typeface="Arial" panose="020B0604020202020204" pitchFamily="34" charset="0"/>
              </a:endParaRPr>
            </a:p>
          </p:txBody>
        </p:sp>
        <p:sp>
          <p:nvSpPr>
            <p:cNvPr id="32" name="Freeform 30"/>
            <p:cNvSpPr>
              <a:spLocks/>
            </p:cNvSpPr>
            <p:nvPr/>
          </p:nvSpPr>
          <p:spPr bwMode="auto">
            <a:xfrm>
              <a:off x="317500" y="2438400"/>
              <a:ext cx="6540500" cy="2514600"/>
            </a:xfrm>
            <a:custGeom>
              <a:avLst/>
              <a:gdLst>
                <a:gd name="T0" fmla="*/ 825500 w 4120"/>
                <a:gd name="T1" fmla="*/ 0 h 1584"/>
                <a:gd name="T2" fmla="*/ 673100 w 4120"/>
                <a:gd name="T3" fmla="*/ 457200 h 1584"/>
                <a:gd name="T4" fmla="*/ 977900 w 4120"/>
                <a:gd name="T5" fmla="*/ 1143000 h 1584"/>
                <a:gd name="T6" fmla="*/ 6540500 w 4120"/>
                <a:gd name="T7" fmla="*/ 2514600 h 158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20" h="1584">
                  <a:moveTo>
                    <a:pt x="520" y="0"/>
                  </a:moveTo>
                  <a:cubicBezTo>
                    <a:pt x="464" y="84"/>
                    <a:pt x="408" y="168"/>
                    <a:pt x="424" y="288"/>
                  </a:cubicBezTo>
                  <a:cubicBezTo>
                    <a:pt x="440" y="408"/>
                    <a:pt x="0" y="504"/>
                    <a:pt x="616" y="720"/>
                  </a:cubicBezTo>
                  <a:cubicBezTo>
                    <a:pt x="1232" y="936"/>
                    <a:pt x="2676" y="1260"/>
                    <a:pt x="4120" y="1584"/>
                  </a:cubicBezTo>
                </a:path>
              </a:pathLst>
            </a:custGeom>
            <a:noFill/>
            <a:ln w="38100" cap="flat" cmpd="sng">
              <a:solidFill>
                <a:srgbClr val="000000"/>
              </a:solidFill>
              <a:prstDash val="sysDot"/>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1" u="sng" strike="noStrike" kern="0" cap="none" spc="0" normalizeH="0" baseline="0" noProof="0" smtClean="0">
                <a:ln>
                  <a:noFill/>
                </a:ln>
                <a:solidFill>
                  <a:srgbClr val="000000"/>
                </a:solidFill>
                <a:effectLst/>
                <a:uLnTx/>
                <a:uFillTx/>
                <a:latin typeface="Arial" panose="020B0604020202020204" pitchFamily="34" charset="0"/>
              </a:endParaRPr>
            </a:p>
          </p:txBody>
        </p:sp>
      </p:grpSp>
    </p:spTree>
    <p:extLst>
      <p:ext uri="{BB962C8B-B14F-4D97-AF65-F5344CB8AC3E}">
        <p14:creationId xmlns:p14="http://schemas.microsoft.com/office/powerpoint/2010/main" val="325295822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Developing and Compiling a Simple Module</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158</a:t>
            </a:fld>
            <a:endParaRPr lang="en-IN"/>
          </a:p>
        </p:txBody>
      </p:sp>
      <p:sp>
        <p:nvSpPr>
          <p:cNvPr id="5" name="Rectangle 4"/>
          <p:cNvSpPr/>
          <p:nvPr/>
        </p:nvSpPr>
        <p:spPr>
          <a:xfrm>
            <a:off x="141403" y="1497750"/>
            <a:ext cx="6127844" cy="4302716"/>
          </a:xfrm>
          <a:prstGeom prst="rect">
            <a:avLst/>
          </a:prstGeom>
        </p:spPr>
        <p:txBody>
          <a:bodyPr wrap="square">
            <a:spAutoFit/>
          </a:bodyPr>
          <a:lstStyle/>
          <a:p>
            <a:pPr lvl="0" fontAlgn="base">
              <a:lnSpc>
                <a:spcPct val="90000"/>
              </a:lnSpc>
              <a:spcBef>
                <a:spcPct val="0"/>
              </a:spcBef>
              <a:spcAft>
                <a:spcPct val="0"/>
              </a:spcAft>
            </a:pPr>
            <a:r>
              <a:rPr lang="en-US" sz="2400" b="1" dirty="0">
                <a:solidFill>
                  <a:srgbClr val="000000"/>
                </a:solidFill>
                <a:latin typeface="Arial" panose="020B0604020202020204" pitchFamily="34" charset="0"/>
              </a:rPr>
              <a:t>#include &lt;</a:t>
            </a:r>
            <a:r>
              <a:rPr lang="en-US" sz="2400" b="1" dirty="0" err="1">
                <a:solidFill>
                  <a:srgbClr val="000000"/>
                </a:solidFill>
                <a:latin typeface="Arial" panose="020B0604020202020204" pitchFamily="34" charset="0"/>
              </a:rPr>
              <a:t>linux</a:t>
            </a:r>
            <a:r>
              <a:rPr lang="en-US" sz="2400" b="1" dirty="0">
                <a:solidFill>
                  <a:srgbClr val="000000"/>
                </a:solidFill>
                <a:latin typeface="Arial" panose="020B0604020202020204" pitchFamily="34" charset="0"/>
              </a:rPr>
              <a:t>/</a:t>
            </a:r>
            <a:r>
              <a:rPr lang="en-US" sz="2400" b="1" dirty="0" err="1">
                <a:solidFill>
                  <a:srgbClr val="000000"/>
                </a:solidFill>
                <a:latin typeface="Arial" panose="020B0604020202020204" pitchFamily="34" charset="0"/>
              </a:rPr>
              <a:t>kernel.h</a:t>
            </a:r>
            <a:r>
              <a:rPr lang="en-US" sz="2400" b="1" dirty="0">
                <a:solidFill>
                  <a:srgbClr val="000000"/>
                </a:solidFill>
                <a:latin typeface="Arial" panose="020B0604020202020204" pitchFamily="34" charset="0"/>
              </a:rPr>
              <a:t>&gt; 		</a:t>
            </a:r>
            <a:endParaRPr lang="en-US" sz="2400" b="1" dirty="0" smtClean="0">
              <a:solidFill>
                <a:srgbClr val="000000"/>
              </a:solidFill>
              <a:latin typeface="Arial" panose="020B0604020202020204" pitchFamily="34" charset="0"/>
            </a:endParaRPr>
          </a:p>
          <a:p>
            <a:pPr lvl="0" fontAlgn="base">
              <a:lnSpc>
                <a:spcPct val="90000"/>
              </a:lnSpc>
              <a:spcBef>
                <a:spcPct val="0"/>
              </a:spcBef>
              <a:spcAft>
                <a:spcPct val="0"/>
              </a:spcAft>
            </a:pPr>
            <a:r>
              <a:rPr lang="en-US" sz="2400" b="1" dirty="0" err="1" smtClean="0">
                <a:solidFill>
                  <a:srgbClr val="000000"/>
                </a:solidFill>
                <a:latin typeface="Arial" panose="020B0604020202020204" pitchFamily="34" charset="0"/>
              </a:rPr>
              <a:t>int</a:t>
            </a:r>
            <a:r>
              <a:rPr lang="en-US" sz="2400" b="1" dirty="0" smtClean="0">
                <a:solidFill>
                  <a:srgbClr val="000000"/>
                </a:solidFill>
                <a:latin typeface="Arial" panose="020B0604020202020204" pitchFamily="34" charset="0"/>
              </a:rPr>
              <a:t> </a:t>
            </a:r>
            <a:r>
              <a:rPr lang="en-US" sz="2400" b="1" dirty="0" err="1">
                <a:solidFill>
                  <a:srgbClr val="CC3300"/>
                </a:solidFill>
                <a:latin typeface="Arial" panose="020B0604020202020204" pitchFamily="34" charset="0"/>
              </a:rPr>
              <a:t>my_init</a:t>
            </a:r>
            <a:r>
              <a:rPr lang="en-US" sz="2400" b="1" dirty="0">
                <a:solidFill>
                  <a:srgbClr val="000000"/>
                </a:solidFill>
                <a:latin typeface="Arial" panose="020B0604020202020204" pitchFamily="34" charset="0"/>
              </a:rPr>
              <a:t> (void)  		</a:t>
            </a:r>
          </a:p>
          <a:p>
            <a:pPr lvl="0" fontAlgn="base">
              <a:lnSpc>
                <a:spcPct val="90000"/>
              </a:lnSpc>
              <a:spcBef>
                <a:spcPct val="0"/>
              </a:spcBef>
              <a:spcAft>
                <a:spcPct val="0"/>
              </a:spcAft>
            </a:pPr>
            <a:r>
              <a:rPr lang="en-US" sz="2400" b="1" dirty="0">
                <a:solidFill>
                  <a:srgbClr val="000000"/>
                </a:solidFill>
                <a:latin typeface="Arial" panose="020B0604020202020204" pitchFamily="34" charset="0"/>
              </a:rPr>
              <a:t>   {   </a:t>
            </a:r>
          </a:p>
          <a:p>
            <a:pPr lvl="0" fontAlgn="base">
              <a:lnSpc>
                <a:spcPct val="90000"/>
              </a:lnSpc>
              <a:spcBef>
                <a:spcPct val="0"/>
              </a:spcBef>
              <a:spcAft>
                <a:spcPct val="0"/>
              </a:spcAft>
            </a:pPr>
            <a:r>
              <a:rPr lang="en-US" sz="2000" b="1" dirty="0">
                <a:solidFill>
                  <a:srgbClr val="000000"/>
                </a:solidFill>
                <a:latin typeface="Arial" panose="020B0604020202020204" pitchFamily="34" charset="0"/>
              </a:rPr>
              <a:t>      </a:t>
            </a:r>
            <a:r>
              <a:rPr lang="en-US" sz="2000" b="1" dirty="0" err="1">
                <a:solidFill>
                  <a:srgbClr val="000000"/>
                </a:solidFill>
                <a:latin typeface="Arial" panose="020B0604020202020204" pitchFamily="34" charset="0"/>
              </a:rPr>
              <a:t>printk</a:t>
            </a:r>
            <a:r>
              <a:rPr lang="en-US" sz="2000" b="1" dirty="0">
                <a:solidFill>
                  <a:srgbClr val="000000"/>
                </a:solidFill>
                <a:latin typeface="Arial" panose="020B0604020202020204" pitchFamily="34" charset="0"/>
              </a:rPr>
              <a:t> ("Module Insertion Successful\n");</a:t>
            </a:r>
          </a:p>
          <a:p>
            <a:pPr lvl="0" fontAlgn="base">
              <a:lnSpc>
                <a:spcPct val="90000"/>
              </a:lnSpc>
              <a:spcBef>
                <a:spcPct val="0"/>
              </a:spcBef>
              <a:spcAft>
                <a:spcPct val="0"/>
              </a:spcAft>
            </a:pPr>
            <a:r>
              <a:rPr lang="en-US" sz="2000" b="1" dirty="0">
                <a:solidFill>
                  <a:srgbClr val="000000"/>
                </a:solidFill>
                <a:latin typeface="Arial" panose="020B0604020202020204" pitchFamily="34" charset="0"/>
              </a:rPr>
              <a:t>      return 0;</a:t>
            </a:r>
            <a:r>
              <a:rPr lang="en-US" sz="2400" b="1" dirty="0">
                <a:solidFill>
                  <a:srgbClr val="000000"/>
                </a:solidFill>
                <a:latin typeface="Arial" panose="020B0604020202020204" pitchFamily="34" charset="0"/>
              </a:rPr>
              <a:t> </a:t>
            </a:r>
          </a:p>
          <a:p>
            <a:pPr lvl="0" fontAlgn="base">
              <a:lnSpc>
                <a:spcPct val="90000"/>
              </a:lnSpc>
              <a:spcBef>
                <a:spcPct val="0"/>
              </a:spcBef>
              <a:spcAft>
                <a:spcPct val="0"/>
              </a:spcAft>
            </a:pPr>
            <a:r>
              <a:rPr lang="en-US" sz="2400" b="1" dirty="0">
                <a:solidFill>
                  <a:srgbClr val="000000"/>
                </a:solidFill>
                <a:latin typeface="Arial" panose="020B0604020202020204" pitchFamily="34" charset="0"/>
              </a:rPr>
              <a:t>   }</a:t>
            </a:r>
          </a:p>
          <a:p>
            <a:pPr lvl="0" fontAlgn="base">
              <a:lnSpc>
                <a:spcPct val="90000"/>
              </a:lnSpc>
              <a:spcBef>
                <a:spcPct val="0"/>
              </a:spcBef>
              <a:spcAft>
                <a:spcPct val="0"/>
              </a:spcAft>
            </a:pPr>
            <a:endParaRPr lang="en-US" sz="2400" b="1" dirty="0">
              <a:solidFill>
                <a:srgbClr val="000000"/>
              </a:solidFill>
              <a:latin typeface="Arial" panose="020B0604020202020204" pitchFamily="34" charset="0"/>
            </a:endParaRPr>
          </a:p>
          <a:p>
            <a:pPr lvl="0" fontAlgn="base">
              <a:lnSpc>
                <a:spcPct val="90000"/>
              </a:lnSpc>
              <a:spcBef>
                <a:spcPct val="0"/>
              </a:spcBef>
              <a:spcAft>
                <a:spcPct val="0"/>
              </a:spcAft>
            </a:pPr>
            <a:r>
              <a:rPr lang="en-US" sz="2400" b="1" dirty="0">
                <a:solidFill>
                  <a:srgbClr val="000000"/>
                </a:solidFill>
                <a:latin typeface="Arial" panose="020B0604020202020204" pitchFamily="34" charset="0"/>
              </a:rPr>
              <a:t>void </a:t>
            </a:r>
            <a:r>
              <a:rPr lang="en-US" sz="2400" b="1" dirty="0" err="1">
                <a:solidFill>
                  <a:srgbClr val="CC3300"/>
                </a:solidFill>
                <a:latin typeface="Arial" panose="020B0604020202020204" pitchFamily="34" charset="0"/>
              </a:rPr>
              <a:t>my_cleanup</a:t>
            </a:r>
            <a:r>
              <a:rPr lang="en-US" sz="2400" b="1" dirty="0">
                <a:solidFill>
                  <a:srgbClr val="000000"/>
                </a:solidFill>
                <a:latin typeface="Arial" panose="020B0604020202020204" pitchFamily="34" charset="0"/>
              </a:rPr>
              <a:t> (void) 	</a:t>
            </a:r>
          </a:p>
          <a:p>
            <a:pPr lvl="0" fontAlgn="base">
              <a:lnSpc>
                <a:spcPct val="90000"/>
              </a:lnSpc>
              <a:spcBef>
                <a:spcPct val="0"/>
              </a:spcBef>
              <a:spcAft>
                <a:spcPct val="0"/>
              </a:spcAft>
            </a:pPr>
            <a:r>
              <a:rPr lang="en-US" sz="2400" b="1" dirty="0">
                <a:solidFill>
                  <a:srgbClr val="000000"/>
                </a:solidFill>
                <a:latin typeface="Arial" panose="020B0604020202020204" pitchFamily="34" charset="0"/>
              </a:rPr>
              <a:t>  { </a:t>
            </a:r>
          </a:p>
          <a:p>
            <a:pPr lvl="0" fontAlgn="base">
              <a:lnSpc>
                <a:spcPct val="90000"/>
              </a:lnSpc>
              <a:spcBef>
                <a:spcPct val="0"/>
              </a:spcBef>
              <a:spcAft>
                <a:spcPct val="0"/>
              </a:spcAft>
            </a:pPr>
            <a:r>
              <a:rPr lang="en-US" sz="2000" b="1" dirty="0">
                <a:solidFill>
                  <a:srgbClr val="000000"/>
                </a:solidFill>
                <a:latin typeface="Arial" panose="020B0604020202020204" pitchFamily="34" charset="0"/>
              </a:rPr>
              <a:t>       </a:t>
            </a:r>
            <a:r>
              <a:rPr lang="en-US" sz="2000" b="1" dirty="0" err="1">
                <a:solidFill>
                  <a:srgbClr val="000000"/>
                </a:solidFill>
                <a:latin typeface="Arial" panose="020B0604020202020204" pitchFamily="34" charset="0"/>
              </a:rPr>
              <a:t>printk</a:t>
            </a:r>
            <a:r>
              <a:rPr lang="en-US" sz="2000" b="1" dirty="0">
                <a:solidFill>
                  <a:srgbClr val="000000"/>
                </a:solidFill>
                <a:latin typeface="Arial" panose="020B0604020202020204" pitchFamily="34" charset="0"/>
              </a:rPr>
              <a:t> ("Module unloading Successful \n");</a:t>
            </a:r>
          </a:p>
          <a:p>
            <a:pPr lvl="0" fontAlgn="base">
              <a:lnSpc>
                <a:spcPct val="90000"/>
              </a:lnSpc>
              <a:spcBef>
                <a:spcPct val="0"/>
              </a:spcBef>
              <a:spcAft>
                <a:spcPct val="0"/>
              </a:spcAft>
            </a:pPr>
            <a:r>
              <a:rPr lang="en-US" sz="2400" b="1" dirty="0">
                <a:solidFill>
                  <a:srgbClr val="000000"/>
                </a:solidFill>
                <a:latin typeface="Arial" panose="020B0604020202020204" pitchFamily="34" charset="0"/>
              </a:rPr>
              <a:t>  }</a:t>
            </a:r>
          </a:p>
          <a:p>
            <a:pPr lvl="0" fontAlgn="base">
              <a:lnSpc>
                <a:spcPct val="90000"/>
              </a:lnSpc>
              <a:spcBef>
                <a:spcPct val="0"/>
              </a:spcBef>
              <a:spcAft>
                <a:spcPct val="0"/>
              </a:spcAft>
            </a:pPr>
            <a:r>
              <a:rPr lang="en-US" sz="2400" b="1" dirty="0" err="1">
                <a:solidFill>
                  <a:srgbClr val="000000"/>
                </a:solidFill>
                <a:latin typeface="Arial" panose="020B0604020202020204" pitchFamily="34" charset="0"/>
              </a:rPr>
              <a:t>module_init</a:t>
            </a:r>
            <a:r>
              <a:rPr lang="en-US" sz="2400" b="1" dirty="0">
                <a:solidFill>
                  <a:srgbClr val="000000"/>
                </a:solidFill>
                <a:latin typeface="Arial" panose="020B0604020202020204" pitchFamily="34" charset="0"/>
              </a:rPr>
              <a:t> (</a:t>
            </a:r>
            <a:r>
              <a:rPr lang="en-US" sz="2400" b="1" dirty="0" err="1">
                <a:solidFill>
                  <a:srgbClr val="CC3300"/>
                </a:solidFill>
                <a:latin typeface="Arial" panose="020B0604020202020204" pitchFamily="34" charset="0"/>
              </a:rPr>
              <a:t>my_init</a:t>
            </a:r>
            <a:r>
              <a:rPr lang="en-US" sz="2400" b="1" dirty="0">
                <a:solidFill>
                  <a:srgbClr val="000000"/>
                </a:solidFill>
                <a:latin typeface="Arial" panose="020B0604020202020204" pitchFamily="34" charset="0"/>
              </a:rPr>
              <a:t>);</a:t>
            </a:r>
          </a:p>
          <a:p>
            <a:pPr lvl="0" fontAlgn="base">
              <a:lnSpc>
                <a:spcPct val="90000"/>
              </a:lnSpc>
              <a:spcBef>
                <a:spcPct val="0"/>
              </a:spcBef>
              <a:spcAft>
                <a:spcPct val="0"/>
              </a:spcAft>
            </a:pPr>
            <a:r>
              <a:rPr lang="en-US" sz="2400" b="1" dirty="0" err="1">
                <a:solidFill>
                  <a:srgbClr val="000000"/>
                </a:solidFill>
                <a:latin typeface="Arial" panose="020B0604020202020204" pitchFamily="34" charset="0"/>
              </a:rPr>
              <a:t>module_exit</a:t>
            </a:r>
            <a:r>
              <a:rPr lang="en-US" sz="2400" b="1" dirty="0">
                <a:solidFill>
                  <a:srgbClr val="000000"/>
                </a:solidFill>
                <a:latin typeface="Arial" panose="020B0604020202020204" pitchFamily="34" charset="0"/>
              </a:rPr>
              <a:t> (</a:t>
            </a:r>
            <a:r>
              <a:rPr lang="en-US" sz="2400" b="1" dirty="0" err="1">
                <a:solidFill>
                  <a:srgbClr val="CC3300"/>
                </a:solidFill>
                <a:latin typeface="Arial" panose="020B0604020202020204" pitchFamily="34" charset="0"/>
              </a:rPr>
              <a:t>my_cleanup</a:t>
            </a:r>
            <a:r>
              <a:rPr lang="en-US" sz="2400" b="1" dirty="0">
                <a:solidFill>
                  <a:srgbClr val="000000"/>
                </a:solidFill>
                <a:latin typeface="Arial" panose="020B0604020202020204" pitchFamily="34" charset="0"/>
              </a:rPr>
              <a:t>);</a:t>
            </a:r>
          </a:p>
        </p:txBody>
      </p:sp>
      <p:sp>
        <p:nvSpPr>
          <p:cNvPr id="6" name="Rectangle 5"/>
          <p:cNvSpPr/>
          <p:nvPr/>
        </p:nvSpPr>
        <p:spPr>
          <a:xfrm>
            <a:off x="5828907" y="1176056"/>
            <a:ext cx="6096000" cy="5252207"/>
          </a:xfrm>
          <a:prstGeom prst="rect">
            <a:avLst/>
          </a:prstGeom>
        </p:spPr>
        <p:txBody>
          <a:bodyPr>
            <a:spAutoFit/>
          </a:bodyPr>
          <a:lstStyle/>
          <a:p>
            <a:pPr marL="342900" lvl="0" indent="-342900" algn="just" fontAlgn="base">
              <a:lnSpc>
                <a:spcPct val="90000"/>
              </a:lnSpc>
              <a:spcBef>
                <a:spcPct val="20000"/>
              </a:spcBef>
              <a:spcAft>
                <a:spcPct val="0"/>
              </a:spcAft>
            </a:pPr>
            <a:r>
              <a:rPr lang="en-US" sz="2400" b="1" dirty="0">
                <a:solidFill>
                  <a:srgbClr val="333399"/>
                </a:solidFill>
                <a:latin typeface="Arial"/>
              </a:rPr>
              <a:t>Need root permission to load or remove the module. </a:t>
            </a:r>
          </a:p>
          <a:p>
            <a:pPr marL="342900" lvl="0" indent="-342900" algn="just" fontAlgn="base">
              <a:lnSpc>
                <a:spcPct val="90000"/>
              </a:lnSpc>
              <a:spcBef>
                <a:spcPct val="20000"/>
              </a:spcBef>
              <a:spcAft>
                <a:spcPct val="0"/>
              </a:spcAft>
            </a:pPr>
            <a:endParaRPr lang="en-US" sz="1000" b="1" dirty="0">
              <a:solidFill>
                <a:srgbClr val="333399"/>
              </a:solidFill>
              <a:latin typeface="Arial"/>
            </a:endParaRPr>
          </a:p>
          <a:p>
            <a:pPr marL="342900" lvl="0" indent="-342900" algn="just" fontAlgn="base">
              <a:lnSpc>
                <a:spcPct val="90000"/>
              </a:lnSpc>
              <a:spcBef>
                <a:spcPct val="20000"/>
              </a:spcBef>
              <a:spcAft>
                <a:spcPct val="0"/>
              </a:spcAft>
            </a:pPr>
            <a:r>
              <a:rPr lang="en-US" sz="2400" b="1" dirty="0">
                <a:solidFill>
                  <a:srgbClr val="CC3300"/>
                </a:solidFill>
                <a:latin typeface="Arial"/>
              </a:rPr>
              <a:t>$</a:t>
            </a:r>
            <a:r>
              <a:rPr lang="en-US" sz="2400" b="1" dirty="0" err="1">
                <a:solidFill>
                  <a:srgbClr val="CC3300"/>
                </a:solidFill>
                <a:latin typeface="Arial"/>
              </a:rPr>
              <a:t>insmod</a:t>
            </a:r>
            <a:r>
              <a:rPr lang="en-US" sz="2400" b="1" dirty="0">
                <a:solidFill>
                  <a:srgbClr val="CC3300"/>
                </a:solidFill>
                <a:latin typeface="Arial"/>
              </a:rPr>
              <a:t>  ./</a:t>
            </a:r>
            <a:r>
              <a:rPr lang="en-US" sz="2400" b="1" dirty="0" err="1">
                <a:solidFill>
                  <a:srgbClr val="CC3300"/>
                </a:solidFill>
                <a:latin typeface="Arial"/>
              </a:rPr>
              <a:t>char.o</a:t>
            </a:r>
            <a:endParaRPr lang="en-US" sz="2400" b="1" dirty="0">
              <a:solidFill>
                <a:srgbClr val="CC3300"/>
              </a:solidFill>
              <a:latin typeface="Arial"/>
            </a:endParaRPr>
          </a:p>
          <a:p>
            <a:pPr marL="342900" lvl="0" indent="-342900" algn="just" fontAlgn="base">
              <a:lnSpc>
                <a:spcPct val="90000"/>
              </a:lnSpc>
              <a:spcBef>
                <a:spcPct val="20000"/>
              </a:spcBef>
              <a:spcAft>
                <a:spcPct val="0"/>
              </a:spcAft>
            </a:pPr>
            <a:r>
              <a:rPr lang="en-US" sz="2400" b="1" dirty="0">
                <a:solidFill>
                  <a:srgbClr val="333399"/>
                </a:solidFill>
                <a:latin typeface="Arial"/>
              </a:rPr>
              <a:t>     Module Insertion Successful.</a:t>
            </a:r>
          </a:p>
          <a:p>
            <a:pPr marL="342900" lvl="0" indent="-342900" algn="just" fontAlgn="base">
              <a:lnSpc>
                <a:spcPct val="90000"/>
              </a:lnSpc>
              <a:spcBef>
                <a:spcPct val="20000"/>
              </a:spcBef>
              <a:spcAft>
                <a:spcPct val="0"/>
              </a:spcAft>
            </a:pPr>
            <a:endParaRPr lang="en-US" sz="900" b="1" dirty="0">
              <a:solidFill>
                <a:srgbClr val="333399"/>
              </a:solidFill>
              <a:latin typeface="Arial"/>
            </a:endParaRPr>
          </a:p>
          <a:p>
            <a:pPr marL="342900" lvl="0" indent="-342900" algn="just" fontAlgn="base">
              <a:lnSpc>
                <a:spcPct val="90000"/>
              </a:lnSpc>
              <a:spcBef>
                <a:spcPct val="20000"/>
              </a:spcBef>
              <a:spcAft>
                <a:spcPct val="0"/>
              </a:spcAft>
            </a:pPr>
            <a:r>
              <a:rPr lang="en-US" sz="2400" b="1" dirty="0">
                <a:solidFill>
                  <a:srgbClr val="CC3300"/>
                </a:solidFill>
                <a:latin typeface="Arial"/>
              </a:rPr>
              <a:t>$</a:t>
            </a:r>
            <a:r>
              <a:rPr lang="en-US" sz="2400" b="1" dirty="0" err="1">
                <a:solidFill>
                  <a:srgbClr val="CC3300"/>
                </a:solidFill>
                <a:latin typeface="Arial"/>
              </a:rPr>
              <a:t>rmmod</a:t>
            </a:r>
            <a:r>
              <a:rPr lang="en-US" sz="2400" b="1" dirty="0">
                <a:solidFill>
                  <a:srgbClr val="CC3300"/>
                </a:solidFill>
                <a:latin typeface="Arial"/>
              </a:rPr>
              <a:t>  char</a:t>
            </a:r>
          </a:p>
          <a:p>
            <a:pPr marL="342900" lvl="0" indent="-342900" algn="just" fontAlgn="base">
              <a:lnSpc>
                <a:spcPct val="90000"/>
              </a:lnSpc>
              <a:spcBef>
                <a:spcPct val="20000"/>
              </a:spcBef>
              <a:spcAft>
                <a:spcPct val="0"/>
              </a:spcAft>
            </a:pPr>
            <a:r>
              <a:rPr lang="en-US" sz="2400" b="1" dirty="0">
                <a:solidFill>
                  <a:srgbClr val="333399"/>
                </a:solidFill>
                <a:latin typeface="Arial"/>
              </a:rPr>
              <a:t>    Module unloading Successful.</a:t>
            </a:r>
          </a:p>
          <a:p>
            <a:pPr marL="342900" lvl="0" indent="-342900" algn="just" fontAlgn="base">
              <a:lnSpc>
                <a:spcPct val="90000"/>
              </a:lnSpc>
              <a:spcBef>
                <a:spcPct val="20000"/>
              </a:spcBef>
              <a:spcAft>
                <a:spcPct val="0"/>
              </a:spcAft>
            </a:pPr>
            <a:r>
              <a:rPr lang="en-US" sz="2400" b="1" dirty="0">
                <a:solidFill>
                  <a:srgbClr val="333399"/>
                </a:solidFill>
                <a:latin typeface="Arial"/>
              </a:rPr>
              <a:t> </a:t>
            </a:r>
          </a:p>
          <a:p>
            <a:pPr marL="342900" lvl="0" indent="-342900" algn="just" fontAlgn="base">
              <a:lnSpc>
                <a:spcPct val="90000"/>
              </a:lnSpc>
              <a:spcBef>
                <a:spcPct val="20000"/>
              </a:spcBef>
              <a:spcAft>
                <a:spcPct val="0"/>
              </a:spcAft>
            </a:pPr>
            <a:endParaRPr lang="en-US" sz="2400" b="1" dirty="0">
              <a:solidFill>
                <a:srgbClr val="333399"/>
              </a:solidFill>
              <a:latin typeface="Arial"/>
            </a:endParaRPr>
          </a:p>
          <a:p>
            <a:pPr marL="342900" lvl="0" indent="-342900" algn="just" fontAlgn="base">
              <a:lnSpc>
                <a:spcPct val="90000"/>
              </a:lnSpc>
              <a:spcBef>
                <a:spcPct val="20000"/>
              </a:spcBef>
              <a:spcAft>
                <a:spcPct val="0"/>
              </a:spcAft>
            </a:pPr>
            <a:r>
              <a:rPr lang="en-US" sz="2400" b="1" dirty="0">
                <a:solidFill>
                  <a:srgbClr val="333399"/>
                </a:solidFill>
                <a:latin typeface="Arial"/>
              </a:rPr>
              <a:t>		</a:t>
            </a:r>
            <a:r>
              <a:rPr lang="en-US" sz="2400" b="1" dirty="0">
                <a:solidFill>
                  <a:srgbClr val="CC3300"/>
                </a:solidFill>
                <a:latin typeface="Arial"/>
              </a:rPr>
              <a:t>Output of </a:t>
            </a:r>
            <a:r>
              <a:rPr lang="en-US" sz="2400" b="1" dirty="0" err="1">
                <a:solidFill>
                  <a:srgbClr val="CC3300"/>
                </a:solidFill>
                <a:latin typeface="Arial"/>
              </a:rPr>
              <a:t>printk</a:t>
            </a:r>
            <a:r>
              <a:rPr lang="en-US" sz="2400" b="1" dirty="0">
                <a:solidFill>
                  <a:srgbClr val="CC3300"/>
                </a:solidFill>
                <a:latin typeface="Arial"/>
              </a:rPr>
              <a:t> is shown because, after loading the module it can link to the kernel and can access the kernel's public symbols (functions and variables).</a:t>
            </a:r>
          </a:p>
        </p:txBody>
      </p:sp>
    </p:spTree>
    <p:extLst>
      <p:ext uri="{BB962C8B-B14F-4D97-AF65-F5344CB8AC3E}">
        <p14:creationId xmlns:p14="http://schemas.microsoft.com/office/powerpoint/2010/main" val="136600544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a:t>
            </a:r>
            <a:r>
              <a:rPr lang="en-US" dirty="0" err="1" smtClean="0">
                <a:latin typeface="+mn-lt"/>
              </a:rPr>
              <a:t>lsmod</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159</a:t>
            </a:fld>
            <a:endParaRPr lang="en-IN"/>
          </a:p>
        </p:txBody>
      </p:sp>
      <p:sp>
        <p:nvSpPr>
          <p:cNvPr id="3" name="Rectangle 2"/>
          <p:cNvSpPr/>
          <p:nvPr/>
        </p:nvSpPr>
        <p:spPr>
          <a:xfrm>
            <a:off x="614150" y="1384779"/>
            <a:ext cx="11122925" cy="5226046"/>
          </a:xfrm>
          <a:prstGeom prst="rect">
            <a:avLst/>
          </a:prstGeom>
        </p:spPr>
        <p:txBody>
          <a:bodyPr wrap="square">
            <a:spAutoFit/>
          </a:bodyPr>
          <a:lstStyle/>
          <a:p>
            <a:pPr marL="342900" lvl="0" indent="-342900" algn="just" fontAlgn="base">
              <a:lnSpc>
                <a:spcPct val="80000"/>
              </a:lnSpc>
              <a:spcBef>
                <a:spcPct val="20000"/>
              </a:spcBef>
              <a:spcAft>
                <a:spcPct val="0"/>
              </a:spcAft>
            </a:pPr>
            <a:r>
              <a:rPr lang="en-US" sz="2200" b="1" dirty="0">
                <a:solidFill>
                  <a:srgbClr val="333399"/>
                </a:solidFill>
                <a:latin typeface="Arial"/>
              </a:rPr>
              <a:t>whether the module is loaded or not can be checked  by </a:t>
            </a:r>
          </a:p>
          <a:p>
            <a:pPr marL="342900" lvl="0" indent="-342900" algn="just" fontAlgn="base">
              <a:lnSpc>
                <a:spcPct val="80000"/>
              </a:lnSpc>
              <a:spcBef>
                <a:spcPct val="20000"/>
              </a:spcBef>
              <a:spcAft>
                <a:spcPct val="0"/>
              </a:spcAft>
            </a:pPr>
            <a:endParaRPr lang="en-US" sz="800" b="1" dirty="0">
              <a:solidFill>
                <a:srgbClr val="333399"/>
              </a:solidFill>
              <a:latin typeface="Arial"/>
            </a:endParaRPr>
          </a:p>
          <a:p>
            <a:pPr marL="342900" lvl="0" indent="-342900" algn="just" fontAlgn="base">
              <a:lnSpc>
                <a:spcPct val="80000"/>
              </a:lnSpc>
              <a:spcBef>
                <a:spcPct val="20000"/>
              </a:spcBef>
              <a:spcAft>
                <a:spcPct val="0"/>
              </a:spcAft>
            </a:pPr>
            <a:r>
              <a:rPr lang="en-US" sz="2400" b="1" dirty="0">
                <a:solidFill>
                  <a:srgbClr val="CC3300"/>
                </a:solidFill>
                <a:latin typeface="Arial"/>
              </a:rPr>
              <a:t>$cat /</a:t>
            </a:r>
            <a:r>
              <a:rPr lang="en-US" sz="2400" b="1" dirty="0" err="1">
                <a:solidFill>
                  <a:srgbClr val="CC3300"/>
                </a:solidFill>
                <a:latin typeface="Arial"/>
              </a:rPr>
              <a:t>proc</a:t>
            </a:r>
            <a:r>
              <a:rPr lang="en-US" sz="2400" b="1" dirty="0">
                <a:solidFill>
                  <a:srgbClr val="CC3300"/>
                </a:solidFill>
                <a:latin typeface="Arial"/>
              </a:rPr>
              <a:t>/modules (or) </a:t>
            </a:r>
            <a:r>
              <a:rPr lang="en-US" sz="2400" b="1" dirty="0" err="1">
                <a:solidFill>
                  <a:srgbClr val="CC3300"/>
                </a:solidFill>
                <a:latin typeface="Arial"/>
              </a:rPr>
              <a:t>lsmod</a:t>
            </a:r>
            <a:endParaRPr lang="en-US" sz="2400" b="1" dirty="0">
              <a:solidFill>
                <a:srgbClr val="CC3300"/>
              </a:solidFill>
              <a:latin typeface="Arial"/>
            </a:endParaRPr>
          </a:p>
          <a:p>
            <a:pPr marL="342900" lvl="0" indent="-342900" algn="just" fontAlgn="base">
              <a:lnSpc>
                <a:spcPct val="80000"/>
              </a:lnSpc>
              <a:spcBef>
                <a:spcPct val="20000"/>
              </a:spcBef>
              <a:spcAft>
                <a:spcPct val="0"/>
              </a:spcAft>
            </a:pPr>
            <a:r>
              <a:rPr lang="en-US" sz="2000" b="1" dirty="0">
                <a:solidFill>
                  <a:srgbClr val="333399"/>
                </a:solidFill>
                <a:latin typeface="Arial"/>
              </a:rPr>
              <a:t>Module			Size		</a:t>
            </a:r>
            <a:r>
              <a:rPr lang="en-US" sz="2000" b="1" dirty="0" err="1">
                <a:solidFill>
                  <a:srgbClr val="333399"/>
                </a:solidFill>
                <a:latin typeface="Arial"/>
              </a:rPr>
              <a:t>No.of</a:t>
            </a:r>
            <a:r>
              <a:rPr lang="en-US" sz="2000" b="1" dirty="0">
                <a:solidFill>
                  <a:srgbClr val="333399"/>
                </a:solidFill>
                <a:latin typeface="Arial"/>
              </a:rPr>
              <a:t> User</a:t>
            </a:r>
          </a:p>
          <a:p>
            <a:pPr marL="342900" lvl="0" indent="-342900" algn="just" fontAlgn="base">
              <a:lnSpc>
                <a:spcPct val="80000"/>
              </a:lnSpc>
              <a:spcBef>
                <a:spcPct val="20000"/>
              </a:spcBef>
              <a:spcAft>
                <a:spcPct val="0"/>
              </a:spcAft>
            </a:pPr>
            <a:r>
              <a:rPr lang="en-US" sz="2000" b="1" dirty="0" err="1">
                <a:solidFill>
                  <a:srgbClr val="333399"/>
                </a:solidFill>
                <a:latin typeface="Arial"/>
              </a:rPr>
              <a:t>nfsd</a:t>
            </a:r>
            <a:r>
              <a:rPr lang="en-US" sz="2000" b="1" dirty="0">
                <a:solidFill>
                  <a:srgbClr val="333399"/>
                </a:solidFill>
                <a:latin typeface="Arial"/>
              </a:rPr>
              <a:t>                   	69696  		     8  </a:t>
            </a:r>
          </a:p>
          <a:p>
            <a:pPr marL="342900" lvl="0" indent="-342900" algn="just" fontAlgn="base">
              <a:lnSpc>
                <a:spcPct val="80000"/>
              </a:lnSpc>
              <a:spcBef>
                <a:spcPct val="20000"/>
              </a:spcBef>
              <a:spcAft>
                <a:spcPct val="0"/>
              </a:spcAft>
            </a:pPr>
            <a:r>
              <a:rPr lang="en-US" sz="2000" b="1" dirty="0">
                <a:solidFill>
                  <a:srgbClr val="333399"/>
                </a:solidFill>
                <a:latin typeface="Arial"/>
              </a:rPr>
              <a:t>------			------		     ---</a:t>
            </a:r>
          </a:p>
          <a:p>
            <a:pPr marL="342900" lvl="0" indent="-342900" algn="just" fontAlgn="base">
              <a:lnSpc>
                <a:spcPct val="80000"/>
              </a:lnSpc>
              <a:spcBef>
                <a:spcPct val="20000"/>
              </a:spcBef>
              <a:spcAft>
                <a:spcPct val="0"/>
              </a:spcAft>
            </a:pPr>
            <a:r>
              <a:rPr lang="en-US" sz="2000" b="1" dirty="0" err="1">
                <a:solidFill>
                  <a:srgbClr val="333399"/>
                </a:solidFill>
                <a:latin typeface="Arial"/>
              </a:rPr>
              <a:t>usbcore</a:t>
            </a:r>
            <a:r>
              <a:rPr lang="en-US" sz="2000" b="1" dirty="0">
                <a:solidFill>
                  <a:srgbClr val="333399"/>
                </a:solidFill>
                <a:latin typeface="Arial"/>
              </a:rPr>
              <a:t>                	49664  		      1  </a:t>
            </a:r>
          </a:p>
          <a:p>
            <a:pPr marL="342900" lvl="0" indent="-342900" algn="just" fontAlgn="base">
              <a:lnSpc>
                <a:spcPct val="80000"/>
              </a:lnSpc>
              <a:spcBef>
                <a:spcPct val="20000"/>
              </a:spcBef>
              <a:spcAft>
                <a:spcPct val="0"/>
              </a:spcAft>
            </a:pPr>
            <a:endParaRPr lang="en-US" sz="2000" b="1" dirty="0">
              <a:solidFill>
                <a:srgbClr val="333399"/>
              </a:solidFill>
              <a:latin typeface="Arial"/>
            </a:endParaRPr>
          </a:p>
          <a:p>
            <a:pPr marL="342900" lvl="0" indent="-342900" algn="just" fontAlgn="base">
              <a:lnSpc>
                <a:spcPct val="80000"/>
              </a:lnSpc>
              <a:spcBef>
                <a:spcPct val="20000"/>
              </a:spcBef>
              <a:spcAft>
                <a:spcPct val="0"/>
              </a:spcAft>
            </a:pPr>
            <a:r>
              <a:rPr lang="en-US" sz="2400" b="1" dirty="0">
                <a:solidFill>
                  <a:srgbClr val="CC3300"/>
                </a:solidFill>
                <a:latin typeface="Arial"/>
              </a:rPr>
              <a:t>$cat /</a:t>
            </a:r>
            <a:r>
              <a:rPr lang="en-US" sz="2400" b="1" dirty="0" err="1">
                <a:solidFill>
                  <a:srgbClr val="CC3300"/>
                </a:solidFill>
                <a:latin typeface="Arial"/>
              </a:rPr>
              <a:t>proc</a:t>
            </a:r>
            <a:r>
              <a:rPr lang="en-US" sz="2400" b="1" dirty="0">
                <a:solidFill>
                  <a:srgbClr val="CC3300"/>
                </a:solidFill>
                <a:latin typeface="Arial"/>
              </a:rPr>
              <a:t>/devices</a:t>
            </a:r>
          </a:p>
          <a:p>
            <a:pPr marL="342900" lvl="0" indent="-342900" algn="just" fontAlgn="base">
              <a:lnSpc>
                <a:spcPct val="80000"/>
              </a:lnSpc>
              <a:spcBef>
                <a:spcPct val="20000"/>
              </a:spcBef>
              <a:spcAft>
                <a:spcPct val="0"/>
              </a:spcAft>
            </a:pPr>
            <a:r>
              <a:rPr lang="en-US" sz="2000" b="1" dirty="0">
                <a:solidFill>
                  <a:srgbClr val="333399"/>
                </a:solidFill>
                <a:latin typeface="Arial"/>
              </a:rPr>
              <a:t>Character devices:</a:t>
            </a:r>
          </a:p>
          <a:p>
            <a:pPr marL="342900" lvl="0" indent="-342900" algn="just" fontAlgn="base">
              <a:lnSpc>
                <a:spcPct val="80000"/>
              </a:lnSpc>
              <a:spcBef>
                <a:spcPct val="20000"/>
              </a:spcBef>
              <a:spcAft>
                <a:spcPct val="0"/>
              </a:spcAft>
            </a:pPr>
            <a:r>
              <a:rPr lang="en-US" sz="2000" b="1" dirty="0">
                <a:solidFill>
                  <a:srgbClr val="333399"/>
                </a:solidFill>
                <a:latin typeface="Arial"/>
              </a:rPr>
              <a:t>     1 </a:t>
            </a:r>
            <a:r>
              <a:rPr lang="en-US" sz="2000" b="1" dirty="0" err="1">
                <a:solidFill>
                  <a:srgbClr val="333399"/>
                </a:solidFill>
                <a:latin typeface="Arial"/>
              </a:rPr>
              <a:t>mem</a:t>
            </a:r>
            <a:endParaRPr lang="en-US" sz="2000" b="1" dirty="0">
              <a:solidFill>
                <a:srgbClr val="333399"/>
              </a:solidFill>
              <a:latin typeface="Arial"/>
            </a:endParaRPr>
          </a:p>
          <a:p>
            <a:pPr marL="342900" lvl="0" indent="-342900" algn="just" fontAlgn="base">
              <a:lnSpc>
                <a:spcPct val="80000"/>
              </a:lnSpc>
              <a:spcBef>
                <a:spcPct val="20000"/>
              </a:spcBef>
              <a:spcAft>
                <a:spcPct val="0"/>
              </a:spcAft>
            </a:pPr>
            <a:r>
              <a:rPr lang="en-US" sz="2000" b="1" dirty="0">
                <a:solidFill>
                  <a:srgbClr val="333399"/>
                </a:solidFill>
                <a:latin typeface="Arial"/>
              </a:rPr>
              <a:t>         ----</a:t>
            </a:r>
          </a:p>
          <a:p>
            <a:pPr marL="342900" lvl="0" indent="-342900" algn="just" fontAlgn="base">
              <a:lnSpc>
                <a:spcPct val="80000"/>
              </a:lnSpc>
              <a:spcBef>
                <a:spcPct val="20000"/>
              </a:spcBef>
              <a:spcAft>
                <a:spcPct val="0"/>
              </a:spcAft>
            </a:pPr>
            <a:r>
              <a:rPr lang="en-US" sz="2000" b="1" dirty="0">
                <a:solidFill>
                  <a:srgbClr val="333399"/>
                </a:solidFill>
                <a:latin typeface="Arial"/>
              </a:rPr>
              <a:t>   10 </a:t>
            </a:r>
            <a:r>
              <a:rPr lang="en-US" sz="2000" b="1" dirty="0" err="1">
                <a:solidFill>
                  <a:srgbClr val="333399"/>
                </a:solidFill>
                <a:latin typeface="Arial"/>
              </a:rPr>
              <a:t>misc</a:t>
            </a:r>
            <a:endParaRPr lang="en-US" sz="2000" b="1" dirty="0">
              <a:solidFill>
                <a:srgbClr val="333399"/>
              </a:solidFill>
              <a:latin typeface="Arial"/>
            </a:endParaRPr>
          </a:p>
          <a:p>
            <a:pPr marL="342900" lvl="0" indent="-342900" algn="just" fontAlgn="base">
              <a:lnSpc>
                <a:spcPct val="80000"/>
              </a:lnSpc>
              <a:spcBef>
                <a:spcPct val="20000"/>
              </a:spcBef>
              <a:spcAft>
                <a:spcPct val="0"/>
              </a:spcAft>
            </a:pPr>
            <a:r>
              <a:rPr lang="en-US" sz="2000" b="1" dirty="0">
                <a:solidFill>
                  <a:srgbClr val="333399"/>
                </a:solidFill>
                <a:latin typeface="Arial"/>
              </a:rPr>
              <a:t>   </a:t>
            </a:r>
          </a:p>
          <a:p>
            <a:pPr marL="342900" lvl="0" indent="-342900" algn="just" fontAlgn="base">
              <a:lnSpc>
                <a:spcPct val="80000"/>
              </a:lnSpc>
              <a:spcBef>
                <a:spcPct val="20000"/>
              </a:spcBef>
              <a:spcAft>
                <a:spcPct val="0"/>
              </a:spcAft>
            </a:pPr>
            <a:r>
              <a:rPr lang="en-US" sz="2000" b="1" dirty="0">
                <a:solidFill>
                  <a:srgbClr val="333399"/>
                </a:solidFill>
                <a:latin typeface="Arial"/>
              </a:rPr>
              <a:t>Block devices:</a:t>
            </a:r>
          </a:p>
          <a:p>
            <a:pPr marL="342900" lvl="0" indent="-342900" algn="just" fontAlgn="base">
              <a:lnSpc>
                <a:spcPct val="80000"/>
              </a:lnSpc>
              <a:spcBef>
                <a:spcPct val="20000"/>
              </a:spcBef>
              <a:spcAft>
                <a:spcPct val="0"/>
              </a:spcAft>
            </a:pPr>
            <a:r>
              <a:rPr lang="en-US" sz="2000" b="1" dirty="0">
                <a:solidFill>
                  <a:srgbClr val="333399"/>
                </a:solidFill>
                <a:latin typeface="Arial"/>
              </a:rPr>
              <a:t>  1 </a:t>
            </a:r>
            <a:r>
              <a:rPr lang="en-US" sz="2000" b="1" dirty="0" err="1">
                <a:solidFill>
                  <a:srgbClr val="333399"/>
                </a:solidFill>
                <a:latin typeface="Arial"/>
              </a:rPr>
              <a:t>ramdisk</a:t>
            </a:r>
            <a:endParaRPr lang="en-US" sz="2000" b="1" dirty="0">
              <a:solidFill>
                <a:srgbClr val="333399"/>
              </a:solidFill>
              <a:latin typeface="Arial"/>
            </a:endParaRPr>
          </a:p>
          <a:p>
            <a:pPr marL="342900" lvl="0" indent="-342900" algn="just" fontAlgn="base">
              <a:lnSpc>
                <a:spcPct val="80000"/>
              </a:lnSpc>
              <a:spcBef>
                <a:spcPct val="20000"/>
              </a:spcBef>
              <a:spcAft>
                <a:spcPct val="0"/>
              </a:spcAft>
            </a:pPr>
            <a:r>
              <a:rPr lang="en-US" sz="2000" b="1" dirty="0">
                <a:solidFill>
                  <a:srgbClr val="333399"/>
                </a:solidFill>
                <a:latin typeface="Arial"/>
              </a:rPr>
              <a:t>  2 </a:t>
            </a:r>
            <a:r>
              <a:rPr lang="en-US" sz="2000" b="1" dirty="0" err="1">
                <a:solidFill>
                  <a:srgbClr val="333399"/>
                </a:solidFill>
                <a:latin typeface="Arial"/>
              </a:rPr>
              <a:t>fd</a:t>
            </a:r>
            <a:endParaRPr lang="en-US" sz="2000" b="1" dirty="0">
              <a:solidFill>
                <a:srgbClr val="333399"/>
              </a:solidFill>
              <a:latin typeface="Arial"/>
            </a:endParaRPr>
          </a:p>
        </p:txBody>
      </p:sp>
    </p:spTree>
    <p:extLst>
      <p:ext uri="{BB962C8B-B14F-4D97-AF65-F5344CB8AC3E}">
        <p14:creationId xmlns:p14="http://schemas.microsoft.com/office/powerpoint/2010/main" val="1533497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File Types</a:t>
            </a:r>
          </a:p>
        </p:txBody>
      </p:sp>
      <p:sp>
        <p:nvSpPr>
          <p:cNvPr id="4" name="Slide Number Placeholder 3"/>
          <p:cNvSpPr>
            <a:spLocks noGrp="1"/>
          </p:cNvSpPr>
          <p:nvPr>
            <p:ph type="sldNum" sz="quarter" idx="12"/>
          </p:nvPr>
        </p:nvSpPr>
        <p:spPr>
          <a:xfrm>
            <a:off x="8886066" y="6410006"/>
            <a:ext cx="3651199" cy="401638"/>
          </a:xfrm>
        </p:spPr>
        <p:txBody>
          <a:bodyPr/>
          <a:lstStyle/>
          <a:p>
            <a:fld id="{1DEFBDA0-AD74-41D1-B067-250B5C005FA0}" type="slidenum">
              <a:rPr lang="en-IN" sz="2400" b="1" smtClean="0">
                <a:solidFill>
                  <a:schemeClr val="tx1"/>
                </a:solidFill>
              </a:rPr>
              <a:t>16</a:t>
            </a:fld>
            <a:endParaRPr lang="en-IN" sz="2400" b="1">
              <a:solidFill>
                <a:schemeClr val="tx1"/>
              </a:solidFill>
            </a:endParaRPr>
          </a:p>
        </p:txBody>
      </p:sp>
      <p:grpSp>
        <p:nvGrpSpPr>
          <p:cNvPr id="5" name="Content Placeholder 3"/>
          <p:cNvGrpSpPr>
            <a:grpSpLocks/>
          </p:cNvGrpSpPr>
          <p:nvPr/>
        </p:nvGrpSpPr>
        <p:grpSpPr bwMode="auto">
          <a:xfrm>
            <a:off x="619201" y="1014123"/>
            <a:ext cx="10953598" cy="5532120"/>
            <a:chOff x="96" y="1298"/>
            <a:chExt cx="4464" cy="2016"/>
          </a:xfrm>
        </p:grpSpPr>
        <p:cxnSp>
          <p:nvCxnSpPr>
            <p:cNvPr id="6" name="_s2052"/>
            <p:cNvCxnSpPr>
              <a:cxnSpLocks noChangeShapeType="1"/>
              <a:stCxn id="28" idx="0"/>
              <a:endCxn id="21" idx="2"/>
            </p:cNvCxnSpPr>
            <p:nvPr/>
          </p:nvCxnSpPr>
          <p:spPr bwMode="auto">
            <a:xfrm flipV="1">
              <a:off x="960" y="2450"/>
              <a:ext cx="144" cy="720"/>
            </a:xfrm>
            <a:prstGeom prst="bentConnector2">
              <a:avLst/>
            </a:prstGeom>
            <a:noFill/>
            <a:ln w="9525">
              <a:solidFill>
                <a:sysClr val="windowText" lastClr="000000"/>
              </a:solidFill>
              <a:miter lim="800000"/>
              <a:headEnd/>
              <a:tailEnd/>
            </a:ln>
            <a:extLst>
              <a:ext uri="{909E8E84-426E-40DD-AFC4-6F175D3DCCD1}">
                <a14:hiddenFill xmlns:a14="http://schemas.microsoft.com/office/drawing/2010/main">
                  <a:noFill/>
                </a14:hiddenFill>
              </a:ext>
            </a:extLst>
          </p:spPr>
        </p:cxnSp>
        <p:cxnSp>
          <p:nvCxnSpPr>
            <p:cNvPr id="7" name="_s2053"/>
            <p:cNvCxnSpPr>
              <a:cxnSpLocks noChangeShapeType="1"/>
              <a:stCxn id="27" idx="0"/>
              <a:endCxn id="21" idx="2"/>
            </p:cNvCxnSpPr>
            <p:nvPr/>
          </p:nvCxnSpPr>
          <p:spPr bwMode="auto">
            <a:xfrm flipV="1">
              <a:off x="960" y="2450"/>
              <a:ext cx="144" cy="288"/>
            </a:xfrm>
            <a:prstGeom prst="bentConnector2">
              <a:avLst/>
            </a:prstGeom>
            <a:noFill/>
            <a:ln w="9525">
              <a:solidFill>
                <a:sysClr val="windowText" lastClr="000000"/>
              </a:solidFill>
              <a:miter lim="800000"/>
              <a:headEnd/>
              <a:tailEnd/>
            </a:ln>
            <a:extLst>
              <a:ext uri="{909E8E84-426E-40DD-AFC4-6F175D3DCCD1}">
                <a14:hiddenFill xmlns:a14="http://schemas.microsoft.com/office/drawing/2010/main">
                  <a:noFill/>
                </a14:hiddenFill>
              </a:ext>
            </a:extLst>
          </p:spPr>
        </p:cxnSp>
        <p:cxnSp>
          <p:nvCxnSpPr>
            <p:cNvPr id="8" name="_s2054"/>
            <p:cNvCxnSpPr>
              <a:cxnSpLocks noChangeShapeType="1"/>
              <a:stCxn id="26" idx="4"/>
              <a:endCxn id="22" idx="2"/>
            </p:cNvCxnSpPr>
            <p:nvPr/>
          </p:nvCxnSpPr>
          <p:spPr bwMode="auto">
            <a:xfrm rot="10800000">
              <a:off x="2112" y="2450"/>
              <a:ext cx="144" cy="720"/>
            </a:xfrm>
            <a:prstGeom prst="bentConnector2">
              <a:avLst/>
            </a:prstGeom>
            <a:noFill/>
            <a:ln w="9525">
              <a:solidFill>
                <a:sysClr val="windowText" lastClr="000000"/>
              </a:solidFill>
              <a:miter lim="800000"/>
              <a:headEnd/>
              <a:tailEnd/>
            </a:ln>
            <a:extLst>
              <a:ext uri="{909E8E84-426E-40DD-AFC4-6F175D3DCCD1}">
                <a14:hiddenFill xmlns:a14="http://schemas.microsoft.com/office/drawing/2010/main">
                  <a:noFill/>
                </a14:hiddenFill>
              </a:ext>
            </a:extLst>
          </p:spPr>
        </p:cxnSp>
        <p:cxnSp>
          <p:nvCxnSpPr>
            <p:cNvPr id="9" name="_s2055"/>
            <p:cNvCxnSpPr>
              <a:cxnSpLocks noChangeShapeType="1"/>
              <a:stCxn id="25" idx="4"/>
              <a:endCxn id="22" idx="2"/>
            </p:cNvCxnSpPr>
            <p:nvPr/>
          </p:nvCxnSpPr>
          <p:spPr bwMode="auto">
            <a:xfrm rot="10800000">
              <a:off x="2112" y="2450"/>
              <a:ext cx="144" cy="288"/>
            </a:xfrm>
            <a:prstGeom prst="bentConnector2">
              <a:avLst/>
            </a:prstGeom>
            <a:noFill/>
            <a:ln w="9525">
              <a:solidFill>
                <a:sysClr val="windowText" lastClr="000000"/>
              </a:solidFill>
              <a:miter lim="800000"/>
              <a:headEnd/>
              <a:tailEnd/>
            </a:ln>
            <a:extLst>
              <a:ext uri="{909E8E84-426E-40DD-AFC4-6F175D3DCCD1}">
                <a14:hiddenFill xmlns:a14="http://schemas.microsoft.com/office/drawing/2010/main">
                  <a:noFill/>
                </a14:hiddenFill>
              </a:ext>
            </a:extLst>
          </p:spPr>
        </p:cxnSp>
        <p:cxnSp>
          <p:nvCxnSpPr>
            <p:cNvPr id="10" name="_s2056"/>
            <p:cNvCxnSpPr>
              <a:cxnSpLocks noChangeShapeType="1"/>
              <a:stCxn id="24" idx="6"/>
              <a:endCxn id="20" idx="2"/>
            </p:cNvCxnSpPr>
            <p:nvPr/>
          </p:nvCxnSpPr>
          <p:spPr bwMode="auto">
            <a:xfrm rot="5400000" flipH="1">
              <a:off x="3300" y="1334"/>
              <a:ext cx="144" cy="1512"/>
            </a:xfrm>
            <a:prstGeom prst="bentConnector3">
              <a:avLst>
                <a:gd name="adj1" fmla="val 30000"/>
              </a:avLst>
            </a:prstGeom>
            <a:noFill/>
            <a:ln w="9525">
              <a:solidFill>
                <a:sysClr val="windowText" lastClr="000000"/>
              </a:solidFill>
              <a:miter lim="800000"/>
              <a:headEnd/>
              <a:tailEnd/>
            </a:ln>
            <a:extLst>
              <a:ext uri="{909E8E84-426E-40DD-AFC4-6F175D3DCCD1}">
                <a14:hiddenFill xmlns:a14="http://schemas.microsoft.com/office/drawing/2010/main">
                  <a:noFill/>
                </a14:hiddenFill>
              </a:ext>
            </a:extLst>
          </p:spPr>
        </p:cxnSp>
        <p:cxnSp>
          <p:nvCxnSpPr>
            <p:cNvPr id="11" name="_s2057"/>
            <p:cNvCxnSpPr>
              <a:cxnSpLocks noChangeShapeType="1"/>
              <a:stCxn id="23" idx="6"/>
              <a:endCxn id="20" idx="2"/>
            </p:cNvCxnSpPr>
            <p:nvPr/>
          </p:nvCxnSpPr>
          <p:spPr bwMode="auto">
            <a:xfrm rot="5400000" flipH="1">
              <a:off x="2796" y="1838"/>
              <a:ext cx="144" cy="504"/>
            </a:xfrm>
            <a:prstGeom prst="bentConnector3">
              <a:avLst>
                <a:gd name="adj1" fmla="val 30000"/>
              </a:avLst>
            </a:prstGeom>
            <a:noFill/>
            <a:ln w="9525">
              <a:solidFill>
                <a:sysClr val="windowText" lastClr="000000"/>
              </a:solidFill>
              <a:miter lim="800000"/>
              <a:headEnd/>
              <a:tailEnd/>
            </a:ln>
            <a:extLst>
              <a:ext uri="{909E8E84-426E-40DD-AFC4-6F175D3DCCD1}">
                <a14:hiddenFill xmlns:a14="http://schemas.microsoft.com/office/drawing/2010/main">
                  <a:noFill/>
                </a14:hiddenFill>
              </a:ext>
            </a:extLst>
          </p:spPr>
        </p:cxnSp>
        <p:cxnSp>
          <p:nvCxnSpPr>
            <p:cNvPr id="12" name="_s2058"/>
            <p:cNvCxnSpPr>
              <a:cxnSpLocks noChangeShapeType="1"/>
              <a:stCxn id="22" idx="6"/>
              <a:endCxn id="20" idx="2"/>
            </p:cNvCxnSpPr>
            <p:nvPr/>
          </p:nvCxnSpPr>
          <p:spPr bwMode="auto">
            <a:xfrm rot="16200000">
              <a:off x="2292" y="1838"/>
              <a:ext cx="144" cy="504"/>
            </a:xfrm>
            <a:prstGeom prst="bentConnector3">
              <a:avLst>
                <a:gd name="adj1" fmla="val 30000"/>
              </a:avLst>
            </a:prstGeom>
            <a:noFill/>
            <a:ln w="9525">
              <a:solidFill>
                <a:sysClr val="windowText" lastClr="000000"/>
              </a:solidFill>
              <a:miter lim="800000"/>
              <a:headEnd/>
              <a:tailEnd/>
            </a:ln>
            <a:extLst>
              <a:ext uri="{909E8E84-426E-40DD-AFC4-6F175D3DCCD1}">
                <a14:hiddenFill xmlns:a14="http://schemas.microsoft.com/office/drawing/2010/main">
                  <a:noFill/>
                </a14:hiddenFill>
              </a:ext>
            </a:extLst>
          </p:spPr>
        </p:cxnSp>
        <p:cxnSp>
          <p:nvCxnSpPr>
            <p:cNvPr id="13" name="_s2059"/>
            <p:cNvCxnSpPr>
              <a:cxnSpLocks noChangeShapeType="1"/>
              <a:stCxn id="21" idx="6"/>
              <a:endCxn id="20" idx="2"/>
            </p:cNvCxnSpPr>
            <p:nvPr/>
          </p:nvCxnSpPr>
          <p:spPr bwMode="auto">
            <a:xfrm rot="16200000">
              <a:off x="1788" y="1334"/>
              <a:ext cx="144" cy="1512"/>
            </a:xfrm>
            <a:prstGeom prst="bentConnector3">
              <a:avLst>
                <a:gd name="adj1" fmla="val 30000"/>
              </a:avLst>
            </a:prstGeom>
            <a:noFill/>
            <a:ln w="9525">
              <a:solidFill>
                <a:sysClr val="windowText" lastClr="000000"/>
              </a:solidFill>
              <a:miter lim="800000"/>
              <a:headEnd/>
              <a:tailEnd/>
            </a:ln>
            <a:extLst>
              <a:ext uri="{909E8E84-426E-40DD-AFC4-6F175D3DCCD1}">
                <a14:hiddenFill xmlns:a14="http://schemas.microsoft.com/office/drawing/2010/main">
                  <a:noFill/>
                </a14:hiddenFill>
              </a:ext>
            </a:extLst>
          </p:spPr>
        </p:cxnSp>
        <p:cxnSp>
          <p:nvCxnSpPr>
            <p:cNvPr id="14" name="_s2060"/>
            <p:cNvCxnSpPr>
              <a:cxnSpLocks noChangeShapeType="1"/>
              <a:stCxn id="20" idx="6"/>
              <a:endCxn id="17" idx="2"/>
            </p:cNvCxnSpPr>
            <p:nvPr/>
          </p:nvCxnSpPr>
          <p:spPr bwMode="auto">
            <a:xfrm rot="5400000" flipH="1">
              <a:off x="2022" y="1136"/>
              <a:ext cx="144" cy="1044"/>
            </a:xfrm>
            <a:prstGeom prst="bentConnector3">
              <a:avLst>
                <a:gd name="adj1" fmla="val 30000"/>
              </a:avLst>
            </a:prstGeom>
            <a:noFill/>
            <a:ln w="9525">
              <a:solidFill>
                <a:sysClr val="windowText" lastClr="000000"/>
              </a:solidFill>
              <a:miter lim="800000"/>
              <a:headEnd/>
              <a:tailEnd/>
            </a:ln>
            <a:extLst>
              <a:ext uri="{909E8E84-426E-40DD-AFC4-6F175D3DCCD1}">
                <a14:hiddenFill xmlns:a14="http://schemas.microsoft.com/office/drawing/2010/main">
                  <a:noFill/>
                </a14:hiddenFill>
              </a:ext>
            </a:extLst>
          </p:spPr>
        </p:cxnSp>
        <p:cxnSp>
          <p:nvCxnSpPr>
            <p:cNvPr id="15" name="_s2061"/>
            <p:cNvCxnSpPr>
              <a:cxnSpLocks noChangeShapeType="1"/>
              <a:stCxn id="19" idx="6"/>
              <a:endCxn id="17" idx="2"/>
            </p:cNvCxnSpPr>
            <p:nvPr/>
          </p:nvCxnSpPr>
          <p:spPr bwMode="auto">
            <a:xfrm rot="16200000">
              <a:off x="1483" y="1640"/>
              <a:ext cx="144" cy="35"/>
            </a:xfrm>
            <a:prstGeom prst="bentConnector3">
              <a:avLst>
                <a:gd name="adj1" fmla="val 30000"/>
              </a:avLst>
            </a:prstGeom>
            <a:noFill/>
            <a:ln w="9525">
              <a:solidFill>
                <a:sysClr val="windowText" lastClr="000000"/>
              </a:solidFill>
              <a:miter lim="800000"/>
              <a:headEnd/>
              <a:tailEnd/>
            </a:ln>
            <a:extLst>
              <a:ext uri="{909E8E84-426E-40DD-AFC4-6F175D3DCCD1}">
                <a14:hiddenFill xmlns:a14="http://schemas.microsoft.com/office/drawing/2010/main">
                  <a:noFill/>
                </a14:hiddenFill>
              </a:ext>
            </a:extLst>
          </p:spPr>
        </p:cxnSp>
        <p:cxnSp>
          <p:nvCxnSpPr>
            <p:cNvPr id="16" name="_s2062"/>
            <p:cNvCxnSpPr>
              <a:cxnSpLocks noChangeShapeType="1"/>
              <a:stCxn id="18" idx="6"/>
              <a:endCxn id="17" idx="2"/>
            </p:cNvCxnSpPr>
            <p:nvPr/>
          </p:nvCxnSpPr>
          <p:spPr bwMode="auto">
            <a:xfrm rot="16200000">
              <a:off x="978" y="1136"/>
              <a:ext cx="144" cy="1044"/>
            </a:xfrm>
            <a:prstGeom prst="bentConnector3">
              <a:avLst>
                <a:gd name="adj1" fmla="val 30000"/>
              </a:avLst>
            </a:prstGeom>
            <a:noFill/>
            <a:ln w="9525">
              <a:solidFill>
                <a:sysClr val="windowText" lastClr="000000"/>
              </a:solidFill>
              <a:miter lim="800000"/>
              <a:headEnd/>
              <a:tailEnd/>
            </a:ln>
            <a:extLst>
              <a:ext uri="{909E8E84-426E-40DD-AFC4-6F175D3DCCD1}">
                <a14:hiddenFill xmlns:a14="http://schemas.microsoft.com/office/drawing/2010/main">
                  <a:noFill/>
                </a14:hiddenFill>
              </a:ext>
            </a:extLst>
          </p:spPr>
        </p:cxnSp>
        <p:sp>
          <p:nvSpPr>
            <p:cNvPr id="17" name="_s2063"/>
            <p:cNvSpPr>
              <a:spLocks noChangeArrowheads="1"/>
            </p:cNvSpPr>
            <p:nvPr/>
          </p:nvSpPr>
          <p:spPr bwMode="auto">
            <a:xfrm>
              <a:off x="1107" y="1298"/>
              <a:ext cx="930" cy="288"/>
            </a:xfrm>
            <a:prstGeom prst="bevel">
              <a:avLst>
                <a:gd name="adj" fmla="val 12500"/>
              </a:avLst>
            </a:prstGeom>
            <a:gradFill rotWithShape="0">
              <a:gsLst>
                <a:gs pos="0">
                  <a:srgbClr val="00B0F0"/>
                </a:gs>
                <a:gs pos="50000">
                  <a:sysClr val="window" lastClr="FFFFFF"/>
                </a:gs>
                <a:gs pos="100000">
                  <a:srgbClr val="00B0F0"/>
                </a:gs>
              </a:gsLst>
              <a:lin ang="18900000" scaled="1"/>
            </a:gradFill>
            <a:ln w="3175">
              <a:solidFill>
                <a:srgbClr val="00B0F0"/>
              </a:solidFill>
              <a:miter lim="800000"/>
              <a:headEnd/>
              <a:tailEnd/>
            </a:ln>
          </p:spPr>
          <p:txBody>
            <a:bodyPr vert="horz" wrap="none" lIns="60671" tIns="30336" rIns="60671" bIns="30336" numCol="1"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effectLst/>
                  <a:uLnTx/>
                  <a:uFillTx/>
                </a:rPr>
                <a:t>File Types</a:t>
              </a:r>
            </a:p>
          </p:txBody>
        </p:sp>
        <p:sp>
          <p:nvSpPr>
            <p:cNvPr id="18" name="_s2064"/>
            <p:cNvSpPr>
              <a:spLocks noChangeArrowheads="1"/>
            </p:cNvSpPr>
            <p:nvPr/>
          </p:nvSpPr>
          <p:spPr bwMode="auto">
            <a:xfrm>
              <a:off x="96" y="1730"/>
              <a:ext cx="864" cy="288"/>
            </a:xfrm>
            <a:prstGeom prst="bevel">
              <a:avLst>
                <a:gd name="adj" fmla="val 12500"/>
              </a:avLst>
            </a:prstGeom>
            <a:solidFill>
              <a:schemeClr val="bg1">
                <a:lumMod val="95000"/>
              </a:schemeClr>
            </a:solidFill>
            <a:ln w="3175">
              <a:solidFill>
                <a:srgbClr val="39B3E9"/>
              </a:solidFill>
              <a:miter lim="800000"/>
              <a:headEnd/>
              <a:tailEnd/>
            </a:ln>
          </p:spPr>
          <p:txBody>
            <a:bodyPr vert="horz" wrap="none" lIns="60671" tIns="30336" rIns="60671" bIns="30336" numCol="1"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effectLst/>
                  <a:uLnTx/>
                  <a:uFillTx/>
                </a:rPr>
                <a:t>regular</a:t>
              </a:r>
            </a:p>
          </p:txBody>
        </p:sp>
        <p:sp>
          <p:nvSpPr>
            <p:cNvPr id="19" name="_s2065"/>
            <p:cNvSpPr>
              <a:spLocks noChangeArrowheads="1"/>
            </p:cNvSpPr>
            <p:nvPr/>
          </p:nvSpPr>
          <p:spPr bwMode="auto">
            <a:xfrm>
              <a:off x="1104" y="1730"/>
              <a:ext cx="864" cy="288"/>
            </a:xfrm>
            <a:prstGeom prst="bevel">
              <a:avLst>
                <a:gd name="adj" fmla="val 12500"/>
              </a:avLst>
            </a:prstGeom>
            <a:solidFill>
              <a:schemeClr val="accent1">
                <a:lumMod val="20000"/>
                <a:lumOff val="80000"/>
              </a:schemeClr>
            </a:solidFill>
            <a:ln w="3175">
              <a:solidFill>
                <a:srgbClr val="39B3E9"/>
              </a:solidFill>
              <a:miter lim="800000"/>
              <a:headEnd/>
              <a:tailEnd/>
            </a:ln>
          </p:spPr>
          <p:txBody>
            <a:bodyPr vert="horz" wrap="none" lIns="60671" tIns="30336" rIns="60671" bIns="30336" numCol="1"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effectLst/>
                  <a:uLnTx/>
                  <a:uFillTx/>
                </a:rPr>
                <a:t>Directory</a:t>
              </a:r>
            </a:p>
          </p:txBody>
        </p:sp>
        <p:sp>
          <p:nvSpPr>
            <p:cNvPr id="20" name="_s2066"/>
            <p:cNvSpPr>
              <a:spLocks noChangeArrowheads="1"/>
            </p:cNvSpPr>
            <p:nvPr/>
          </p:nvSpPr>
          <p:spPr bwMode="auto">
            <a:xfrm>
              <a:off x="2184" y="1730"/>
              <a:ext cx="864" cy="288"/>
            </a:xfrm>
            <a:prstGeom prst="bevel">
              <a:avLst>
                <a:gd name="adj" fmla="val 12500"/>
              </a:avLst>
            </a:prstGeom>
            <a:solidFill>
              <a:schemeClr val="bg2"/>
            </a:solidFill>
            <a:ln w="3175">
              <a:solidFill>
                <a:srgbClr val="39B3E9"/>
              </a:solidFill>
              <a:miter lim="800000"/>
              <a:headEnd/>
              <a:tailEnd/>
            </a:ln>
          </p:spPr>
          <p:txBody>
            <a:bodyPr vert="horz" wrap="none" lIns="60671" tIns="30336" rIns="60671" bIns="30336" numCol="1"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effectLst/>
                  <a:uLnTx/>
                  <a:uFillTx/>
                </a:rPr>
                <a:t>Special</a:t>
              </a:r>
            </a:p>
          </p:txBody>
        </p:sp>
        <p:sp>
          <p:nvSpPr>
            <p:cNvPr id="21" name="_s2067"/>
            <p:cNvSpPr>
              <a:spLocks noChangeArrowheads="1"/>
            </p:cNvSpPr>
            <p:nvPr/>
          </p:nvSpPr>
          <p:spPr bwMode="auto">
            <a:xfrm>
              <a:off x="672" y="2162"/>
              <a:ext cx="864" cy="288"/>
            </a:xfrm>
            <a:prstGeom prst="bevel">
              <a:avLst>
                <a:gd name="adj" fmla="val 12500"/>
              </a:avLst>
            </a:prstGeom>
            <a:solidFill>
              <a:schemeClr val="accent2">
                <a:lumMod val="20000"/>
                <a:lumOff val="80000"/>
              </a:schemeClr>
            </a:solidFill>
            <a:ln w="3175">
              <a:solidFill>
                <a:srgbClr val="6A6468"/>
              </a:solidFill>
              <a:miter lim="800000"/>
              <a:headEnd/>
              <a:tailEnd/>
            </a:ln>
          </p:spPr>
          <p:txBody>
            <a:bodyPr vert="horz" wrap="none" lIns="60671" tIns="30336" rIns="60671" bIns="30336" numCol="1"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effectLst/>
                  <a:uLnTx/>
                  <a:uFillTx/>
                </a:rPr>
                <a:t>Device</a:t>
              </a:r>
            </a:p>
          </p:txBody>
        </p:sp>
        <p:sp>
          <p:nvSpPr>
            <p:cNvPr id="22" name="_s2068"/>
            <p:cNvSpPr>
              <a:spLocks noChangeArrowheads="1"/>
            </p:cNvSpPr>
            <p:nvPr/>
          </p:nvSpPr>
          <p:spPr bwMode="auto">
            <a:xfrm>
              <a:off x="1680" y="2162"/>
              <a:ext cx="864" cy="288"/>
            </a:xfrm>
            <a:prstGeom prst="bevel">
              <a:avLst>
                <a:gd name="adj" fmla="val 12500"/>
              </a:avLst>
            </a:prstGeom>
            <a:solidFill>
              <a:schemeClr val="accent4">
                <a:lumMod val="20000"/>
                <a:lumOff val="80000"/>
              </a:schemeClr>
            </a:solidFill>
            <a:ln w="3175">
              <a:solidFill>
                <a:srgbClr val="6A6468"/>
              </a:solidFill>
              <a:miter lim="800000"/>
              <a:headEnd/>
              <a:tailEnd/>
            </a:ln>
          </p:spPr>
          <p:txBody>
            <a:bodyPr vert="horz" wrap="none" lIns="60671" tIns="30336" rIns="60671" bIns="30336" numCol="1"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effectLst/>
                  <a:uLnTx/>
                  <a:uFillTx/>
                </a:rPr>
                <a:t>Link </a:t>
              </a:r>
            </a:p>
          </p:txBody>
        </p:sp>
        <p:sp>
          <p:nvSpPr>
            <p:cNvPr id="23" name="_s2069"/>
            <p:cNvSpPr>
              <a:spLocks noChangeArrowheads="1"/>
            </p:cNvSpPr>
            <p:nvPr/>
          </p:nvSpPr>
          <p:spPr bwMode="auto">
            <a:xfrm>
              <a:off x="2688" y="2162"/>
              <a:ext cx="864" cy="288"/>
            </a:xfrm>
            <a:prstGeom prst="bevel">
              <a:avLst>
                <a:gd name="adj" fmla="val 12500"/>
              </a:avLst>
            </a:prstGeom>
            <a:solidFill>
              <a:schemeClr val="accent5">
                <a:lumMod val="20000"/>
                <a:lumOff val="80000"/>
              </a:schemeClr>
            </a:solidFill>
            <a:ln w="3175">
              <a:solidFill>
                <a:srgbClr val="6A6468"/>
              </a:solidFill>
              <a:miter lim="800000"/>
              <a:headEnd/>
              <a:tailEnd/>
            </a:ln>
          </p:spPr>
          <p:txBody>
            <a:bodyPr vert="horz" wrap="none" lIns="60671" tIns="30336" rIns="60671" bIns="30336" numCol="1"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effectLst/>
                  <a:uLnTx/>
                  <a:uFillTx/>
                </a:rPr>
                <a:t>Socket</a:t>
              </a:r>
            </a:p>
          </p:txBody>
        </p:sp>
        <p:sp>
          <p:nvSpPr>
            <p:cNvPr id="24" name="_s2070"/>
            <p:cNvSpPr>
              <a:spLocks noChangeArrowheads="1"/>
            </p:cNvSpPr>
            <p:nvPr/>
          </p:nvSpPr>
          <p:spPr bwMode="auto">
            <a:xfrm>
              <a:off x="3696" y="2162"/>
              <a:ext cx="864" cy="288"/>
            </a:xfrm>
            <a:prstGeom prst="bevel">
              <a:avLst>
                <a:gd name="adj" fmla="val 12500"/>
              </a:avLst>
            </a:prstGeom>
            <a:solidFill>
              <a:schemeClr val="accent5">
                <a:lumMod val="40000"/>
                <a:lumOff val="60000"/>
              </a:schemeClr>
            </a:solidFill>
            <a:ln w="3175">
              <a:solidFill>
                <a:srgbClr val="6A6468"/>
              </a:solidFill>
              <a:miter lim="800000"/>
              <a:headEnd/>
              <a:tailEnd/>
            </a:ln>
          </p:spPr>
          <p:txBody>
            <a:bodyPr vert="horz" wrap="none" lIns="60671" tIns="30336" rIns="60671" bIns="30336" numCol="1"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effectLst/>
                  <a:uLnTx/>
                  <a:uFillTx/>
                </a:rPr>
                <a:t>FIFO</a:t>
              </a:r>
            </a:p>
          </p:txBody>
        </p:sp>
        <p:sp>
          <p:nvSpPr>
            <p:cNvPr id="25" name="_s2071"/>
            <p:cNvSpPr>
              <a:spLocks noChangeArrowheads="1"/>
            </p:cNvSpPr>
            <p:nvPr/>
          </p:nvSpPr>
          <p:spPr bwMode="auto">
            <a:xfrm>
              <a:off x="2256" y="2594"/>
              <a:ext cx="864" cy="288"/>
            </a:xfrm>
            <a:prstGeom prst="bevel">
              <a:avLst>
                <a:gd name="adj" fmla="val 12500"/>
              </a:avLst>
            </a:prstGeom>
            <a:solidFill>
              <a:schemeClr val="accent4">
                <a:lumMod val="20000"/>
                <a:lumOff val="80000"/>
              </a:schemeClr>
            </a:solidFill>
            <a:ln w="3175">
              <a:solidFill>
                <a:srgbClr val="6A6468"/>
              </a:solidFill>
              <a:miter lim="800000"/>
              <a:headEnd/>
              <a:tailEnd/>
            </a:ln>
          </p:spPr>
          <p:txBody>
            <a:bodyPr vert="horz" wrap="none" lIns="60671" tIns="30336" rIns="60671" bIns="30336" numCol="1"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effectLst/>
                  <a:uLnTx/>
                  <a:uFillTx/>
                </a:rPr>
                <a:t>Soft</a:t>
              </a:r>
            </a:p>
          </p:txBody>
        </p:sp>
        <p:sp>
          <p:nvSpPr>
            <p:cNvPr id="26" name="_s2072"/>
            <p:cNvSpPr>
              <a:spLocks noChangeArrowheads="1"/>
            </p:cNvSpPr>
            <p:nvPr/>
          </p:nvSpPr>
          <p:spPr bwMode="auto">
            <a:xfrm>
              <a:off x="2256" y="3026"/>
              <a:ext cx="864" cy="288"/>
            </a:xfrm>
            <a:prstGeom prst="bevel">
              <a:avLst>
                <a:gd name="adj" fmla="val 12500"/>
              </a:avLst>
            </a:prstGeom>
            <a:solidFill>
              <a:schemeClr val="accent4">
                <a:lumMod val="20000"/>
                <a:lumOff val="80000"/>
              </a:schemeClr>
            </a:solidFill>
            <a:ln w="3175">
              <a:solidFill>
                <a:srgbClr val="6A6468"/>
              </a:solidFill>
              <a:miter lim="800000"/>
              <a:headEnd/>
              <a:tailEnd/>
            </a:ln>
          </p:spPr>
          <p:txBody>
            <a:bodyPr vert="horz" wrap="none" lIns="60671" tIns="30336" rIns="60671" bIns="30336" numCol="1"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effectLst/>
                  <a:uLnTx/>
                  <a:uFillTx/>
                </a:rPr>
                <a:t>Hard</a:t>
              </a:r>
            </a:p>
          </p:txBody>
        </p:sp>
        <p:sp>
          <p:nvSpPr>
            <p:cNvPr id="27" name="_s2073"/>
            <p:cNvSpPr>
              <a:spLocks noChangeArrowheads="1"/>
            </p:cNvSpPr>
            <p:nvPr/>
          </p:nvSpPr>
          <p:spPr bwMode="auto">
            <a:xfrm>
              <a:off x="96" y="2594"/>
              <a:ext cx="864" cy="288"/>
            </a:xfrm>
            <a:prstGeom prst="bevel">
              <a:avLst>
                <a:gd name="adj" fmla="val 12500"/>
              </a:avLst>
            </a:prstGeom>
            <a:solidFill>
              <a:schemeClr val="accent2">
                <a:lumMod val="20000"/>
                <a:lumOff val="80000"/>
              </a:schemeClr>
            </a:solidFill>
            <a:ln w="3175">
              <a:solidFill>
                <a:srgbClr val="6A6468"/>
              </a:solidFill>
              <a:miter lim="800000"/>
              <a:headEnd/>
              <a:tailEnd/>
            </a:ln>
          </p:spPr>
          <p:txBody>
            <a:bodyPr vert="horz" wrap="none" lIns="60671" tIns="30336" rIns="60671" bIns="30336" numCol="1"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effectLst/>
                  <a:uLnTx/>
                  <a:uFillTx/>
                </a:rPr>
                <a:t>Character</a:t>
              </a:r>
            </a:p>
          </p:txBody>
        </p:sp>
        <p:sp>
          <p:nvSpPr>
            <p:cNvPr id="28" name="_s2074"/>
            <p:cNvSpPr>
              <a:spLocks noChangeArrowheads="1"/>
            </p:cNvSpPr>
            <p:nvPr/>
          </p:nvSpPr>
          <p:spPr bwMode="auto">
            <a:xfrm>
              <a:off x="96" y="3026"/>
              <a:ext cx="864" cy="288"/>
            </a:xfrm>
            <a:prstGeom prst="bevel">
              <a:avLst>
                <a:gd name="adj" fmla="val 12500"/>
              </a:avLst>
            </a:prstGeom>
            <a:solidFill>
              <a:schemeClr val="accent2">
                <a:lumMod val="20000"/>
                <a:lumOff val="80000"/>
              </a:schemeClr>
            </a:solidFill>
            <a:ln w="3175">
              <a:solidFill>
                <a:srgbClr val="6A6468"/>
              </a:solidFill>
              <a:miter lim="800000"/>
              <a:headEnd/>
              <a:tailEnd/>
            </a:ln>
          </p:spPr>
          <p:txBody>
            <a:bodyPr vert="horz" wrap="none" lIns="60671" tIns="30336" rIns="60671" bIns="30336" numCol="1"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effectLst/>
                  <a:uLnTx/>
                  <a:uFillTx/>
                </a:rPr>
                <a:t>Block</a:t>
              </a:r>
            </a:p>
          </p:txBody>
        </p:sp>
      </p:grpSp>
      <p:sp>
        <p:nvSpPr>
          <p:cNvPr id="29" name="TextBox 28"/>
          <p:cNvSpPr txBox="1"/>
          <p:nvPr/>
        </p:nvSpPr>
        <p:spPr>
          <a:xfrm>
            <a:off x="7495766" y="1276935"/>
            <a:ext cx="4221389" cy="461665"/>
          </a:xfrm>
          <a:prstGeom prst="rect">
            <a:avLst/>
          </a:prstGeom>
          <a:solidFill>
            <a:schemeClr val="bg1">
              <a:lumMod val="95000"/>
            </a:schemeClr>
          </a:solidFill>
        </p:spPr>
        <p:txBody>
          <a:bodyPr wrap="square" rtlCol="0">
            <a:spAutoFit/>
          </a:bodyPr>
          <a:lstStyle/>
          <a:p>
            <a:r>
              <a:rPr lang="en-US" sz="2400" b="1" i="1" kern="0" dirty="0"/>
              <a:t>$</a:t>
            </a:r>
            <a:r>
              <a:rPr lang="en-US" sz="2400" b="1" i="1" kern="0" dirty="0" err="1"/>
              <a:t>lsof</a:t>
            </a:r>
            <a:r>
              <a:rPr lang="en-US" sz="2400" b="1" i="1" kern="0" dirty="0"/>
              <a:t> /bin/vi - </a:t>
            </a:r>
            <a:r>
              <a:rPr lang="en-US" sz="2400" b="1" kern="0" dirty="0"/>
              <a:t>List open files</a:t>
            </a:r>
          </a:p>
        </p:txBody>
      </p:sp>
    </p:spTree>
    <p:extLst>
      <p:ext uri="{BB962C8B-B14F-4D97-AF65-F5344CB8AC3E}">
        <p14:creationId xmlns:p14="http://schemas.microsoft.com/office/powerpoint/2010/main" val="311553035"/>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Switch Table</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160</a:t>
            </a:fld>
            <a:endParaRPr lang="en-IN"/>
          </a:p>
        </p:txBody>
      </p:sp>
      <p:sp>
        <p:nvSpPr>
          <p:cNvPr id="3" name="Rectangle 2"/>
          <p:cNvSpPr/>
          <p:nvPr/>
        </p:nvSpPr>
        <p:spPr>
          <a:xfrm>
            <a:off x="0" y="2425885"/>
            <a:ext cx="11924907" cy="3539430"/>
          </a:xfrm>
          <a:prstGeom prst="rect">
            <a:avLst/>
          </a:prstGeom>
        </p:spPr>
        <p:txBody>
          <a:bodyPr wrap="square">
            <a:spAutoFit/>
          </a:bodyPr>
          <a:lstStyle/>
          <a:p>
            <a:pPr marL="342900" lvl="0" indent="-342900" algn="just" fontAlgn="base">
              <a:lnSpc>
                <a:spcPct val="90000"/>
              </a:lnSpc>
              <a:spcBef>
                <a:spcPct val="20000"/>
              </a:spcBef>
              <a:spcAft>
                <a:spcPct val="0"/>
              </a:spcAft>
            </a:pPr>
            <a:r>
              <a:rPr lang="en-US" sz="2800" b="1" dirty="0">
                <a:solidFill>
                  <a:srgbClr val="800000"/>
                </a:solidFill>
                <a:latin typeface="Arial"/>
              </a:rPr>
              <a:t>The Unix kernel maintains a set of data structures known as :  Switch Table</a:t>
            </a:r>
          </a:p>
          <a:p>
            <a:pPr marL="342900" lvl="0" indent="-342900" algn="just" fontAlgn="base">
              <a:lnSpc>
                <a:spcPct val="90000"/>
              </a:lnSpc>
              <a:spcBef>
                <a:spcPct val="20000"/>
              </a:spcBef>
              <a:spcAft>
                <a:spcPct val="0"/>
              </a:spcAft>
            </a:pPr>
            <a:endParaRPr lang="en-US" sz="2800" b="1" dirty="0">
              <a:solidFill>
                <a:srgbClr val="800000"/>
              </a:solidFill>
              <a:latin typeface="Arial"/>
            </a:endParaRPr>
          </a:p>
          <a:p>
            <a:pPr marL="342900" lvl="0" indent="-342900" algn="just" fontAlgn="base">
              <a:lnSpc>
                <a:spcPct val="90000"/>
              </a:lnSpc>
              <a:spcBef>
                <a:spcPct val="20000"/>
              </a:spcBef>
              <a:spcAft>
                <a:spcPct val="0"/>
              </a:spcAft>
            </a:pPr>
            <a:r>
              <a:rPr lang="en-US" sz="2800" b="1" dirty="0">
                <a:solidFill>
                  <a:srgbClr val="000000"/>
                </a:solidFill>
                <a:latin typeface="Arial"/>
              </a:rPr>
              <a:t>		These data structures are used to locate and invoke the entry points of a device driver.</a:t>
            </a:r>
          </a:p>
          <a:p>
            <a:pPr marL="342900" lvl="0" indent="-342900" algn="just" fontAlgn="base">
              <a:lnSpc>
                <a:spcPct val="90000"/>
              </a:lnSpc>
              <a:spcBef>
                <a:spcPct val="20000"/>
              </a:spcBef>
              <a:spcAft>
                <a:spcPct val="0"/>
              </a:spcAft>
            </a:pPr>
            <a:endParaRPr lang="en-US" sz="2800" b="1" dirty="0">
              <a:solidFill>
                <a:srgbClr val="000000"/>
              </a:solidFill>
              <a:latin typeface="Arial"/>
            </a:endParaRPr>
          </a:p>
          <a:p>
            <a:pPr marL="342900" lvl="0" indent="-342900" algn="just" fontAlgn="base">
              <a:lnSpc>
                <a:spcPct val="90000"/>
              </a:lnSpc>
              <a:spcBef>
                <a:spcPct val="20000"/>
              </a:spcBef>
              <a:spcAft>
                <a:spcPct val="0"/>
              </a:spcAft>
            </a:pPr>
            <a:r>
              <a:rPr lang="en-US" sz="2800" b="1" dirty="0">
                <a:solidFill>
                  <a:srgbClr val="333399"/>
                </a:solidFill>
                <a:latin typeface="Arial"/>
              </a:rPr>
              <a:t>		</a:t>
            </a:r>
            <a:r>
              <a:rPr lang="en-US" sz="2800" b="1" dirty="0">
                <a:solidFill>
                  <a:srgbClr val="CC3300"/>
                </a:solidFill>
                <a:latin typeface="Arial"/>
              </a:rPr>
              <a:t>Each switch table is an array of structures. Each structure contains a number of function pointers.</a:t>
            </a:r>
          </a:p>
        </p:txBody>
      </p:sp>
    </p:spTree>
    <p:extLst>
      <p:ext uri="{BB962C8B-B14F-4D97-AF65-F5344CB8AC3E}">
        <p14:creationId xmlns:p14="http://schemas.microsoft.com/office/powerpoint/2010/main" val="15255325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Locating Driver Entry Points</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161</a:t>
            </a:fld>
            <a:endParaRPr lang="en-IN"/>
          </a:p>
        </p:txBody>
      </p:sp>
      <p:sp>
        <p:nvSpPr>
          <p:cNvPr id="3" name="Rectangle 2"/>
          <p:cNvSpPr/>
          <p:nvPr/>
        </p:nvSpPr>
        <p:spPr>
          <a:xfrm>
            <a:off x="141403" y="2330194"/>
            <a:ext cx="11597361" cy="3373231"/>
          </a:xfrm>
          <a:prstGeom prst="rect">
            <a:avLst/>
          </a:prstGeom>
        </p:spPr>
        <p:txBody>
          <a:bodyPr wrap="square">
            <a:spAutoFit/>
          </a:bodyPr>
          <a:lstStyle/>
          <a:p>
            <a:pPr marL="342900" lvl="0" indent="-342900" algn="just" fontAlgn="base">
              <a:spcBef>
                <a:spcPct val="20000"/>
              </a:spcBef>
              <a:spcAft>
                <a:spcPct val="0"/>
              </a:spcAft>
            </a:pPr>
            <a:r>
              <a:rPr lang="en-US" sz="2800" b="1" dirty="0">
                <a:solidFill>
                  <a:srgbClr val="CC3300"/>
                </a:solidFill>
                <a:latin typeface="Arial"/>
              </a:rPr>
              <a:t>To decide which element of the switch table should be used, the system uses the “major device number”.</a:t>
            </a:r>
            <a:endParaRPr lang="en-US" sz="600" b="1" dirty="0">
              <a:solidFill>
                <a:srgbClr val="CC3300"/>
              </a:solidFill>
              <a:latin typeface="Arial"/>
            </a:endParaRPr>
          </a:p>
          <a:p>
            <a:pPr marL="342900" lvl="0" indent="-342900" algn="just" fontAlgn="base">
              <a:spcBef>
                <a:spcPct val="20000"/>
              </a:spcBef>
              <a:spcAft>
                <a:spcPct val="0"/>
              </a:spcAft>
            </a:pPr>
            <a:r>
              <a:rPr lang="en-US" sz="2800" b="1" dirty="0">
                <a:solidFill>
                  <a:srgbClr val="333399"/>
                </a:solidFill>
                <a:latin typeface="Arial"/>
              </a:rPr>
              <a:t>		Then the system decides which entry point of the element  should be used.</a:t>
            </a:r>
          </a:p>
          <a:p>
            <a:pPr marL="342900" lvl="0" indent="-342900" algn="just" fontAlgn="base">
              <a:spcBef>
                <a:spcPct val="20000"/>
              </a:spcBef>
              <a:spcAft>
                <a:spcPct val="0"/>
              </a:spcAft>
            </a:pPr>
            <a:endParaRPr lang="en-US" sz="500" b="1" dirty="0">
              <a:solidFill>
                <a:srgbClr val="333399"/>
              </a:solidFill>
              <a:latin typeface="Arial"/>
            </a:endParaRPr>
          </a:p>
          <a:p>
            <a:pPr marL="342900" lvl="0" indent="-342900" algn="just" fontAlgn="base">
              <a:spcBef>
                <a:spcPct val="20000"/>
              </a:spcBef>
              <a:spcAft>
                <a:spcPct val="0"/>
              </a:spcAft>
            </a:pPr>
            <a:r>
              <a:rPr lang="en-US" sz="2800" b="1" dirty="0">
                <a:solidFill>
                  <a:srgbClr val="333399"/>
                </a:solidFill>
                <a:latin typeface="Arial"/>
              </a:rPr>
              <a:t>		</a:t>
            </a:r>
            <a:r>
              <a:rPr lang="en-US" sz="2800" b="1" dirty="0">
                <a:solidFill>
                  <a:srgbClr val="000000"/>
                </a:solidFill>
                <a:latin typeface="Arial"/>
              </a:rPr>
              <a:t>This depends upon the system call used by the process. If the process used “open” system call, then the “</a:t>
            </a:r>
            <a:r>
              <a:rPr lang="en-US" sz="2800" b="1" i="1" dirty="0">
                <a:solidFill>
                  <a:srgbClr val="000000"/>
                </a:solidFill>
                <a:latin typeface="Arial"/>
              </a:rPr>
              <a:t>open</a:t>
            </a:r>
            <a:r>
              <a:rPr lang="en-US" sz="2800" b="1" dirty="0">
                <a:solidFill>
                  <a:srgbClr val="000000"/>
                </a:solidFill>
                <a:latin typeface="Arial"/>
              </a:rPr>
              <a:t>” entry point is used and so on...</a:t>
            </a:r>
          </a:p>
        </p:txBody>
      </p:sp>
    </p:spTree>
    <p:extLst>
      <p:ext uri="{BB962C8B-B14F-4D97-AF65-F5344CB8AC3E}">
        <p14:creationId xmlns:p14="http://schemas.microsoft.com/office/powerpoint/2010/main" val="4747383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DEFBDA0-AD74-41D1-B067-250B5C005FA0}" type="slidenum">
              <a:rPr lang="en-IN" smtClean="0"/>
              <a:t>162</a:t>
            </a:fld>
            <a:endParaRPr lang="en-IN"/>
          </a:p>
        </p:txBody>
      </p:sp>
      <p:pic>
        <p:nvPicPr>
          <p:cNvPr id="5" name="Picture 3" descr="ldr2_02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845" y="205703"/>
            <a:ext cx="8859672" cy="6535824"/>
          </a:xfrm>
          <a:prstGeom prst="rect">
            <a:avLst/>
          </a:prstGeom>
          <a:noFill/>
          <a:ln>
            <a:noFill/>
          </a:ln>
          <a:effectLst>
            <a:glow rad="228600">
              <a:schemeClr val="accent2">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720152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Device Registration</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163</a:t>
            </a:fld>
            <a:endParaRPr lang="en-IN"/>
          </a:p>
        </p:txBody>
      </p:sp>
      <p:sp>
        <p:nvSpPr>
          <p:cNvPr id="3" name="Rectangle 2"/>
          <p:cNvSpPr/>
          <p:nvPr/>
        </p:nvSpPr>
        <p:spPr>
          <a:xfrm>
            <a:off x="395785" y="1099132"/>
            <a:ext cx="11529122" cy="6167842"/>
          </a:xfrm>
          <a:prstGeom prst="rect">
            <a:avLst/>
          </a:prstGeom>
        </p:spPr>
        <p:txBody>
          <a:bodyPr wrap="square">
            <a:spAutoFit/>
          </a:bodyPr>
          <a:lstStyle/>
          <a:p>
            <a:pPr marL="342900" lvl="0" indent="-342900" algn="just" fontAlgn="base">
              <a:lnSpc>
                <a:spcPct val="80000"/>
              </a:lnSpc>
              <a:spcBef>
                <a:spcPct val="20000"/>
              </a:spcBef>
              <a:spcAft>
                <a:spcPct val="0"/>
              </a:spcAft>
            </a:pPr>
            <a:r>
              <a:rPr lang="en-US" sz="2800" b="1" dirty="0">
                <a:solidFill>
                  <a:srgbClr val="996633"/>
                </a:solidFill>
                <a:latin typeface="Arial"/>
              </a:rPr>
              <a:t>The </a:t>
            </a:r>
            <a:r>
              <a:rPr lang="en-US" sz="2800" b="1" dirty="0" err="1">
                <a:solidFill>
                  <a:srgbClr val="996633"/>
                </a:solidFill>
                <a:latin typeface="Arial"/>
              </a:rPr>
              <a:t>init</a:t>
            </a:r>
            <a:r>
              <a:rPr lang="en-US" sz="2800" b="1" dirty="0">
                <a:solidFill>
                  <a:srgbClr val="996633"/>
                </a:solidFill>
                <a:latin typeface="Arial"/>
              </a:rPr>
              <a:t> ( )  is called when the device driver is loaded in memory.</a:t>
            </a:r>
          </a:p>
          <a:p>
            <a:pPr marL="342900" lvl="0" indent="-342900" algn="just" fontAlgn="base">
              <a:lnSpc>
                <a:spcPct val="80000"/>
              </a:lnSpc>
              <a:spcBef>
                <a:spcPct val="20000"/>
              </a:spcBef>
              <a:spcAft>
                <a:spcPct val="0"/>
              </a:spcAft>
            </a:pPr>
            <a:r>
              <a:rPr lang="en-US" sz="2800" b="1" dirty="0">
                <a:solidFill>
                  <a:srgbClr val="000000"/>
                </a:solidFill>
                <a:latin typeface="Arial"/>
              </a:rPr>
              <a:t>		Registers other entry points of the driver with the kernel.</a:t>
            </a:r>
          </a:p>
          <a:p>
            <a:pPr marL="342900" lvl="0" indent="-342900" algn="just" fontAlgn="base">
              <a:lnSpc>
                <a:spcPct val="80000"/>
              </a:lnSpc>
              <a:spcBef>
                <a:spcPct val="20000"/>
              </a:spcBef>
              <a:spcAft>
                <a:spcPct val="0"/>
              </a:spcAft>
            </a:pPr>
            <a:endParaRPr lang="en-US" sz="1400" b="1" dirty="0">
              <a:solidFill>
                <a:srgbClr val="000000"/>
              </a:solidFill>
              <a:latin typeface="Arial"/>
            </a:endParaRPr>
          </a:p>
          <a:p>
            <a:pPr marL="342900" lvl="0" indent="-342900" algn="just" fontAlgn="base">
              <a:lnSpc>
                <a:spcPct val="80000"/>
              </a:lnSpc>
              <a:spcBef>
                <a:spcPct val="20000"/>
              </a:spcBef>
              <a:spcAft>
                <a:spcPct val="0"/>
              </a:spcAft>
            </a:pPr>
            <a:r>
              <a:rPr lang="en-US" sz="2800" b="1" dirty="0">
                <a:solidFill>
                  <a:srgbClr val="000000"/>
                </a:solidFill>
                <a:latin typeface="Arial"/>
              </a:rPr>
              <a:t>		</a:t>
            </a:r>
            <a:r>
              <a:rPr lang="en-US" sz="2800" b="1" dirty="0">
                <a:solidFill>
                  <a:srgbClr val="000099"/>
                </a:solidFill>
                <a:latin typeface="Arial"/>
              </a:rPr>
              <a:t>Registers the resources like major number, IRQ, IO ports etc., which are needed by the driver with the kernel</a:t>
            </a:r>
            <a:r>
              <a:rPr lang="en-US" sz="2800" b="1" dirty="0" smtClean="0">
                <a:solidFill>
                  <a:srgbClr val="000099"/>
                </a:solidFill>
                <a:latin typeface="Arial"/>
              </a:rPr>
              <a:t>.</a:t>
            </a:r>
          </a:p>
          <a:p>
            <a:endParaRPr lang="en-US" sz="2800" b="1" dirty="0" smtClean="0"/>
          </a:p>
          <a:p>
            <a:r>
              <a:rPr lang="en-US" sz="2800" b="1" dirty="0" err="1" smtClean="0"/>
              <a:t>int</a:t>
            </a:r>
            <a:r>
              <a:rPr lang="en-US" sz="2800" b="1" dirty="0" smtClean="0"/>
              <a:t> </a:t>
            </a:r>
            <a:r>
              <a:rPr lang="en-US" sz="2800" b="1" dirty="0" err="1">
                <a:solidFill>
                  <a:srgbClr val="CC3300"/>
                </a:solidFill>
              </a:rPr>
              <a:t>init_module</a:t>
            </a:r>
            <a:r>
              <a:rPr lang="en-US" sz="2800" b="1" dirty="0"/>
              <a:t> ( )   {</a:t>
            </a:r>
          </a:p>
          <a:p>
            <a:r>
              <a:rPr lang="en-US" sz="2800" b="1" dirty="0"/>
              <a:t>    register device; </a:t>
            </a:r>
          </a:p>
          <a:p>
            <a:r>
              <a:rPr lang="en-US" sz="2800" b="1" dirty="0"/>
              <a:t>	}          </a:t>
            </a:r>
          </a:p>
          <a:p>
            <a:r>
              <a:rPr lang="en-US" sz="2800" b="1" dirty="0"/>
              <a:t>	</a:t>
            </a:r>
            <a:r>
              <a:rPr lang="en-US" sz="2800" b="1" dirty="0" err="1">
                <a:latin typeface="Arial Unicode MS" panose="020B0604020202020204" pitchFamily="34" charset="-128"/>
              </a:rPr>
              <a:t>int</a:t>
            </a:r>
            <a:r>
              <a:rPr lang="en-US" sz="2800" b="1" dirty="0">
                <a:latin typeface="Arial Unicode MS" panose="020B0604020202020204" pitchFamily="34" charset="-128"/>
              </a:rPr>
              <a:t> </a:t>
            </a:r>
            <a:r>
              <a:rPr lang="en-US" sz="2800" b="1" dirty="0" err="1">
                <a:solidFill>
                  <a:srgbClr val="CC3300"/>
                </a:solidFill>
                <a:latin typeface="Arial Unicode MS" panose="020B0604020202020204" pitchFamily="34" charset="-128"/>
              </a:rPr>
              <a:t>register_chrdev</a:t>
            </a:r>
            <a:r>
              <a:rPr lang="en-US" sz="2800" b="1" dirty="0">
                <a:latin typeface="Arial Unicode MS" panose="020B0604020202020204" pitchFamily="34" charset="-128"/>
              </a:rPr>
              <a:t> (unsigned </a:t>
            </a:r>
            <a:r>
              <a:rPr lang="en-US" sz="2800" b="1" dirty="0" err="1">
                <a:latin typeface="Arial Unicode MS" panose="020B0604020202020204" pitchFamily="34" charset="-128"/>
              </a:rPr>
              <a:t>int</a:t>
            </a:r>
            <a:r>
              <a:rPr lang="en-US" sz="2800" b="1" dirty="0">
                <a:latin typeface="Arial Unicode MS" panose="020B0604020202020204" pitchFamily="34" charset="-128"/>
              </a:rPr>
              <a:t> </a:t>
            </a:r>
            <a:r>
              <a:rPr lang="en-US" sz="2800" b="1" dirty="0">
                <a:solidFill>
                  <a:srgbClr val="CC3300"/>
                </a:solidFill>
                <a:latin typeface="Arial Unicode MS" panose="020B0604020202020204" pitchFamily="34" charset="-128"/>
              </a:rPr>
              <a:t>major</a:t>
            </a:r>
            <a:r>
              <a:rPr lang="en-US" sz="2800" b="1" dirty="0">
                <a:latin typeface="Arial Unicode MS" panose="020B0604020202020204" pitchFamily="34" charset="-128"/>
              </a:rPr>
              <a:t>, </a:t>
            </a:r>
            <a:r>
              <a:rPr lang="en-US" sz="2800" b="1" dirty="0" err="1">
                <a:latin typeface="Arial Unicode MS" panose="020B0604020202020204" pitchFamily="34" charset="-128"/>
              </a:rPr>
              <a:t>const</a:t>
            </a:r>
            <a:r>
              <a:rPr lang="en-US" sz="2800" b="1" dirty="0">
                <a:latin typeface="Arial Unicode MS" panose="020B0604020202020204" pitchFamily="34" charset="-128"/>
              </a:rPr>
              <a:t> char </a:t>
            </a:r>
            <a:r>
              <a:rPr lang="en-US" sz="2800" b="1" dirty="0">
                <a:solidFill>
                  <a:srgbClr val="CC3300"/>
                </a:solidFill>
                <a:latin typeface="Arial Unicode MS" panose="020B0604020202020204" pitchFamily="34" charset="-128"/>
              </a:rPr>
              <a:t>*name</a:t>
            </a:r>
            <a:r>
              <a:rPr lang="en-US" sz="2800" b="1" dirty="0">
                <a:latin typeface="Arial Unicode MS" panose="020B0604020202020204" pitchFamily="34" charset="-128"/>
              </a:rPr>
              <a:t>, </a:t>
            </a:r>
            <a:r>
              <a:rPr lang="en-US" sz="2800" b="1" dirty="0" err="1">
                <a:latin typeface="Arial Unicode MS" panose="020B0604020202020204" pitchFamily="34" charset="-128"/>
              </a:rPr>
              <a:t>struct</a:t>
            </a:r>
            <a:r>
              <a:rPr lang="en-US" sz="2800" b="1" dirty="0">
                <a:latin typeface="Arial Unicode MS" panose="020B0604020202020204" pitchFamily="34" charset="-128"/>
              </a:rPr>
              <a:t> </a:t>
            </a:r>
            <a:r>
              <a:rPr lang="en-US" sz="2800" b="1" dirty="0" err="1">
                <a:latin typeface="Arial Unicode MS" panose="020B0604020202020204" pitchFamily="34" charset="-128"/>
              </a:rPr>
              <a:t>file_operations</a:t>
            </a:r>
            <a:r>
              <a:rPr lang="en-US" sz="2800" b="1" dirty="0">
                <a:latin typeface="Arial Unicode MS" panose="020B0604020202020204" pitchFamily="34" charset="-128"/>
              </a:rPr>
              <a:t> </a:t>
            </a:r>
            <a:r>
              <a:rPr lang="en-US" sz="2800" b="1" dirty="0">
                <a:solidFill>
                  <a:srgbClr val="CC3300"/>
                </a:solidFill>
                <a:latin typeface="Arial Unicode MS" panose="020B0604020202020204" pitchFamily="34" charset="-128"/>
              </a:rPr>
              <a:t>*fops</a:t>
            </a:r>
            <a:r>
              <a:rPr lang="en-US" sz="2800" b="1" dirty="0">
                <a:latin typeface="Arial Unicode MS" panose="020B0604020202020204" pitchFamily="34" charset="-128"/>
              </a:rPr>
              <a:t>); </a:t>
            </a:r>
          </a:p>
          <a:p>
            <a:endParaRPr lang="en-US" sz="2800" b="1" dirty="0">
              <a:latin typeface="Arial Unicode MS" panose="020B0604020202020204" pitchFamily="34" charset="-128"/>
            </a:endParaRPr>
          </a:p>
          <a:p>
            <a:r>
              <a:rPr lang="en-US" sz="2800" b="1" dirty="0">
                <a:latin typeface="Arial Unicode MS" panose="020B0604020202020204" pitchFamily="34" charset="-128"/>
              </a:rPr>
              <a:t>	</a:t>
            </a:r>
            <a:r>
              <a:rPr lang="en-US" sz="2800" b="1" dirty="0"/>
              <a:t>	Some of the numbers such as 60 – 63, 120 - 127 and 240 – 254 are not used for the standard devices, and used for experimental purpose. </a:t>
            </a:r>
            <a:endParaRPr lang="en-US" sz="2800" b="1" dirty="0">
              <a:latin typeface="Arial Unicode MS" panose="020B0604020202020204" pitchFamily="34" charset="-128"/>
            </a:endParaRPr>
          </a:p>
          <a:p>
            <a:pPr marL="342900" lvl="0" indent="-342900" algn="just" fontAlgn="base">
              <a:lnSpc>
                <a:spcPct val="80000"/>
              </a:lnSpc>
              <a:spcBef>
                <a:spcPct val="20000"/>
              </a:spcBef>
              <a:spcAft>
                <a:spcPct val="0"/>
              </a:spcAft>
            </a:pPr>
            <a:endParaRPr lang="en-US" sz="2800" b="1" dirty="0">
              <a:solidFill>
                <a:srgbClr val="000099"/>
              </a:solidFill>
              <a:latin typeface="Arial"/>
            </a:endParaRPr>
          </a:p>
        </p:txBody>
      </p:sp>
    </p:spTree>
    <p:extLst>
      <p:ext uri="{BB962C8B-B14F-4D97-AF65-F5344CB8AC3E}">
        <p14:creationId xmlns:p14="http://schemas.microsoft.com/office/powerpoint/2010/main" val="371858573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mn-lt"/>
              </a:rPr>
              <a:t>cleanup_module</a:t>
            </a:r>
            <a:r>
              <a:rPr lang="en-US" dirty="0" smtClean="0">
                <a:latin typeface="+mn-lt"/>
              </a:rPr>
              <a:t> ( )</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164</a:t>
            </a:fld>
            <a:endParaRPr lang="en-IN"/>
          </a:p>
        </p:txBody>
      </p:sp>
      <p:sp>
        <p:nvSpPr>
          <p:cNvPr id="3" name="Rectangle 2"/>
          <p:cNvSpPr/>
          <p:nvPr/>
        </p:nvSpPr>
        <p:spPr>
          <a:xfrm>
            <a:off x="245660" y="1238735"/>
            <a:ext cx="11679247" cy="5435334"/>
          </a:xfrm>
          <a:prstGeom prst="rect">
            <a:avLst/>
          </a:prstGeom>
        </p:spPr>
        <p:txBody>
          <a:bodyPr wrap="square">
            <a:spAutoFit/>
          </a:bodyPr>
          <a:lstStyle/>
          <a:p>
            <a:pPr marL="342900" lvl="0" indent="-342900" algn="just" fontAlgn="base">
              <a:lnSpc>
                <a:spcPct val="90000"/>
              </a:lnSpc>
              <a:spcBef>
                <a:spcPct val="20000"/>
              </a:spcBef>
              <a:spcAft>
                <a:spcPct val="0"/>
              </a:spcAft>
            </a:pPr>
            <a:r>
              <a:rPr lang="en-US" sz="2800" b="1" dirty="0">
                <a:solidFill>
                  <a:srgbClr val="333399"/>
                </a:solidFill>
                <a:latin typeface="Arial Unicode MS" panose="020B0604020202020204" pitchFamily="34" charset="-128"/>
              </a:rPr>
              <a:t>void </a:t>
            </a:r>
            <a:r>
              <a:rPr lang="en-US" sz="2800" b="1" dirty="0" err="1">
                <a:solidFill>
                  <a:srgbClr val="CC3300"/>
                </a:solidFill>
                <a:latin typeface="Arial Unicode MS" panose="020B0604020202020204" pitchFamily="34" charset="-128"/>
              </a:rPr>
              <a:t>cleanup_module</a:t>
            </a:r>
            <a:r>
              <a:rPr lang="en-US" sz="2800" b="1" dirty="0">
                <a:solidFill>
                  <a:srgbClr val="333399"/>
                </a:solidFill>
                <a:latin typeface="Arial Unicode MS" panose="020B0604020202020204" pitchFamily="34" charset="-128"/>
              </a:rPr>
              <a:t> </a:t>
            </a:r>
            <a:r>
              <a:rPr lang="en-US" sz="2800" b="1" dirty="0" smtClean="0">
                <a:solidFill>
                  <a:srgbClr val="333399"/>
                </a:solidFill>
                <a:latin typeface="Arial Unicode MS" panose="020B0604020202020204" pitchFamily="34" charset="-128"/>
              </a:rPr>
              <a:t>( )  {</a:t>
            </a:r>
            <a:endParaRPr lang="en-US" sz="2800" b="1" dirty="0">
              <a:solidFill>
                <a:srgbClr val="333399"/>
              </a:solidFill>
              <a:latin typeface="Arial Unicode MS" panose="020B0604020202020204" pitchFamily="34" charset="-128"/>
            </a:endParaRPr>
          </a:p>
          <a:p>
            <a:pPr marL="342900" lvl="0" indent="-342900" algn="just" fontAlgn="base">
              <a:lnSpc>
                <a:spcPct val="90000"/>
              </a:lnSpc>
              <a:spcBef>
                <a:spcPct val="20000"/>
              </a:spcBef>
              <a:spcAft>
                <a:spcPct val="0"/>
              </a:spcAft>
            </a:pPr>
            <a:r>
              <a:rPr lang="en-US" sz="2800" b="1" dirty="0">
                <a:solidFill>
                  <a:srgbClr val="333399"/>
                </a:solidFill>
                <a:latin typeface="Arial Unicode MS" panose="020B0604020202020204" pitchFamily="34" charset="-128"/>
              </a:rPr>
              <a:t>   unregister the device and release the major number;</a:t>
            </a:r>
          </a:p>
          <a:p>
            <a:pPr marL="342900" lvl="0" indent="-342900" algn="just" fontAlgn="base">
              <a:lnSpc>
                <a:spcPct val="90000"/>
              </a:lnSpc>
              <a:spcBef>
                <a:spcPct val="20000"/>
              </a:spcBef>
              <a:spcAft>
                <a:spcPct val="0"/>
              </a:spcAft>
            </a:pPr>
            <a:r>
              <a:rPr lang="en-US" sz="2800" b="1" dirty="0" smtClean="0">
                <a:solidFill>
                  <a:srgbClr val="333399"/>
                </a:solidFill>
                <a:latin typeface="Arial Unicode MS" panose="020B0604020202020204" pitchFamily="34" charset="-128"/>
              </a:rPr>
              <a:t>}</a:t>
            </a:r>
            <a:endParaRPr lang="en-US" sz="2800" b="1" dirty="0">
              <a:solidFill>
                <a:srgbClr val="333399"/>
              </a:solidFill>
              <a:latin typeface="Arial Unicode MS" panose="020B0604020202020204" pitchFamily="34" charset="-128"/>
            </a:endParaRPr>
          </a:p>
          <a:p>
            <a:pPr marL="342900" lvl="0" indent="-342900" algn="just" fontAlgn="base">
              <a:lnSpc>
                <a:spcPct val="90000"/>
              </a:lnSpc>
              <a:spcBef>
                <a:spcPct val="20000"/>
              </a:spcBef>
              <a:spcAft>
                <a:spcPct val="0"/>
              </a:spcAft>
            </a:pPr>
            <a:r>
              <a:rPr lang="en-US" sz="2800" b="1" dirty="0" err="1">
                <a:solidFill>
                  <a:srgbClr val="333399"/>
                </a:solidFill>
                <a:latin typeface="Arial Unicode MS" panose="020B0604020202020204" pitchFamily="34" charset="-128"/>
              </a:rPr>
              <a:t>int</a:t>
            </a:r>
            <a:r>
              <a:rPr lang="en-US" sz="2800" b="1" dirty="0">
                <a:solidFill>
                  <a:srgbClr val="333399"/>
                </a:solidFill>
                <a:latin typeface="Arial Unicode MS" panose="020B0604020202020204" pitchFamily="34" charset="-128"/>
              </a:rPr>
              <a:t> </a:t>
            </a:r>
            <a:r>
              <a:rPr lang="en-US" sz="2800" b="1" dirty="0" err="1">
                <a:solidFill>
                  <a:srgbClr val="CC3300"/>
                </a:solidFill>
                <a:latin typeface="Arial Unicode MS" panose="020B0604020202020204" pitchFamily="34" charset="-128"/>
              </a:rPr>
              <a:t>unregister_chrdev</a:t>
            </a:r>
            <a:r>
              <a:rPr lang="en-US" sz="2800" b="1" dirty="0">
                <a:solidFill>
                  <a:srgbClr val="333399"/>
                </a:solidFill>
                <a:latin typeface="Arial Unicode MS" panose="020B0604020202020204" pitchFamily="34" charset="-128"/>
              </a:rPr>
              <a:t> (unsigned </a:t>
            </a:r>
            <a:r>
              <a:rPr lang="en-US" sz="2800" b="1" dirty="0" err="1">
                <a:solidFill>
                  <a:srgbClr val="333399"/>
                </a:solidFill>
                <a:latin typeface="Arial Unicode MS" panose="020B0604020202020204" pitchFamily="34" charset="-128"/>
              </a:rPr>
              <a:t>int</a:t>
            </a:r>
            <a:r>
              <a:rPr lang="en-US" sz="2800" b="1" dirty="0">
                <a:solidFill>
                  <a:srgbClr val="333399"/>
                </a:solidFill>
                <a:latin typeface="Arial Unicode MS" panose="020B0604020202020204" pitchFamily="34" charset="-128"/>
              </a:rPr>
              <a:t> </a:t>
            </a:r>
            <a:r>
              <a:rPr lang="en-US" sz="2800" b="1" dirty="0">
                <a:solidFill>
                  <a:srgbClr val="CC3300"/>
                </a:solidFill>
                <a:latin typeface="Arial Unicode MS" panose="020B0604020202020204" pitchFamily="34" charset="-128"/>
              </a:rPr>
              <a:t>major</a:t>
            </a:r>
            <a:r>
              <a:rPr lang="en-US" sz="2800" b="1" dirty="0">
                <a:solidFill>
                  <a:srgbClr val="333399"/>
                </a:solidFill>
                <a:latin typeface="Arial Unicode MS" panose="020B0604020202020204" pitchFamily="34" charset="-128"/>
              </a:rPr>
              <a:t>, </a:t>
            </a:r>
            <a:r>
              <a:rPr lang="en-US" sz="2800" b="1" dirty="0" err="1">
                <a:solidFill>
                  <a:srgbClr val="333399"/>
                </a:solidFill>
                <a:latin typeface="Arial Unicode MS" panose="020B0604020202020204" pitchFamily="34" charset="-128"/>
              </a:rPr>
              <a:t>const</a:t>
            </a:r>
            <a:r>
              <a:rPr lang="en-US" sz="2800" b="1" dirty="0">
                <a:solidFill>
                  <a:srgbClr val="333399"/>
                </a:solidFill>
                <a:latin typeface="Arial Unicode MS" panose="020B0604020202020204" pitchFamily="34" charset="-128"/>
              </a:rPr>
              <a:t> char </a:t>
            </a:r>
            <a:r>
              <a:rPr lang="en-US" sz="2800" b="1" dirty="0">
                <a:solidFill>
                  <a:srgbClr val="CC3300"/>
                </a:solidFill>
                <a:latin typeface="Arial Unicode MS" panose="020B0604020202020204" pitchFamily="34" charset="-128"/>
              </a:rPr>
              <a:t>*name</a:t>
            </a:r>
            <a:r>
              <a:rPr lang="en-US" sz="2800" b="1" dirty="0" smtClean="0">
                <a:solidFill>
                  <a:srgbClr val="333399"/>
                </a:solidFill>
                <a:latin typeface="Arial Unicode MS" panose="020B0604020202020204" pitchFamily="34" charset="-128"/>
              </a:rPr>
              <a:t>);</a:t>
            </a:r>
          </a:p>
          <a:p>
            <a:pPr marL="342900" lvl="0" indent="-342900" algn="just" fontAlgn="base">
              <a:lnSpc>
                <a:spcPct val="90000"/>
              </a:lnSpc>
              <a:spcBef>
                <a:spcPct val="20000"/>
              </a:spcBef>
              <a:spcAft>
                <a:spcPct val="0"/>
              </a:spcAft>
            </a:pPr>
            <a:endParaRPr lang="en-US" sz="2800" b="1" dirty="0">
              <a:solidFill>
                <a:srgbClr val="333399"/>
              </a:solidFill>
              <a:latin typeface="Arial Unicode MS" panose="020B0604020202020204" pitchFamily="34" charset="-128"/>
            </a:endParaRPr>
          </a:p>
          <a:p>
            <a:r>
              <a:rPr lang="en-US" sz="2800" b="1" dirty="0" err="1">
                <a:solidFill>
                  <a:schemeClr val="tx2"/>
                </a:solidFill>
              </a:rPr>
              <a:t>struct</a:t>
            </a:r>
            <a:r>
              <a:rPr lang="en-US" sz="2800" b="1" dirty="0">
                <a:solidFill>
                  <a:schemeClr val="tx2"/>
                </a:solidFill>
              </a:rPr>
              <a:t> file, defined in &lt;</a:t>
            </a:r>
            <a:r>
              <a:rPr lang="en-US" sz="2800" b="1" dirty="0" err="1">
                <a:solidFill>
                  <a:schemeClr val="tx2"/>
                </a:solidFill>
              </a:rPr>
              <a:t>linux</a:t>
            </a:r>
            <a:r>
              <a:rPr lang="en-US" sz="2800" b="1" dirty="0">
                <a:solidFill>
                  <a:schemeClr val="tx2"/>
                </a:solidFill>
              </a:rPr>
              <a:t>/</a:t>
            </a:r>
            <a:r>
              <a:rPr lang="en-US" sz="2800" b="1" dirty="0" err="1">
                <a:solidFill>
                  <a:schemeClr val="tx2"/>
                </a:solidFill>
              </a:rPr>
              <a:t>fs.h</a:t>
            </a:r>
            <a:r>
              <a:rPr lang="en-US" sz="2800" b="1" dirty="0">
                <a:solidFill>
                  <a:schemeClr val="tx2"/>
                </a:solidFill>
              </a:rPr>
              <a:t>&gt;, is the most important data structure used in device drivers.</a:t>
            </a:r>
            <a:r>
              <a:rPr lang="en-US" sz="2800" b="1" dirty="0"/>
              <a:t> </a:t>
            </a:r>
          </a:p>
          <a:p>
            <a:endParaRPr lang="en-US" sz="2800" b="1" dirty="0"/>
          </a:p>
          <a:p>
            <a:r>
              <a:rPr lang="en-US" sz="2800" b="1" dirty="0"/>
              <a:t>		</a:t>
            </a:r>
            <a:r>
              <a:rPr lang="en-US" sz="2800" b="1" dirty="0">
                <a:solidFill>
                  <a:srgbClr val="CC0000"/>
                </a:solidFill>
              </a:rPr>
              <a:t>The file structure represents an </a:t>
            </a:r>
            <a:r>
              <a:rPr lang="en-US" sz="2800" b="1" i="1" dirty="0">
                <a:solidFill>
                  <a:srgbClr val="CC0000"/>
                </a:solidFill>
              </a:rPr>
              <a:t>open file</a:t>
            </a:r>
            <a:r>
              <a:rPr lang="en-US" sz="2800" b="1" dirty="0">
                <a:solidFill>
                  <a:srgbClr val="CC0000"/>
                </a:solidFill>
              </a:rPr>
              <a:t>. It is not specific to device drivers, every open file in the system has an associated </a:t>
            </a:r>
            <a:r>
              <a:rPr lang="en-US" sz="2800" b="1" dirty="0" err="1">
                <a:solidFill>
                  <a:srgbClr val="CC0000"/>
                </a:solidFill>
              </a:rPr>
              <a:t>struct</a:t>
            </a:r>
            <a:r>
              <a:rPr lang="en-US" sz="2800" b="1" dirty="0">
                <a:solidFill>
                  <a:srgbClr val="CC0000"/>
                </a:solidFill>
              </a:rPr>
              <a:t> file in kernel space.</a:t>
            </a:r>
          </a:p>
          <a:p>
            <a:pPr marL="342900" lvl="0" indent="-342900" algn="just" fontAlgn="base">
              <a:lnSpc>
                <a:spcPct val="90000"/>
              </a:lnSpc>
              <a:spcBef>
                <a:spcPct val="20000"/>
              </a:spcBef>
              <a:spcAft>
                <a:spcPct val="0"/>
              </a:spcAft>
            </a:pPr>
            <a:r>
              <a:rPr lang="en-US" sz="2800" b="1" dirty="0" smtClean="0">
                <a:solidFill>
                  <a:srgbClr val="333399"/>
                </a:solidFill>
                <a:latin typeface="Arial Unicode MS" panose="020B0604020202020204" pitchFamily="34" charset="-128"/>
              </a:rPr>
              <a:t> </a:t>
            </a:r>
            <a:endParaRPr lang="en-US" sz="2800" b="1" dirty="0">
              <a:solidFill>
                <a:srgbClr val="333399"/>
              </a:solidFill>
              <a:latin typeface="Arial Unicode MS" panose="020B0604020202020204" pitchFamily="34" charset="-128"/>
            </a:endParaRPr>
          </a:p>
        </p:txBody>
      </p:sp>
    </p:spTree>
    <p:extLst>
      <p:ext uri="{BB962C8B-B14F-4D97-AF65-F5344CB8AC3E}">
        <p14:creationId xmlns:p14="http://schemas.microsoft.com/office/powerpoint/2010/main" val="76185257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File Structure</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165</a:t>
            </a:fld>
            <a:endParaRPr lang="en-IN"/>
          </a:p>
        </p:txBody>
      </p:sp>
      <p:sp>
        <p:nvSpPr>
          <p:cNvPr id="3" name="Rectangle 2"/>
          <p:cNvSpPr/>
          <p:nvPr/>
        </p:nvSpPr>
        <p:spPr>
          <a:xfrm>
            <a:off x="141403" y="1203910"/>
            <a:ext cx="11783504" cy="2529923"/>
          </a:xfrm>
          <a:prstGeom prst="rect">
            <a:avLst/>
          </a:prstGeom>
        </p:spPr>
        <p:txBody>
          <a:bodyPr wrap="square">
            <a:spAutoFit/>
          </a:bodyPr>
          <a:lstStyle/>
          <a:p>
            <a:pPr marL="342900" lvl="0" indent="-342900" algn="just" fontAlgn="base">
              <a:spcBef>
                <a:spcPct val="20000"/>
              </a:spcBef>
              <a:spcAft>
                <a:spcPct val="0"/>
              </a:spcAft>
            </a:pPr>
            <a:r>
              <a:rPr lang="en-US" sz="2400" b="1" dirty="0">
                <a:solidFill>
                  <a:srgbClr val="333399"/>
                </a:solidFill>
                <a:latin typeface="Arial"/>
              </a:rPr>
              <a:t>It is created by the kernel on </a:t>
            </a:r>
            <a:r>
              <a:rPr lang="en-US" sz="2400" b="1" i="1" dirty="0">
                <a:solidFill>
                  <a:srgbClr val="333399"/>
                </a:solidFill>
                <a:latin typeface="Arial"/>
              </a:rPr>
              <a:t>open </a:t>
            </a:r>
            <a:r>
              <a:rPr lang="en-US" sz="2400" b="1" dirty="0">
                <a:solidFill>
                  <a:srgbClr val="333399"/>
                </a:solidFill>
                <a:latin typeface="Arial"/>
              </a:rPr>
              <a:t>and is passed to any function that operates on the file, until the last </a:t>
            </a:r>
            <a:r>
              <a:rPr lang="en-US" sz="2400" b="1" i="1" dirty="0">
                <a:solidFill>
                  <a:srgbClr val="333399"/>
                </a:solidFill>
                <a:latin typeface="Arial"/>
              </a:rPr>
              <a:t>close</a:t>
            </a:r>
            <a:r>
              <a:rPr lang="en-US" sz="2400" b="1" dirty="0">
                <a:solidFill>
                  <a:srgbClr val="333399"/>
                </a:solidFill>
                <a:latin typeface="Arial"/>
              </a:rPr>
              <a:t>. After all instances of the file are closed, the kernel releases the data structure. </a:t>
            </a:r>
            <a:endParaRPr lang="en-US" sz="2400" b="1" dirty="0" smtClean="0">
              <a:solidFill>
                <a:srgbClr val="333399"/>
              </a:solidFill>
              <a:latin typeface="Arial"/>
            </a:endParaRPr>
          </a:p>
          <a:p>
            <a:pPr marL="342900" lvl="0" indent="-342900" algn="just" fontAlgn="base">
              <a:spcBef>
                <a:spcPct val="20000"/>
              </a:spcBef>
              <a:spcAft>
                <a:spcPct val="0"/>
              </a:spcAft>
            </a:pPr>
            <a:endParaRPr lang="en-US" sz="2400" b="1" dirty="0">
              <a:solidFill>
                <a:srgbClr val="333399"/>
              </a:solidFill>
              <a:latin typeface="Arial"/>
            </a:endParaRPr>
          </a:p>
          <a:p>
            <a:pPr marL="342900" lvl="0" indent="-342900" algn="just" fontAlgn="base">
              <a:spcBef>
                <a:spcPct val="20000"/>
              </a:spcBef>
              <a:spcAft>
                <a:spcPct val="0"/>
              </a:spcAft>
            </a:pPr>
            <a:endParaRPr lang="en-US" sz="2400" b="1" dirty="0" smtClean="0">
              <a:solidFill>
                <a:srgbClr val="333399"/>
              </a:solidFill>
              <a:latin typeface="Arial"/>
            </a:endParaRPr>
          </a:p>
          <a:p>
            <a:pPr marL="342900" lvl="0" indent="-342900" algn="just" fontAlgn="base">
              <a:spcBef>
                <a:spcPct val="20000"/>
              </a:spcBef>
              <a:spcAft>
                <a:spcPct val="0"/>
              </a:spcAft>
            </a:pPr>
            <a:endParaRPr lang="en-US" sz="2400" b="1" dirty="0">
              <a:solidFill>
                <a:srgbClr val="333399"/>
              </a:solidFill>
              <a:latin typeface="Arial"/>
            </a:endParaRPr>
          </a:p>
        </p:txBody>
      </p:sp>
      <p:sp>
        <p:nvSpPr>
          <p:cNvPr id="5" name="Rectangle 4"/>
          <p:cNvSpPr/>
          <p:nvPr/>
        </p:nvSpPr>
        <p:spPr>
          <a:xfrm>
            <a:off x="454924" y="2772724"/>
            <a:ext cx="9234985" cy="3539430"/>
          </a:xfrm>
          <a:prstGeom prst="rect">
            <a:avLst/>
          </a:prstGeom>
        </p:spPr>
        <p:txBody>
          <a:bodyPr wrap="square">
            <a:spAutoFit/>
          </a:bodyPr>
          <a:lstStyle/>
          <a:p>
            <a:pPr lvl="0" fontAlgn="base">
              <a:spcBef>
                <a:spcPct val="0"/>
              </a:spcBef>
              <a:spcAft>
                <a:spcPct val="0"/>
              </a:spcAft>
            </a:pPr>
            <a:r>
              <a:rPr lang="en-US" sz="2800" dirty="0" err="1">
                <a:solidFill>
                  <a:srgbClr val="000000"/>
                </a:solidFill>
                <a:latin typeface="Arial" panose="020B0604020202020204" pitchFamily="34" charset="0"/>
              </a:rPr>
              <a:t>struct</a:t>
            </a:r>
            <a:r>
              <a:rPr lang="en-US" sz="2800" dirty="0">
                <a:solidFill>
                  <a:srgbClr val="000000"/>
                </a:solidFill>
                <a:latin typeface="Arial" panose="020B0604020202020204" pitchFamily="34" charset="0"/>
              </a:rPr>
              <a:t> </a:t>
            </a:r>
            <a:r>
              <a:rPr lang="en-US" sz="2800" b="1" dirty="0">
                <a:solidFill>
                  <a:srgbClr val="CC3300"/>
                </a:solidFill>
                <a:latin typeface="Arial" panose="020B0604020202020204" pitchFamily="34" charset="0"/>
              </a:rPr>
              <a:t>file</a:t>
            </a:r>
            <a:r>
              <a:rPr lang="en-US" sz="2800" dirty="0">
                <a:solidFill>
                  <a:srgbClr val="000000"/>
                </a:solidFill>
                <a:latin typeface="Arial" panose="020B0604020202020204" pitchFamily="34" charset="0"/>
              </a:rPr>
              <a:t> {</a:t>
            </a:r>
          </a:p>
          <a:p>
            <a:pPr lvl="0" fontAlgn="base">
              <a:spcBef>
                <a:spcPct val="0"/>
              </a:spcBef>
              <a:spcAft>
                <a:spcPct val="0"/>
              </a:spcAft>
            </a:pPr>
            <a:r>
              <a:rPr lang="en-US" sz="2800" dirty="0" smtClean="0">
                <a:solidFill>
                  <a:srgbClr val="000000"/>
                </a:solidFill>
                <a:latin typeface="Arial" panose="020B0604020202020204" pitchFamily="34" charset="0"/>
              </a:rPr>
              <a:t>          </a:t>
            </a:r>
            <a:r>
              <a:rPr lang="en-US" sz="2800" dirty="0" err="1" smtClean="0">
                <a:solidFill>
                  <a:srgbClr val="000000"/>
                </a:solidFill>
                <a:latin typeface="Arial" panose="020B0604020202020204" pitchFamily="34" charset="0"/>
              </a:rPr>
              <a:t>struct</a:t>
            </a:r>
            <a:r>
              <a:rPr lang="en-US" sz="2800" dirty="0" smtClean="0">
                <a:solidFill>
                  <a:srgbClr val="000000"/>
                </a:solidFill>
                <a:latin typeface="Arial" panose="020B0604020202020204" pitchFamily="34" charset="0"/>
              </a:rPr>
              <a:t> </a:t>
            </a:r>
            <a:r>
              <a:rPr lang="en-US" sz="2800" dirty="0" err="1">
                <a:solidFill>
                  <a:srgbClr val="000000"/>
                </a:solidFill>
                <a:latin typeface="Arial" panose="020B0604020202020204" pitchFamily="34" charset="0"/>
              </a:rPr>
              <a:t>file_operations</a:t>
            </a:r>
            <a:r>
              <a:rPr lang="en-US" sz="2800" dirty="0">
                <a:solidFill>
                  <a:srgbClr val="000000"/>
                </a:solidFill>
                <a:latin typeface="Arial" panose="020B0604020202020204" pitchFamily="34" charset="0"/>
              </a:rPr>
              <a:t>  	</a:t>
            </a:r>
            <a:r>
              <a:rPr lang="en-US" sz="2800" dirty="0" smtClean="0">
                <a:solidFill>
                  <a:srgbClr val="000000"/>
                </a:solidFill>
                <a:latin typeface="Arial" panose="020B0604020202020204" pitchFamily="34" charset="0"/>
              </a:rPr>
              <a:t>	</a:t>
            </a:r>
            <a:r>
              <a:rPr lang="en-US" sz="2800" dirty="0" smtClean="0">
                <a:solidFill>
                  <a:srgbClr val="CC3300"/>
                </a:solidFill>
                <a:latin typeface="Arial" panose="020B0604020202020204" pitchFamily="34" charset="0"/>
              </a:rPr>
              <a:t>*</a:t>
            </a:r>
            <a:r>
              <a:rPr lang="en-US" sz="2800" dirty="0" err="1">
                <a:solidFill>
                  <a:srgbClr val="CC3300"/>
                </a:solidFill>
                <a:latin typeface="Arial" panose="020B0604020202020204" pitchFamily="34" charset="0"/>
              </a:rPr>
              <a:t>f_op</a:t>
            </a:r>
            <a:r>
              <a:rPr lang="en-US" sz="2800" dirty="0">
                <a:solidFill>
                  <a:srgbClr val="000000"/>
                </a:solidFill>
                <a:latin typeface="Arial" panose="020B0604020202020204" pitchFamily="34" charset="0"/>
              </a:rPr>
              <a:t>;</a:t>
            </a:r>
          </a:p>
          <a:p>
            <a:pPr lvl="0" fontAlgn="base">
              <a:spcBef>
                <a:spcPct val="0"/>
              </a:spcBef>
              <a:spcAft>
                <a:spcPct val="0"/>
              </a:spcAft>
            </a:pPr>
            <a:r>
              <a:rPr lang="en-US" sz="2800" dirty="0">
                <a:solidFill>
                  <a:srgbClr val="000000"/>
                </a:solidFill>
                <a:latin typeface="Arial" panose="020B0604020202020204" pitchFamily="34" charset="0"/>
              </a:rPr>
              <a:t>          unsigned </a:t>
            </a:r>
            <a:r>
              <a:rPr lang="en-US" sz="2800" dirty="0" err="1">
                <a:solidFill>
                  <a:srgbClr val="000000"/>
                </a:solidFill>
                <a:latin typeface="Arial" panose="020B0604020202020204" pitchFamily="34" charset="0"/>
              </a:rPr>
              <a:t>int</a:t>
            </a:r>
            <a:r>
              <a:rPr lang="en-US" sz="2800" dirty="0">
                <a:solidFill>
                  <a:srgbClr val="000000"/>
                </a:solidFill>
                <a:latin typeface="Arial" panose="020B0604020202020204" pitchFamily="34" charset="0"/>
              </a:rPr>
              <a:t>           		</a:t>
            </a:r>
            <a:r>
              <a:rPr lang="en-US" sz="2800" dirty="0" err="1">
                <a:solidFill>
                  <a:srgbClr val="CC3300"/>
                </a:solidFill>
                <a:latin typeface="Arial" panose="020B0604020202020204" pitchFamily="34" charset="0"/>
              </a:rPr>
              <a:t>f_flags</a:t>
            </a:r>
            <a:r>
              <a:rPr lang="en-US" sz="2800" dirty="0">
                <a:solidFill>
                  <a:srgbClr val="000000"/>
                </a:solidFill>
                <a:latin typeface="Arial" panose="020B0604020202020204" pitchFamily="34" charset="0"/>
              </a:rPr>
              <a:t>;</a:t>
            </a:r>
          </a:p>
          <a:p>
            <a:pPr lvl="0" fontAlgn="base">
              <a:spcBef>
                <a:spcPct val="0"/>
              </a:spcBef>
              <a:spcAft>
                <a:spcPct val="0"/>
              </a:spcAft>
            </a:pPr>
            <a:r>
              <a:rPr lang="en-US" sz="2800" dirty="0">
                <a:solidFill>
                  <a:srgbClr val="000000"/>
                </a:solidFill>
                <a:latin typeface="Arial" panose="020B0604020202020204" pitchFamily="34" charset="0"/>
              </a:rPr>
              <a:t>          </a:t>
            </a:r>
            <a:r>
              <a:rPr lang="en-US" sz="2800" dirty="0" err="1">
                <a:solidFill>
                  <a:srgbClr val="000000"/>
                </a:solidFill>
                <a:latin typeface="Arial" panose="020B0604020202020204" pitchFamily="34" charset="0"/>
              </a:rPr>
              <a:t>mode_t</a:t>
            </a:r>
            <a:r>
              <a:rPr lang="en-US" sz="2800" dirty="0">
                <a:solidFill>
                  <a:srgbClr val="000000"/>
                </a:solidFill>
                <a:latin typeface="Arial" panose="020B0604020202020204" pitchFamily="34" charset="0"/>
              </a:rPr>
              <a:t>                  		</a:t>
            </a:r>
            <a:r>
              <a:rPr lang="en-US" sz="2800" dirty="0" err="1">
                <a:solidFill>
                  <a:srgbClr val="CC3300"/>
                </a:solidFill>
                <a:latin typeface="Arial" panose="020B0604020202020204" pitchFamily="34" charset="0"/>
              </a:rPr>
              <a:t>f_mode</a:t>
            </a:r>
            <a:r>
              <a:rPr lang="en-US" sz="2800" dirty="0">
                <a:solidFill>
                  <a:srgbClr val="000000"/>
                </a:solidFill>
                <a:latin typeface="Arial" panose="020B0604020202020204" pitchFamily="34" charset="0"/>
              </a:rPr>
              <a:t>;</a:t>
            </a:r>
          </a:p>
          <a:p>
            <a:pPr lvl="0" fontAlgn="base">
              <a:spcBef>
                <a:spcPct val="0"/>
              </a:spcBef>
              <a:spcAft>
                <a:spcPct val="0"/>
              </a:spcAft>
            </a:pPr>
            <a:r>
              <a:rPr lang="en-US" sz="2800" dirty="0">
                <a:solidFill>
                  <a:srgbClr val="000000"/>
                </a:solidFill>
                <a:latin typeface="Arial" panose="020B0604020202020204" pitchFamily="34" charset="0"/>
              </a:rPr>
              <a:t>          </a:t>
            </a:r>
            <a:r>
              <a:rPr lang="en-US" sz="2800" dirty="0" err="1">
                <a:solidFill>
                  <a:srgbClr val="000000"/>
                </a:solidFill>
                <a:latin typeface="Arial" panose="020B0604020202020204" pitchFamily="34" charset="0"/>
              </a:rPr>
              <a:t>loff_t</a:t>
            </a:r>
            <a:r>
              <a:rPr lang="en-US" sz="2800" dirty="0">
                <a:solidFill>
                  <a:srgbClr val="000000"/>
                </a:solidFill>
                <a:latin typeface="Arial" panose="020B0604020202020204" pitchFamily="34" charset="0"/>
              </a:rPr>
              <a:t>                  		</a:t>
            </a:r>
            <a:r>
              <a:rPr lang="en-US" sz="2800" dirty="0" smtClean="0">
                <a:solidFill>
                  <a:srgbClr val="000000"/>
                </a:solidFill>
                <a:latin typeface="Arial" panose="020B0604020202020204" pitchFamily="34" charset="0"/>
              </a:rPr>
              <a:t>	</a:t>
            </a:r>
            <a:r>
              <a:rPr lang="en-US" sz="2800" dirty="0" err="1" smtClean="0">
                <a:solidFill>
                  <a:srgbClr val="CC3300"/>
                </a:solidFill>
                <a:latin typeface="Arial" panose="020B0604020202020204" pitchFamily="34" charset="0"/>
              </a:rPr>
              <a:t>f_pos</a:t>
            </a:r>
            <a:r>
              <a:rPr lang="en-US" sz="2800" dirty="0">
                <a:solidFill>
                  <a:srgbClr val="000000"/>
                </a:solidFill>
                <a:latin typeface="Arial" panose="020B0604020202020204" pitchFamily="34" charset="0"/>
              </a:rPr>
              <a:t>;</a:t>
            </a:r>
          </a:p>
          <a:p>
            <a:pPr lvl="0" fontAlgn="base">
              <a:spcBef>
                <a:spcPct val="0"/>
              </a:spcBef>
              <a:spcAft>
                <a:spcPct val="0"/>
              </a:spcAft>
            </a:pPr>
            <a:r>
              <a:rPr lang="en-US" sz="2800" dirty="0">
                <a:solidFill>
                  <a:srgbClr val="000000"/>
                </a:solidFill>
                <a:latin typeface="Arial" panose="020B0604020202020204" pitchFamily="34" charset="0"/>
              </a:rPr>
              <a:t>          void                    		</a:t>
            </a:r>
            <a:r>
              <a:rPr lang="en-US" sz="2800" dirty="0" smtClean="0">
                <a:solidFill>
                  <a:srgbClr val="000000"/>
                </a:solidFill>
                <a:latin typeface="Arial" panose="020B0604020202020204" pitchFamily="34" charset="0"/>
              </a:rPr>
              <a:t>	</a:t>
            </a:r>
            <a:r>
              <a:rPr lang="en-US" sz="2800" dirty="0" smtClean="0">
                <a:solidFill>
                  <a:srgbClr val="CC3300"/>
                </a:solidFill>
                <a:latin typeface="Arial" panose="020B0604020202020204" pitchFamily="34" charset="0"/>
              </a:rPr>
              <a:t>*</a:t>
            </a:r>
            <a:r>
              <a:rPr lang="en-US" sz="2800" dirty="0" err="1">
                <a:solidFill>
                  <a:srgbClr val="CC3300"/>
                </a:solidFill>
                <a:latin typeface="Arial" panose="020B0604020202020204" pitchFamily="34" charset="0"/>
              </a:rPr>
              <a:t>private_data</a:t>
            </a:r>
            <a:r>
              <a:rPr lang="en-US" sz="2800" dirty="0">
                <a:solidFill>
                  <a:srgbClr val="000000"/>
                </a:solidFill>
                <a:latin typeface="Arial" panose="020B0604020202020204" pitchFamily="34" charset="0"/>
              </a:rPr>
              <a:t>;</a:t>
            </a:r>
          </a:p>
          <a:p>
            <a:pPr lvl="0" fontAlgn="base">
              <a:spcBef>
                <a:spcPct val="0"/>
              </a:spcBef>
              <a:spcAft>
                <a:spcPct val="0"/>
              </a:spcAft>
            </a:pPr>
            <a:r>
              <a:rPr lang="en-US" sz="2800" dirty="0">
                <a:solidFill>
                  <a:srgbClr val="000000"/>
                </a:solidFill>
                <a:latin typeface="Arial" panose="020B0604020202020204" pitchFamily="34" charset="0"/>
              </a:rPr>
              <a:t>		………………………………..</a:t>
            </a:r>
          </a:p>
          <a:p>
            <a:pPr lvl="0" fontAlgn="base">
              <a:spcBef>
                <a:spcPct val="0"/>
              </a:spcBef>
              <a:spcAft>
                <a:spcPct val="0"/>
              </a:spcAft>
            </a:pPr>
            <a:r>
              <a:rPr lang="en-US" sz="2800" dirty="0">
                <a:solidFill>
                  <a:srgbClr val="000000"/>
                </a:solidFill>
                <a:latin typeface="Arial" panose="020B0604020202020204" pitchFamily="34" charset="0"/>
              </a:rPr>
              <a:t>};</a:t>
            </a:r>
          </a:p>
        </p:txBody>
      </p:sp>
    </p:spTree>
    <p:extLst>
      <p:ext uri="{BB962C8B-B14F-4D97-AF65-F5344CB8AC3E}">
        <p14:creationId xmlns:p14="http://schemas.microsoft.com/office/powerpoint/2010/main" val="239659755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File Structure</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166</a:t>
            </a:fld>
            <a:endParaRPr lang="en-IN"/>
          </a:p>
        </p:txBody>
      </p:sp>
      <p:sp>
        <p:nvSpPr>
          <p:cNvPr id="3" name="Rectangle 2"/>
          <p:cNvSpPr/>
          <p:nvPr/>
        </p:nvSpPr>
        <p:spPr>
          <a:xfrm>
            <a:off x="141403" y="1791091"/>
            <a:ext cx="11783504" cy="4364272"/>
          </a:xfrm>
          <a:prstGeom prst="rect">
            <a:avLst/>
          </a:prstGeom>
        </p:spPr>
        <p:txBody>
          <a:bodyPr wrap="square">
            <a:spAutoFit/>
          </a:bodyPr>
          <a:lstStyle/>
          <a:p>
            <a:pPr marL="342900" lvl="0" indent="-342900" algn="just" fontAlgn="base">
              <a:spcBef>
                <a:spcPct val="20000"/>
              </a:spcBef>
              <a:spcAft>
                <a:spcPct val="0"/>
              </a:spcAft>
            </a:pPr>
            <a:r>
              <a:rPr lang="en-US" sz="2800" b="1" dirty="0" err="1">
                <a:solidFill>
                  <a:srgbClr val="333399"/>
                </a:solidFill>
                <a:latin typeface="Arial"/>
              </a:rPr>
              <a:t>mode_t</a:t>
            </a:r>
            <a:r>
              <a:rPr lang="en-US" sz="2800" b="1" dirty="0">
                <a:solidFill>
                  <a:srgbClr val="333399"/>
                </a:solidFill>
                <a:latin typeface="Arial"/>
              </a:rPr>
              <a:t> </a:t>
            </a:r>
            <a:r>
              <a:rPr lang="en-US" sz="2800" b="1" dirty="0" err="1">
                <a:solidFill>
                  <a:srgbClr val="CC3300"/>
                </a:solidFill>
                <a:latin typeface="Arial"/>
              </a:rPr>
              <a:t>f_mode</a:t>
            </a:r>
            <a:endParaRPr lang="en-US" sz="2800" b="1" dirty="0">
              <a:solidFill>
                <a:srgbClr val="CC3300"/>
              </a:solidFill>
              <a:latin typeface="Arial"/>
            </a:endParaRPr>
          </a:p>
          <a:p>
            <a:pPr marL="342900" lvl="0" indent="-342900" algn="just" fontAlgn="base">
              <a:spcBef>
                <a:spcPct val="20000"/>
              </a:spcBef>
              <a:spcAft>
                <a:spcPct val="0"/>
              </a:spcAft>
            </a:pPr>
            <a:r>
              <a:rPr lang="en-US" sz="2800" dirty="0">
                <a:solidFill>
                  <a:srgbClr val="333399"/>
                </a:solidFill>
                <a:latin typeface="Arial"/>
              </a:rPr>
              <a:t>		</a:t>
            </a:r>
            <a:r>
              <a:rPr lang="en-US" sz="2400" b="1" dirty="0">
                <a:solidFill>
                  <a:srgbClr val="333399"/>
                </a:solidFill>
                <a:latin typeface="Arial"/>
              </a:rPr>
              <a:t>The file mode identifies the file as either readable or writable (or both).</a:t>
            </a:r>
          </a:p>
          <a:p>
            <a:pPr marL="342900" lvl="0" indent="-342900" algn="just" fontAlgn="base">
              <a:spcBef>
                <a:spcPct val="20000"/>
              </a:spcBef>
              <a:spcAft>
                <a:spcPct val="0"/>
              </a:spcAft>
            </a:pPr>
            <a:endParaRPr lang="en-US" sz="2400" b="1" dirty="0">
              <a:solidFill>
                <a:srgbClr val="333399"/>
              </a:solidFill>
              <a:latin typeface="Arial"/>
            </a:endParaRPr>
          </a:p>
          <a:p>
            <a:pPr marL="342900" lvl="0" indent="-342900" algn="just" fontAlgn="base">
              <a:spcBef>
                <a:spcPct val="20000"/>
              </a:spcBef>
              <a:spcAft>
                <a:spcPct val="0"/>
              </a:spcAft>
            </a:pPr>
            <a:r>
              <a:rPr lang="en-US" sz="2800" b="1" dirty="0" err="1">
                <a:solidFill>
                  <a:srgbClr val="333399"/>
                </a:solidFill>
                <a:latin typeface="Arial"/>
              </a:rPr>
              <a:t>loff_t</a:t>
            </a:r>
            <a:r>
              <a:rPr lang="en-US" sz="2800" b="1" dirty="0">
                <a:solidFill>
                  <a:srgbClr val="333399"/>
                </a:solidFill>
                <a:latin typeface="Arial"/>
              </a:rPr>
              <a:t> </a:t>
            </a:r>
            <a:r>
              <a:rPr lang="en-US" sz="2800" b="1" dirty="0" err="1">
                <a:solidFill>
                  <a:srgbClr val="CC3300"/>
                </a:solidFill>
                <a:latin typeface="Arial"/>
              </a:rPr>
              <a:t>f_pos</a:t>
            </a:r>
            <a:endParaRPr lang="en-US" sz="2800" b="1" dirty="0">
              <a:solidFill>
                <a:srgbClr val="CC3300"/>
              </a:solidFill>
              <a:latin typeface="Arial"/>
            </a:endParaRPr>
          </a:p>
          <a:p>
            <a:pPr marL="342900" lvl="0" indent="-342900" algn="just" fontAlgn="base">
              <a:spcBef>
                <a:spcPct val="20000"/>
              </a:spcBef>
              <a:spcAft>
                <a:spcPct val="0"/>
              </a:spcAft>
            </a:pPr>
            <a:r>
              <a:rPr lang="en-US" sz="2800" dirty="0">
                <a:solidFill>
                  <a:srgbClr val="333399"/>
                </a:solidFill>
                <a:latin typeface="Arial"/>
              </a:rPr>
              <a:t>		</a:t>
            </a:r>
            <a:r>
              <a:rPr lang="en-US" sz="2400" b="1" dirty="0">
                <a:solidFill>
                  <a:srgbClr val="333399"/>
                </a:solidFill>
                <a:latin typeface="Arial"/>
              </a:rPr>
              <a:t>The current reading or writing position. </a:t>
            </a:r>
          </a:p>
          <a:p>
            <a:pPr marL="342900" lvl="0" indent="-342900" algn="just" fontAlgn="base">
              <a:spcBef>
                <a:spcPct val="20000"/>
              </a:spcBef>
              <a:spcAft>
                <a:spcPct val="0"/>
              </a:spcAft>
            </a:pPr>
            <a:endParaRPr lang="en-US" sz="2400" b="1" dirty="0">
              <a:solidFill>
                <a:srgbClr val="333399"/>
              </a:solidFill>
              <a:latin typeface="Arial"/>
            </a:endParaRPr>
          </a:p>
          <a:p>
            <a:pPr marL="342900" lvl="0" indent="-342900" algn="just" fontAlgn="base">
              <a:spcBef>
                <a:spcPct val="20000"/>
              </a:spcBef>
              <a:spcAft>
                <a:spcPct val="0"/>
              </a:spcAft>
            </a:pPr>
            <a:r>
              <a:rPr lang="en-US" sz="2800" b="1" dirty="0">
                <a:solidFill>
                  <a:srgbClr val="333399"/>
                </a:solidFill>
                <a:latin typeface="Arial"/>
              </a:rPr>
              <a:t>unsigned </a:t>
            </a:r>
            <a:r>
              <a:rPr lang="en-US" sz="2800" b="1" dirty="0" err="1">
                <a:solidFill>
                  <a:srgbClr val="333399"/>
                </a:solidFill>
                <a:latin typeface="Arial"/>
              </a:rPr>
              <a:t>int</a:t>
            </a:r>
            <a:r>
              <a:rPr lang="en-US" sz="2800" b="1" dirty="0">
                <a:solidFill>
                  <a:srgbClr val="333399"/>
                </a:solidFill>
                <a:latin typeface="Arial"/>
              </a:rPr>
              <a:t> </a:t>
            </a:r>
            <a:r>
              <a:rPr lang="en-US" sz="2800" b="1" dirty="0" err="1">
                <a:solidFill>
                  <a:srgbClr val="CC3300"/>
                </a:solidFill>
                <a:latin typeface="Arial"/>
              </a:rPr>
              <a:t>f_flags</a:t>
            </a:r>
            <a:endParaRPr lang="en-US" sz="2800" b="1" dirty="0">
              <a:solidFill>
                <a:srgbClr val="CC3300"/>
              </a:solidFill>
              <a:latin typeface="Arial"/>
            </a:endParaRPr>
          </a:p>
          <a:p>
            <a:pPr marL="342900" lvl="0" indent="-342900" algn="just" fontAlgn="base">
              <a:spcBef>
                <a:spcPct val="20000"/>
              </a:spcBef>
              <a:spcAft>
                <a:spcPct val="0"/>
              </a:spcAft>
            </a:pPr>
            <a:r>
              <a:rPr lang="en-US" sz="2800" dirty="0">
                <a:solidFill>
                  <a:srgbClr val="333399"/>
                </a:solidFill>
                <a:latin typeface="Arial"/>
              </a:rPr>
              <a:t>		</a:t>
            </a:r>
            <a:r>
              <a:rPr lang="en-US" sz="2400" b="1" dirty="0">
                <a:solidFill>
                  <a:srgbClr val="333399"/>
                </a:solidFill>
                <a:latin typeface="Arial"/>
              </a:rPr>
              <a:t>A driver needs to check the flag for non blocking operation. The flags are defined in the header &lt;</a:t>
            </a:r>
            <a:r>
              <a:rPr lang="en-US" sz="2400" b="1" dirty="0" err="1">
                <a:solidFill>
                  <a:srgbClr val="333399"/>
                </a:solidFill>
                <a:latin typeface="Arial"/>
              </a:rPr>
              <a:t>linux</a:t>
            </a:r>
            <a:r>
              <a:rPr lang="en-US" sz="2400" b="1" dirty="0">
                <a:solidFill>
                  <a:srgbClr val="333399"/>
                </a:solidFill>
                <a:latin typeface="Arial"/>
              </a:rPr>
              <a:t>/</a:t>
            </a:r>
            <a:r>
              <a:rPr lang="en-US" sz="2400" b="1" dirty="0" err="1">
                <a:solidFill>
                  <a:srgbClr val="333399"/>
                </a:solidFill>
                <a:latin typeface="Arial"/>
              </a:rPr>
              <a:t>fcntl.h</a:t>
            </a:r>
            <a:r>
              <a:rPr lang="en-US" sz="2400" b="1" dirty="0">
                <a:solidFill>
                  <a:srgbClr val="333399"/>
                </a:solidFill>
                <a:latin typeface="Arial"/>
              </a:rPr>
              <a:t>&gt;.</a:t>
            </a:r>
          </a:p>
        </p:txBody>
      </p:sp>
    </p:spTree>
    <p:extLst>
      <p:ext uri="{BB962C8B-B14F-4D97-AF65-F5344CB8AC3E}">
        <p14:creationId xmlns:p14="http://schemas.microsoft.com/office/powerpoint/2010/main" val="18344763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File Structure</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167</a:t>
            </a:fld>
            <a:endParaRPr lang="en-IN"/>
          </a:p>
        </p:txBody>
      </p:sp>
      <p:sp>
        <p:nvSpPr>
          <p:cNvPr id="3" name="Rectangle 2"/>
          <p:cNvSpPr/>
          <p:nvPr/>
        </p:nvSpPr>
        <p:spPr>
          <a:xfrm>
            <a:off x="395785" y="1981631"/>
            <a:ext cx="11529122" cy="3982629"/>
          </a:xfrm>
          <a:prstGeom prst="rect">
            <a:avLst/>
          </a:prstGeom>
        </p:spPr>
        <p:txBody>
          <a:bodyPr wrap="square">
            <a:spAutoFit/>
          </a:bodyPr>
          <a:lstStyle/>
          <a:p>
            <a:pPr marL="342900" lvl="0" indent="-342900" algn="just" fontAlgn="base">
              <a:spcBef>
                <a:spcPct val="20000"/>
              </a:spcBef>
              <a:spcAft>
                <a:spcPct val="0"/>
              </a:spcAft>
            </a:pPr>
            <a:r>
              <a:rPr lang="en-US" sz="3600" b="1" dirty="0" err="1">
                <a:solidFill>
                  <a:srgbClr val="333399"/>
                </a:solidFill>
                <a:latin typeface="Arial"/>
              </a:rPr>
              <a:t>struct</a:t>
            </a:r>
            <a:r>
              <a:rPr lang="en-US" sz="3600" b="1" dirty="0">
                <a:solidFill>
                  <a:srgbClr val="333399"/>
                </a:solidFill>
                <a:latin typeface="Arial"/>
              </a:rPr>
              <a:t> </a:t>
            </a:r>
            <a:r>
              <a:rPr lang="en-US" sz="3600" b="1" dirty="0" err="1">
                <a:solidFill>
                  <a:srgbClr val="333399"/>
                </a:solidFill>
                <a:latin typeface="Arial"/>
              </a:rPr>
              <a:t>file_operations</a:t>
            </a:r>
            <a:r>
              <a:rPr lang="en-US" sz="3600" b="1" dirty="0">
                <a:solidFill>
                  <a:srgbClr val="333399"/>
                </a:solidFill>
                <a:latin typeface="Arial"/>
              </a:rPr>
              <a:t> </a:t>
            </a:r>
            <a:r>
              <a:rPr lang="en-US" sz="3600" b="1" dirty="0">
                <a:solidFill>
                  <a:srgbClr val="CC3300"/>
                </a:solidFill>
                <a:latin typeface="Arial"/>
              </a:rPr>
              <a:t>*</a:t>
            </a:r>
            <a:r>
              <a:rPr lang="en-US" sz="3600" b="1" dirty="0" err="1">
                <a:solidFill>
                  <a:srgbClr val="CC3300"/>
                </a:solidFill>
                <a:latin typeface="Arial"/>
              </a:rPr>
              <a:t>f_op</a:t>
            </a:r>
            <a:endParaRPr lang="en-US" sz="3600" b="1" dirty="0">
              <a:solidFill>
                <a:srgbClr val="333399"/>
              </a:solidFill>
              <a:latin typeface="Arial"/>
            </a:endParaRPr>
          </a:p>
          <a:p>
            <a:pPr marL="342900" lvl="0" indent="-342900" algn="just" fontAlgn="base">
              <a:spcBef>
                <a:spcPct val="20000"/>
              </a:spcBef>
              <a:spcAft>
                <a:spcPct val="0"/>
              </a:spcAft>
            </a:pPr>
            <a:endParaRPr lang="en-US" sz="700" b="1" dirty="0">
              <a:solidFill>
                <a:srgbClr val="333399"/>
              </a:solidFill>
              <a:latin typeface="Arial"/>
            </a:endParaRPr>
          </a:p>
          <a:p>
            <a:pPr marL="342900" lvl="0" indent="-342900" algn="just" fontAlgn="base">
              <a:spcBef>
                <a:spcPct val="20000"/>
              </a:spcBef>
              <a:spcAft>
                <a:spcPct val="0"/>
              </a:spcAft>
            </a:pPr>
            <a:r>
              <a:rPr lang="en-US" sz="2800" b="1" dirty="0">
                <a:solidFill>
                  <a:srgbClr val="333399"/>
                </a:solidFill>
                <a:latin typeface="Arial"/>
              </a:rPr>
              <a:t>The operations associated with the file.</a:t>
            </a:r>
          </a:p>
          <a:p>
            <a:pPr marL="342900" lvl="0" indent="-342900" algn="just" fontAlgn="base">
              <a:spcBef>
                <a:spcPct val="20000"/>
              </a:spcBef>
              <a:spcAft>
                <a:spcPct val="0"/>
              </a:spcAft>
            </a:pPr>
            <a:endParaRPr lang="en-US" sz="2800" b="1" dirty="0">
              <a:solidFill>
                <a:srgbClr val="333399"/>
              </a:solidFill>
              <a:latin typeface="Arial"/>
            </a:endParaRPr>
          </a:p>
          <a:p>
            <a:pPr marL="342900" lvl="0" indent="-342900" algn="just" fontAlgn="base">
              <a:spcBef>
                <a:spcPct val="20000"/>
              </a:spcBef>
              <a:spcAft>
                <a:spcPct val="0"/>
              </a:spcAft>
            </a:pPr>
            <a:r>
              <a:rPr lang="en-US" sz="3600" b="1" dirty="0">
                <a:solidFill>
                  <a:srgbClr val="333399"/>
                </a:solidFill>
                <a:latin typeface="Arial"/>
              </a:rPr>
              <a:t>void </a:t>
            </a:r>
            <a:r>
              <a:rPr lang="en-US" sz="3600" b="1" dirty="0">
                <a:solidFill>
                  <a:srgbClr val="CC3300"/>
                </a:solidFill>
                <a:latin typeface="Arial"/>
              </a:rPr>
              <a:t>*</a:t>
            </a:r>
            <a:r>
              <a:rPr lang="en-US" sz="3600" b="1" dirty="0" err="1">
                <a:solidFill>
                  <a:srgbClr val="CC3300"/>
                </a:solidFill>
                <a:latin typeface="Arial"/>
              </a:rPr>
              <a:t>private_data</a:t>
            </a:r>
            <a:endParaRPr lang="en-US" sz="3600" b="1" dirty="0">
              <a:solidFill>
                <a:srgbClr val="333399"/>
              </a:solidFill>
              <a:latin typeface="Arial"/>
            </a:endParaRPr>
          </a:p>
          <a:p>
            <a:pPr marL="342900" lvl="0" indent="-342900" algn="just" fontAlgn="base">
              <a:spcBef>
                <a:spcPct val="20000"/>
              </a:spcBef>
              <a:spcAft>
                <a:spcPct val="0"/>
              </a:spcAft>
            </a:pPr>
            <a:endParaRPr lang="en-US" sz="700" b="1" dirty="0">
              <a:solidFill>
                <a:srgbClr val="333399"/>
              </a:solidFill>
              <a:latin typeface="Arial"/>
            </a:endParaRPr>
          </a:p>
          <a:p>
            <a:pPr marL="342900" lvl="0" indent="-342900" algn="just" fontAlgn="base">
              <a:spcBef>
                <a:spcPct val="20000"/>
              </a:spcBef>
              <a:spcAft>
                <a:spcPct val="0"/>
              </a:spcAft>
            </a:pPr>
            <a:r>
              <a:rPr lang="en-US" sz="2800" b="1" dirty="0">
                <a:solidFill>
                  <a:srgbClr val="333399"/>
                </a:solidFill>
                <a:latin typeface="Arial"/>
              </a:rPr>
              <a:t>		The driver is free to make its own use of the field or to ignore it. The driver can use the field to point to allocated data, but then must free memory in the </a:t>
            </a:r>
            <a:r>
              <a:rPr lang="en-US" sz="2800" b="1" i="1" dirty="0">
                <a:solidFill>
                  <a:srgbClr val="333399"/>
                </a:solidFill>
                <a:latin typeface="Arial"/>
              </a:rPr>
              <a:t>release </a:t>
            </a:r>
            <a:r>
              <a:rPr lang="en-US" sz="2800" b="1" dirty="0">
                <a:solidFill>
                  <a:srgbClr val="333399"/>
                </a:solidFill>
                <a:latin typeface="Arial"/>
              </a:rPr>
              <a:t>method.</a:t>
            </a:r>
          </a:p>
        </p:txBody>
      </p:sp>
    </p:spTree>
    <p:extLst>
      <p:ext uri="{BB962C8B-B14F-4D97-AF65-F5344CB8AC3E}">
        <p14:creationId xmlns:p14="http://schemas.microsoft.com/office/powerpoint/2010/main" val="14025894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a:latin typeface="+mn-lt"/>
              </a:rPr>
              <a:t>f</a:t>
            </a:r>
            <a:r>
              <a:rPr lang="en-US" i="1" dirty="0" err="1" smtClean="0">
                <a:latin typeface="+mn-lt"/>
              </a:rPr>
              <a:t>ile_operations</a:t>
            </a:r>
            <a:r>
              <a:rPr lang="en-US" i="1" dirty="0" smtClean="0">
                <a:latin typeface="+mn-lt"/>
              </a:rPr>
              <a:t> </a:t>
            </a:r>
            <a:r>
              <a:rPr lang="en-US" dirty="0" smtClean="0">
                <a:latin typeface="+mn-lt"/>
              </a:rPr>
              <a:t>Structure</a:t>
            </a:r>
            <a:endParaRPr lang="en-US" i="1"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168</a:t>
            </a:fld>
            <a:endParaRPr lang="en-IN"/>
          </a:p>
        </p:txBody>
      </p:sp>
      <p:sp>
        <p:nvSpPr>
          <p:cNvPr id="3" name="Rectangle 2"/>
          <p:cNvSpPr/>
          <p:nvPr/>
        </p:nvSpPr>
        <p:spPr>
          <a:xfrm>
            <a:off x="200355" y="1175491"/>
            <a:ext cx="11665600" cy="4992136"/>
          </a:xfrm>
          <a:prstGeom prst="rect">
            <a:avLst/>
          </a:prstGeom>
        </p:spPr>
        <p:txBody>
          <a:bodyPr wrap="square">
            <a:spAutoFit/>
          </a:bodyPr>
          <a:lstStyle/>
          <a:p>
            <a:pPr marL="342900" lvl="0" indent="-342900" algn="just" fontAlgn="base">
              <a:spcBef>
                <a:spcPct val="20000"/>
              </a:spcBef>
              <a:spcAft>
                <a:spcPct val="0"/>
              </a:spcAft>
            </a:pPr>
            <a:r>
              <a:rPr lang="en-US" sz="2800" b="1" dirty="0">
                <a:solidFill>
                  <a:srgbClr val="000000"/>
                </a:solidFill>
                <a:latin typeface="Arial"/>
              </a:rPr>
              <a:t>An open device is identified internally by a file structure, and the kernel uses the </a:t>
            </a:r>
            <a:r>
              <a:rPr lang="en-US" sz="2800" b="1" dirty="0" err="1">
                <a:solidFill>
                  <a:srgbClr val="000000"/>
                </a:solidFill>
                <a:latin typeface="Arial"/>
              </a:rPr>
              <a:t>file_operations</a:t>
            </a:r>
            <a:r>
              <a:rPr lang="en-US" sz="2800" b="1" dirty="0">
                <a:solidFill>
                  <a:srgbClr val="000000"/>
                </a:solidFill>
                <a:latin typeface="Arial"/>
              </a:rPr>
              <a:t> structure to access the driver’s functions. The structure, defined in &lt;</a:t>
            </a:r>
            <a:r>
              <a:rPr lang="en-US" sz="2800" b="1" dirty="0" err="1">
                <a:solidFill>
                  <a:srgbClr val="000000"/>
                </a:solidFill>
                <a:latin typeface="Arial"/>
              </a:rPr>
              <a:t>linux</a:t>
            </a:r>
            <a:r>
              <a:rPr lang="en-US" sz="2800" b="1" dirty="0">
                <a:solidFill>
                  <a:srgbClr val="000000"/>
                </a:solidFill>
                <a:latin typeface="Arial"/>
              </a:rPr>
              <a:t>/</a:t>
            </a:r>
            <a:r>
              <a:rPr lang="en-US" sz="2800" b="1" dirty="0" err="1">
                <a:solidFill>
                  <a:srgbClr val="000000"/>
                </a:solidFill>
                <a:latin typeface="Arial"/>
              </a:rPr>
              <a:t>fs.h</a:t>
            </a:r>
            <a:r>
              <a:rPr lang="en-US" sz="2800" b="1" dirty="0">
                <a:solidFill>
                  <a:srgbClr val="000000"/>
                </a:solidFill>
                <a:latin typeface="Arial"/>
              </a:rPr>
              <a:t>&gt;, is an array of function pointers.</a:t>
            </a:r>
          </a:p>
          <a:p>
            <a:pPr marL="342900" lvl="0" indent="-342900" algn="just" fontAlgn="base">
              <a:spcBef>
                <a:spcPct val="20000"/>
              </a:spcBef>
              <a:spcAft>
                <a:spcPct val="0"/>
              </a:spcAft>
            </a:pPr>
            <a:endParaRPr lang="en-US" sz="1600" b="1" dirty="0">
              <a:solidFill>
                <a:srgbClr val="000000"/>
              </a:solidFill>
              <a:latin typeface="Arial"/>
            </a:endParaRPr>
          </a:p>
          <a:p>
            <a:pPr marL="342900" lvl="0" indent="-342900" algn="just" fontAlgn="base">
              <a:spcBef>
                <a:spcPct val="20000"/>
              </a:spcBef>
              <a:spcAft>
                <a:spcPct val="0"/>
              </a:spcAft>
            </a:pPr>
            <a:endParaRPr lang="en-US" sz="700" b="1" dirty="0">
              <a:solidFill>
                <a:srgbClr val="333399"/>
              </a:solidFill>
              <a:latin typeface="Arial"/>
            </a:endParaRPr>
          </a:p>
          <a:p>
            <a:pPr marL="342900" lvl="0" indent="-342900" algn="just" fontAlgn="base">
              <a:spcBef>
                <a:spcPct val="20000"/>
              </a:spcBef>
              <a:spcAft>
                <a:spcPct val="0"/>
              </a:spcAft>
            </a:pPr>
            <a:r>
              <a:rPr lang="en-US" sz="2800" b="1" dirty="0">
                <a:solidFill>
                  <a:srgbClr val="333399"/>
                </a:solidFill>
                <a:latin typeface="Arial"/>
              </a:rPr>
              <a:t>		Each file is associated with its own set of functions The operations are mostly in charge of implementing the system calls such as </a:t>
            </a:r>
            <a:r>
              <a:rPr lang="en-US" sz="2800" b="1" i="1" dirty="0">
                <a:solidFill>
                  <a:srgbClr val="333399"/>
                </a:solidFill>
                <a:latin typeface="Arial"/>
              </a:rPr>
              <a:t>open</a:t>
            </a:r>
            <a:r>
              <a:rPr lang="en-US" sz="2800" b="1" dirty="0">
                <a:solidFill>
                  <a:srgbClr val="333399"/>
                </a:solidFill>
                <a:latin typeface="Arial"/>
              </a:rPr>
              <a:t>, </a:t>
            </a:r>
            <a:r>
              <a:rPr lang="en-US" sz="2800" b="1" i="1" dirty="0">
                <a:solidFill>
                  <a:srgbClr val="333399"/>
                </a:solidFill>
                <a:latin typeface="Arial"/>
              </a:rPr>
              <a:t>read</a:t>
            </a:r>
            <a:r>
              <a:rPr lang="en-US" sz="2800" b="1" dirty="0">
                <a:solidFill>
                  <a:srgbClr val="333399"/>
                </a:solidFill>
                <a:latin typeface="Arial"/>
              </a:rPr>
              <a:t>, </a:t>
            </a:r>
            <a:r>
              <a:rPr lang="en-US" sz="2800" b="1" dirty="0" err="1">
                <a:solidFill>
                  <a:srgbClr val="333399"/>
                </a:solidFill>
                <a:latin typeface="Arial"/>
              </a:rPr>
              <a:t>llseek</a:t>
            </a:r>
            <a:r>
              <a:rPr lang="en-US" sz="2800" b="1" dirty="0">
                <a:solidFill>
                  <a:srgbClr val="333399"/>
                </a:solidFill>
                <a:latin typeface="Arial"/>
              </a:rPr>
              <a:t>, and so on.</a:t>
            </a:r>
          </a:p>
          <a:p>
            <a:pPr marL="342900" lvl="0" indent="-342900" algn="just" fontAlgn="base">
              <a:spcBef>
                <a:spcPct val="20000"/>
              </a:spcBef>
              <a:spcAft>
                <a:spcPct val="0"/>
              </a:spcAft>
            </a:pPr>
            <a:endParaRPr lang="en-US" sz="700" b="1" dirty="0">
              <a:solidFill>
                <a:srgbClr val="333399"/>
              </a:solidFill>
              <a:latin typeface="Arial"/>
            </a:endParaRPr>
          </a:p>
          <a:p>
            <a:pPr marL="342900" lvl="0" indent="-342900" algn="just" fontAlgn="base">
              <a:spcBef>
                <a:spcPct val="20000"/>
              </a:spcBef>
              <a:spcAft>
                <a:spcPct val="0"/>
              </a:spcAft>
            </a:pPr>
            <a:endParaRPr lang="en-US" sz="1600" b="1" dirty="0">
              <a:solidFill>
                <a:srgbClr val="333399"/>
              </a:solidFill>
              <a:latin typeface="Arial"/>
            </a:endParaRPr>
          </a:p>
          <a:p>
            <a:pPr marL="342900" lvl="0" indent="-342900" algn="just" fontAlgn="base">
              <a:spcBef>
                <a:spcPct val="20000"/>
              </a:spcBef>
              <a:spcAft>
                <a:spcPct val="0"/>
              </a:spcAft>
            </a:pPr>
            <a:r>
              <a:rPr lang="en-US" sz="2800" b="1" dirty="0">
                <a:solidFill>
                  <a:srgbClr val="333399"/>
                </a:solidFill>
                <a:latin typeface="Arial"/>
              </a:rPr>
              <a:t>		</a:t>
            </a:r>
            <a:r>
              <a:rPr lang="en-US" sz="2800" b="1" dirty="0">
                <a:solidFill>
                  <a:srgbClr val="CC3300"/>
                </a:solidFill>
                <a:latin typeface="Arial"/>
              </a:rPr>
              <a:t>The </a:t>
            </a:r>
            <a:r>
              <a:rPr lang="en-US" sz="2800" b="1" dirty="0" err="1">
                <a:solidFill>
                  <a:srgbClr val="CC3300"/>
                </a:solidFill>
                <a:latin typeface="Arial"/>
              </a:rPr>
              <a:t>file_operations</a:t>
            </a:r>
            <a:r>
              <a:rPr lang="en-US" sz="2800" b="1" dirty="0">
                <a:solidFill>
                  <a:srgbClr val="CC3300"/>
                </a:solidFill>
                <a:latin typeface="Arial"/>
              </a:rPr>
              <a:t> structure has been slowly getting bigger as new functionality is added to the kernel.</a:t>
            </a:r>
          </a:p>
        </p:txBody>
      </p:sp>
    </p:spTree>
    <p:extLst>
      <p:ext uri="{BB962C8B-B14F-4D97-AF65-F5344CB8AC3E}">
        <p14:creationId xmlns:p14="http://schemas.microsoft.com/office/powerpoint/2010/main" val="307153082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a:latin typeface="+mn-lt"/>
              </a:rPr>
              <a:t>file_operations</a:t>
            </a:r>
            <a:r>
              <a:rPr lang="en-US" i="1" dirty="0">
                <a:latin typeface="+mn-lt"/>
              </a:rPr>
              <a:t> </a:t>
            </a:r>
            <a:r>
              <a:rPr lang="en-US" dirty="0">
                <a:latin typeface="+mn-lt"/>
              </a:rPr>
              <a:t>Structure</a:t>
            </a:r>
          </a:p>
        </p:txBody>
      </p:sp>
      <p:sp>
        <p:nvSpPr>
          <p:cNvPr id="4" name="Slide Number Placeholder 3"/>
          <p:cNvSpPr>
            <a:spLocks noGrp="1"/>
          </p:cNvSpPr>
          <p:nvPr>
            <p:ph type="sldNum" sz="quarter" idx="12"/>
          </p:nvPr>
        </p:nvSpPr>
        <p:spPr/>
        <p:txBody>
          <a:bodyPr/>
          <a:lstStyle/>
          <a:p>
            <a:fld id="{1DEFBDA0-AD74-41D1-B067-250B5C005FA0}" type="slidenum">
              <a:rPr lang="en-IN" smtClean="0"/>
              <a:t>169</a:t>
            </a:fld>
            <a:endParaRPr lang="en-IN"/>
          </a:p>
        </p:txBody>
      </p:sp>
      <p:sp>
        <p:nvSpPr>
          <p:cNvPr id="3" name="Rectangle 2"/>
          <p:cNvSpPr/>
          <p:nvPr/>
        </p:nvSpPr>
        <p:spPr>
          <a:xfrm>
            <a:off x="427630" y="1371080"/>
            <a:ext cx="6096000" cy="5219891"/>
          </a:xfrm>
          <a:prstGeom prst="rect">
            <a:avLst/>
          </a:prstGeom>
        </p:spPr>
        <p:txBody>
          <a:bodyPr>
            <a:spAutoFit/>
          </a:bodyPr>
          <a:lstStyle/>
          <a:p>
            <a:pPr marL="342900" lvl="0" indent="-342900" algn="just" fontAlgn="base">
              <a:lnSpc>
                <a:spcPct val="90000"/>
              </a:lnSpc>
              <a:spcBef>
                <a:spcPct val="20000"/>
              </a:spcBef>
              <a:spcAft>
                <a:spcPct val="0"/>
              </a:spcAft>
            </a:pPr>
            <a:r>
              <a:rPr lang="en-US" sz="2800" b="1" dirty="0" err="1">
                <a:solidFill>
                  <a:srgbClr val="333399"/>
                </a:solidFill>
                <a:latin typeface="Arial"/>
              </a:rPr>
              <a:t>struct</a:t>
            </a:r>
            <a:r>
              <a:rPr lang="en-US" sz="2800" b="1" dirty="0">
                <a:solidFill>
                  <a:srgbClr val="333399"/>
                </a:solidFill>
                <a:latin typeface="Arial"/>
              </a:rPr>
              <a:t> </a:t>
            </a:r>
            <a:r>
              <a:rPr lang="en-US" sz="2800" b="1" dirty="0" err="1">
                <a:solidFill>
                  <a:srgbClr val="333399"/>
                </a:solidFill>
                <a:latin typeface="Arial"/>
              </a:rPr>
              <a:t>file_operations</a:t>
            </a:r>
            <a:r>
              <a:rPr lang="en-US" sz="2800" b="1" dirty="0">
                <a:solidFill>
                  <a:srgbClr val="333399"/>
                </a:solidFill>
                <a:latin typeface="Arial"/>
              </a:rPr>
              <a:t> </a:t>
            </a:r>
            <a:r>
              <a:rPr lang="en-US" sz="2800" b="1" dirty="0">
                <a:solidFill>
                  <a:srgbClr val="CC3300"/>
                </a:solidFill>
                <a:latin typeface="Arial"/>
              </a:rPr>
              <a:t>fops</a:t>
            </a:r>
            <a:r>
              <a:rPr lang="en-US" sz="2800" b="1" dirty="0">
                <a:solidFill>
                  <a:srgbClr val="333399"/>
                </a:solidFill>
                <a:latin typeface="Arial"/>
              </a:rPr>
              <a:t> = {</a:t>
            </a:r>
          </a:p>
          <a:p>
            <a:pPr marL="342900" lvl="0" indent="-342900" algn="just" fontAlgn="base">
              <a:lnSpc>
                <a:spcPct val="90000"/>
              </a:lnSpc>
              <a:spcBef>
                <a:spcPct val="20000"/>
              </a:spcBef>
              <a:spcAft>
                <a:spcPct val="0"/>
              </a:spcAft>
            </a:pPr>
            <a:r>
              <a:rPr lang="en-US" sz="2800" b="1" dirty="0">
                <a:solidFill>
                  <a:srgbClr val="333399"/>
                </a:solidFill>
                <a:latin typeface="Arial"/>
              </a:rPr>
              <a:t>  	</a:t>
            </a:r>
            <a:r>
              <a:rPr lang="en-US" sz="2800" b="1" dirty="0" err="1">
                <a:solidFill>
                  <a:srgbClr val="CC3300"/>
                </a:solidFill>
                <a:latin typeface="Arial"/>
              </a:rPr>
              <a:t>lseek</a:t>
            </a:r>
            <a:r>
              <a:rPr lang="en-US" sz="2800" b="1" dirty="0">
                <a:solidFill>
                  <a:srgbClr val="CC3300"/>
                </a:solidFill>
                <a:latin typeface="Arial"/>
              </a:rPr>
              <a:t>,</a:t>
            </a:r>
          </a:p>
          <a:p>
            <a:pPr marL="342900" lvl="0" indent="-342900" algn="just" fontAlgn="base">
              <a:lnSpc>
                <a:spcPct val="90000"/>
              </a:lnSpc>
              <a:spcBef>
                <a:spcPct val="20000"/>
              </a:spcBef>
              <a:spcAft>
                <a:spcPct val="0"/>
              </a:spcAft>
            </a:pPr>
            <a:r>
              <a:rPr lang="en-US" sz="2800" b="1" dirty="0">
                <a:solidFill>
                  <a:srgbClr val="CC3300"/>
                </a:solidFill>
                <a:latin typeface="Arial"/>
              </a:rPr>
              <a:t>	read, </a:t>
            </a:r>
          </a:p>
          <a:p>
            <a:pPr marL="342900" lvl="0" indent="-342900" algn="just" fontAlgn="base">
              <a:lnSpc>
                <a:spcPct val="90000"/>
              </a:lnSpc>
              <a:spcBef>
                <a:spcPct val="20000"/>
              </a:spcBef>
              <a:spcAft>
                <a:spcPct val="0"/>
              </a:spcAft>
            </a:pPr>
            <a:r>
              <a:rPr lang="en-US" sz="2800" b="1" dirty="0">
                <a:solidFill>
                  <a:srgbClr val="CC3300"/>
                </a:solidFill>
                <a:latin typeface="Arial"/>
              </a:rPr>
              <a:t>	write,</a:t>
            </a:r>
          </a:p>
          <a:p>
            <a:pPr marL="342900" lvl="0" indent="-342900" algn="just" fontAlgn="base">
              <a:lnSpc>
                <a:spcPct val="90000"/>
              </a:lnSpc>
              <a:spcBef>
                <a:spcPct val="20000"/>
              </a:spcBef>
              <a:spcAft>
                <a:spcPct val="0"/>
              </a:spcAft>
            </a:pPr>
            <a:r>
              <a:rPr lang="en-US" sz="2800" b="1" dirty="0">
                <a:solidFill>
                  <a:srgbClr val="CC3300"/>
                </a:solidFill>
                <a:latin typeface="Arial"/>
              </a:rPr>
              <a:t>  	</a:t>
            </a:r>
            <a:r>
              <a:rPr lang="en-US" sz="2800" b="1" dirty="0" err="1">
                <a:solidFill>
                  <a:srgbClr val="CC3300"/>
                </a:solidFill>
                <a:latin typeface="Arial"/>
              </a:rPr>
              <a:t>readdir</a:t>
            </a:r>
            <a:endParaRPr lang="en-US" sz="2800" b="1" dirty="0">
              <a:solidFill>
                <a:srgbClr val="CC3300"/>
              </a:solidFill>
              <a:latin typeface="Arial"/>
            </a:endParaRPr>
          </a:p>
          <a:p>
            <a:pPr marL="342900" lvl="0" indent="-342900" algn="just" fontAlgn="base">
              <a:lnSpc>
                <a:spcPct val="90000"/>
              </a:lnSpc>
              <a:spcBef>
                <a:spcPct val="20000"/>
              </a:spcBef>
              <a:spcAft>
                <a:spcPct val="0"/>
              </a:spcAft>
            </a:pPr>
            <a:r>
              <a:rPr lang="en-US" sz="2800" b="1" dirty="0">
                <a:solidFill>
                  <a:srgbClr val="CC3300"/>
                </a:solidFill>
                <a:latin typeface="Arial"/>
              </a:rPr>
              <a:t>    select / poll</a:t>
            </a:r>
          </a:p>
          <a:p>
            <a:pPr marL="342900" lvl="0" indent="-342900" algn="just" fontAlgn="base">
              <a:lnSpc>
                <a:spcPct val="90000"/>
              </a:lnSpc>
              <a:spcBef>
                <a:spcPct val="20000"/>
              </a:spcBef>
              <a:spcAft>
                <a:spcPct val="0"/>
              </a:spcAft>
            </a:pPr>
            <a:r>
              <a:rPr lang="en-US" sz="2800" b="1" dirty="0">
                <a:solidFill>
                  <a:srgbClr val="CC3300"/>
                </a:solidFill>
                <a:latin typeface="Arial"/>
              </a:rPr>
              <a:t>  	</a:t>
            </a:r>
            <a:r>
              <a:rPr lang="en-US" sz="2800" b="1" dirty="0" err="1">
                <a:solidFill>
                  <a:srgbClr val="CC3300"/>
                </a:solidFill>
                <a:latin typeface="Arial"/>
              </a:rPr>
              <a:t>ioctl</a:t>
            </a:r>
            <a:r>
              <a:rPr lang="en-US" sz="2800" b="1" dirty="0">
                <a:solidFill>
                  <a:srgbClr val="CC3300"/>
                </a:solidFill>
                <a:latin typeface="Arial"/>
              </a:rPr>
              <a:t> </a:t>
            </a:r>
          </a:p>
          <a:p>
            <a:pPr marL="342900" lvl="0" indent="-342900" algn="just" fontAlgn="base">
              <a:lnSpc>
                <a:spcPct val="90000"/>
              </a:lnSpc>
              <a:spcBef>
                <a:spcPct val="20000"/>
              </a:spcBef>
              <a:spcAft>
                <a:spcPct val="0"/>
              </a:spcAft>
            </a:pPr>
            <a:r>
              <a:rPr lang="en-US" sz="2800" b="1" dirty="0">
                <a:solidFill>
                  <a:srgbClr val="CC3300"/>
                </a:solidFill>
                <a:latin typeface="Arial"/>
              </a:rPr>
              <a:t>  	open,</a:t>
            </a:r>
          </a:p>
          <a:p>
            <a:pPr marL="342900" lvl="0" indent="-342900" algn="just" fontAlgn="base">
              <a:lnSpc>
                <a:spcPct val="90000"/>
              </a:lnSpc>
              <a:spcBef>
                <a:spcPct val="20000"/>
              </a:spcBef>
              <a:spcAft>
                <a:spcPct val="0"/>
              </a:spcAft>
            </a:pPr>
            <a:r>
              <a:rPr lang="en-US" sz="2800" b="1" dirty="0">
                <a:solidFill>
                  <a:srgbClr val="CC3300"/>
                </a:solidFill>
                <a:latin typeface="Arial"/>
              </a:rPr>
              <a:t>  	flush</a:t>
            </a:r>
          </a:p>
          <a:p>
            <a:pPr marL="342900" lvl="0" indent="-342900" algn="just" fontAlgn="base">
              <a:lnSpc>
                <a:spcPct val="90000"/>
              </a:lnSpc>
              <a:spcBef>
                <a:spcPct val="20000"/>
              </a:spcBef>
              <a:spcAft>
                <a:spcPct val="0"/>
              </a:spcAft>
            </a:pPr>
            <a:r>
              <a:rPr lang="en-US" sz="2800" b="1" dirty="0">
                <a:solidFill>
                  <a:srgbClr val="CC3300"/>
                </a:solidFill>
                <a:latin typeface="Arial"/>
              </a:rPr>
              <a:t>  	release</a:t>
            </a:r>
          </a:p>
          <a:p>
            <a:pPr marL="342900" lvl="0" indent="-342900" algn="just" fontAlgn="base">
              <a:lnSpc>
                <a:spcPct val="90000"/>
              </a:lnSpc>
              <a:spcBef>
                <a:spcPct val="20000"/>
              </a:spcBef>
              <a:spcAft>
                <a:spcPct val="0"/>
              </a:spcAft>
            </a:pPr>
            <a:r>
              <a:rPr lang="en-US" sz="2800" b="1" dirty="0">
                <a:solidFill>
                  <a:srgbClr val="333399"/>
                </a:solidFill>
                <a:latin typeface="Arial"/>
              </a:rPr>
              <a:t>};</a:t>
            </a:r>
          </a:p>
        </p:txBody>
      </p:sp>
    </p:spTree>
    <p:extLst>
      <p:ext uri="{BB962C8B-B14F-4D97-AF65-F5344CB8AC3E}">
        <p14:creationId xmlns:p14="http://schemas.microsoft.com/office/powerpoint/2010/main" val="2487941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 ls -l</a:t>
            </a:r>
          </a:p>
        </p:txBody>
      </p:sp>
      <p:sp>
        <p:nvSpPr>
          <p:cNvPr id="4" name="Slide Number Placeholder 3"/>
          <p:cNvSpPr>
            <a:spLocks noGrp="1"/>
          </p:cNvSpPr>
          <p:nvPr>
            <p:ph type="sldNum" sz="quarter" idx="12"/>
          </p:nvPr>
        </p:nvSpPr>
        <p:spPr/>
        <p:txBody>
          <a:bodyPr/>
          <a:lstStyle/>
          <a:p>
            <a:fld id="{1DEFBDA0-AD74-41D1-B067-250B5C005FA0}" type="slidenum">
              <a:rPr lang="en-IN" smtClean="0"/>
              <a:t>17</a:t>
            </a:fld>
            <a:endParaRPr lang="en-IN"/>
          </a:p>
        </p:txBody>
      </p:sp>
      <p:sp>
        <p:nvSpPr>
          <p:cNvPr id="5" name="Rectangle 3"/>
          <p:cNvSpPr txBox="1">
            <a:spLocks noChangeArrowheads="1"/>
          </p:cNvSpPr>
          <p:nvPr/>
        </p:nvSpPr>
        <p:spPr>
          <a:xfrm>
            <a:off x="152400" y="1143000"/>
            <a:ext cx="5115339" cy="4482548"/>
          </a:xfrm>
          <a:prstGeom prst="rect">
            <a:avLst/>
          </a:prstGeom>
          <a:solidFill>
            <a:schemeClr val="accent2">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3200" b="1" dirty="0"/>
          </a:p>
          <a:p>
            <a:r>
              <a:rPr lang="en-US" altLang="en-US" sz="3200" b="1" dirty="0"/>
              <a:t>Identification of File types</a:t>
            </a:r>
          </a:p>
          <a:p>
            <a:pPr lvl="1"/>
            <a:r>
              <a:rPr lang="en-US" altLang="en-US" sz="3200" b="1" dirty="0"/>
              <a:t>? r w - r- - r- -    </a:t>
            </a:r>
          </a:p>
          <a:p>
            <a:pPr lvl="1"/>
            <a:r>
              <a:rPr lang="en-US" altLang="en-US" sz="3200" b="1" dirty="0"/>
              <a:t>?-specifies a type of a file</a:t>
            </a:r>
          </a:p>
          <a:p>
            <a:r>
              <a:rPr lang="en-US" altLang="en-US" sz="3200" b="1" dirty="0"/>
              <a:t>Regular (-)</a:t>
            </a:r>
          </a:p>
          <a:p>
            <a:r>
              <a:rPr lang="en-US" altLang="en-US" sz="3200" b="1" dirty="0"/>
              <a:t>Directory (d)</a:t>
            </a:r>
          </a:p>
          <a:p>
            <a:r>
              <a:rPr lang="en-US" altLang="en-US" sz="3200" b="1" dirty="0"/>
              <a:t>Special Files</a:t>
            </a:r>
          </a:p>
        </p:txBody>
      </p:sp>
      <p:sp>
        <p:nvSpPr>
          <p:cNvPr id="6" name="Rectangle 3"/>
          <p:cNvSpPr txBox="1">
            <a:spLocks noChangeArrowheads="1"/>
          </p:cNvSpPr>
          <p:nvPr/>
        </p:nvSpPr>
        <p:spPr>
          <a:xfrm>
            <a:off x="5655365" y="1023731"/>
            <a:ext cx="5913783" cy="4969566"/>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3600" b="1" dirty="0"/>
              <a:t>Special Files</a:t>
            </a:r>
          </a:p>
          <a:p>
            <a:pPr lvl="1"/>
            <a:r>
              <a:rPr lang="en-US" altLang="en-US" sz="2800" b="1" dirty="0"/>
              <a:t>FIFO (p)</a:t>
            </a:r>
          </a:p>
          <a:p>
            <a:pPr lvl="1"/>
            <a:r>
              <a:rPr lang="en-US" altLang="en-US" sz="2800" b="1" dirty="0"/>
              <a:t>Socket (S)</a:t>
            </a:r>
          </a:p>
          <a:p>
            <a:pPr lvl="1"/>
            <a:r>
              <a:rPr lang="en-US" altLang="en-US" sz="2800" b="1" dirty="0"/>
              <a:t>Link File</a:t>
            </a:r>
          </a:p>
          <a:p>
            <a:pPr lvl="2"/>
            <a:r>
              <a:rPr lang="en-US" altLang="en-US" sz="2400" b="1" dirty="0"/>
              <a:t>Soft Link (l)</a:t>
            </a:r>
          </a:p>
          <a:p>
            <a:pPr lvl="2"/>
            <a:r>
              <a:rPr lang="en-US" altLang="en-US" sz="2400" b="1" dirty="0"/>
              <a:t>Hard Link (inode numbers are same)</a:t>
            </a:r>
          </a:p>
          <a:p>
            <a:pPr lvl="1"/>
            <a:r>
              <a:rPr lang="en-US" altLang="en-US" sz="2800" b="1" dirty="0"/>
              <a:t>Device File </a:t>
            </a:r>
          </a:p>
          <a:p>
            <a:pPr lvl="2"/>
            <a:r>
              <a:rPr lang="en-US" altLang="en-US" sz="2400" b="1" dirty="0"/>
              <a:t>Character (c)</a:t>
            </a:r>
          </a:p>
          <a:p>
            <a:pPr lvl="3"/>
            <a:r>
              <a:rPr lang="en-US" altLang="en-US" sz="2000" b="1" dirty="0"/>
              <a:t>Example: Monitor, Keyboard, Mouse, Tape</a:t>
            </a:r>
          </a:p>
          <a:p>
            <a:pPr lvl="2"/>
            <a:r>
              <a:rPr lang="en-US" altLang="en-US" sz="2400" b="1" dirty="0"/>
              <a:t>Block (b)</a:t>
            </a:r>
          </a:p>
          <a:p>
            <a:pPr lvl="3"/>
            <a:r>
              <a:rPr lang="en-US" altLang="en-US" sz="2000" b="1" dirty="0"/>
              <a:t>Example: Hard disk, CDROM, Floppy</a:t>
            </a:r>
          </a:p>
          <a:p>
            <a:endParaRPr lang="en-US" altLang="en-US" sz="2000" b="1" dirty="0"/>
          </a:p>
        </p:txBody>
      </p:sp>
    </p:spTree>
    <p:extLst>
      <p:ext uri="{BB962C8B-B14F-4D97-AF65-F5344CB8AC3E}">
        <p14:creationId xmlns:p14="http://schemas.microsoft.com/office/powerpoint/2010/main" val="2590558583"/>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a:latin typeface="+mn-lt"/>
              </a:rPr>
              <a:t>file_operations</a:t>
            </a:r>
            <a:r>
              <a:rPr lang="en-US" i="1" dirty="0">
                <a:latin typeface="+mn-lt"/>
              </a:rPr>
              <a:t> </a:t>
            </a:r>
            <a:r>
              <a:rPr lang="en-US" dirty="0">
                <a:latin typeface="+mn-lt"/>
              </a:rPr>
              <a:t>Structure</a:t>
            </a:r>
          </a:p>
        </p:txBody>
      </p:sp>
      <p:sp>
        <p:nvSpPr>
          <p:cNvPr id="4" name="Slide Number Placeholder 3"/>
          <p:cNvSpPr>
            <a:spLocks noGrp="1"/>
          </p:cNvSpPr>
          <p:nvPr>
            <p:ph type="sldNum" sz="quarter" idx="12"/>
          </p:nvPr>
        </p:nvSpPr>
        <p:spPr/>
        <p:txBody>
          <a:bodyPr/>
          <a:lstStyle/>
          <a:p>
            <a:fld id="{1DEFBDA0-AD74-41D1-B067-250B5C005FA0}" type="slidenum">
              <a:rPr lang="en-IN" smtClean="0"/>
              <a:t>170</a:t>
            </a:fld>
            <a:endParaRPr lang="en-IN"/>
          </a:p>
        </p:txBody>
      </p:sp>
      <p:sp>
        <p:nvSpPr>
          <p:cNvPr id="3" name="Rectangle 2"/>
          <p:cNvSpPr/>
          <p:nvPr/>
        </p:nvSpPr>
        <p:spPr>
          <a:xfrm>
            <a:off x="234474" y="1236036"/>
            <a:ext cx="11597361" cy="5336846"/>
          </a:xfrm>
          <a:prstGeom prst="rect">
            <a:avLst/>
          </a:prstGeom>
        </p:spPr>
        <p:txBody>
          <a:bodyPr wrap="square">
            <a:spAutoFit/>
          </a:bodyPr>
          <a:lstStyle/>
          <a:p>
            <a:pPr marL="342900" lvl="0" indent="-342900" algn="just" fontAlgn="base">
              <a:lnSpc>
                <a:spcPct val="80000"/>
              </a:lnSpc>
              <a:spcBef>
                <a:spcPct val="20000"/>
              </a:spcBef>
              <a:spcAft>
                <a:spcPct val="0"/>
              </a:spcAft>
            </a:pPr>
            <a:r>
              <a:rPr lang="en-US" sz="2400" b="1" dirty="0">
                <a:solidFill>
                  <a:srgbClr val="333399"/>
                </a:solidFill>
                <a:latin typeface="Arial"/>
              </a:rPr>
              <a:t>The following list shows what operations appear in </a:t>
            </a:r>
            <a:r>
              <a:rPr lang="en-US" sz="2400" b="1" dirty="0" err="1">
                <a:solidFill>
                  <a:srgbClr val="333399"/>
                </a:solidFill>
                <a:latin typeface="Arial"/>
              </a:rPr>
              <a:t>struct</a:t>
            </a:r>
            <a:r>
              <a:rPr lang="en-US" sz="2400" b="1" dirty="0">
                <a:solidFill>
                  <a:srgbClr val="333399"/>
                </a:solidFill>
                <a:latin typeface="Arial"/>
              </a:rPr>
              <a:t> </a:t>
            </a:r>
            <a:r>
              <a:rPr lang="en-US" sz="2400" b="1" dirty="0" err="1">
                <a:solidFill>
                  <a:srgbClr val="333399"/>
                </a:solidFill>
                <a:latin typeface="Arial"/>
              </a:rPr>
              <a:t>file_operations</a:t>
            </a:r>
            <a:r>
              <a:rPr lang="en-US" sz="2400" b="1" dirty="0">
                <a:solidFill>
                  <a:srgbClr val="333399"/>
                </a:solidFill>
                <a:latin typeface="Arial"/>
              </a:rPr>
              <a:t> for the 2.4 series of kernels. The return  value of each operation is 0 for success or a negative error code to signal  an error.</a:t>
            </a:r>
          </a:p>
          <a:p>
            <a:pPr marL="342900" lvl="0" indent="-342900" algn="just" fontAlgn="base">
              <a:lnSpc>
                <a:spcPct val="80000"/>
              </a:lnSpc>
              <a:spcBef>
                <a:spcPct val="20000"/>
              </a:spcBef>
              <a:spcAft>
                <a:spcPct val="0"/>
              </a:spcAft>
            </a:pPr>
            <a:endParaRPr lang="en-US" sz="2400" b="1" dirty="0">
              <a:solidFill>
                <a:srgbClr val="333399"/>
              </a:solidFill>
              <a:latin typeface="Arial"/>
            </a:endParaRPr>
          </a:p>
          <a:p>
            <a:pPr marL="342900" lvl="0" indent="-342900" algn="just" fontAlgn="base">
              <a:lnSpc>
                <a:spcPct val="80000"/>
              </a:lnSpc>
              <a:spcBef>
                <a:spcPct val="20000"/>
              </a:spcBef>
              <a:spcAft>
                <a:spcPct val="0"/>
              </a:spcAft>
            </a:pPr>
            <a:r>
              <a:rPr lang="en-US" sz="2400" b="1" dirty="0" err="1">
                <a:solidFill>
                  <a:srgbClr val="333399"/>
                </a:solidFill>
                <a:latin typeface="Arial"/>
              </a:rPr>
              <a:t>loff_t</a:t>
            </a:r>
            <a:r>
              <a:rPr lang="en-US" sz="2400" b="1" dirty="0">
                <a:solidFill>
                  <a:srgbClr val="333399"/>
                </a:solidFill>
                <a:latin typeface="Arial"/>
              </a:rPr>
              <a:t> </a:t>
            </a:r>
            <a:r>
              <a:rPr lang="en-US" sz="2400" b="1" dirty="0">
                <a:solidFill>
                  <a:srgbClr val="CC3300"/>
                </a:solidFill>
                <a:latin typeface="Arial"/>
              </a:rPr>
              <a:t>(*</a:t>
            </a:r>
            <a:r>
              <a:rPr lang="en-US" sz="2400" b="1" dirty="0" err="1">
                <a:solidFill>
                  <a:srgbClr val="CC3300"/>
                </a:solidFill>
                <a:latin typeface="Arial"/>
              </a:rPr>
              <a:t>llseek</a:t>
            </a:r>
            <a:r>
              <a:rPr lang="en-US" sz="2400" b="1" dirty="0">
                <a:solidFill>
                  <a:srgbClr val="CC3300"/>
                </a:solidFill>
                <a:latin typeface="Arial"/>
              </a:rPr>
              <a:t>)</a:t>
            </a:r>
            <a:r>
              <a:rPr lang="en-US" sz="2400" b="1" dirty="0">
                <a:solidFill>
                  <a:srgbClr val="333399"/>
                </a:solidFill>
                <a:latin typeface="Arial"/>
              </a:rPr>
              <a:t> (</a:t>
            </a:r>
            <a:r>
              <a:rPr lang="en-US" sz="2400" b="1" dirty="0" err="1">
                <a:solidFill>
                  <a:srgbClr val="333399"/>
                </a:solidFill>
                <a:latin typeface="Arial"/>
              </a:rPr>
              <a:t>struct</a:t>
            </a:r>
            <a:r>
              <a:rPr lang="en-US" sz="2400" b="1" dirty="0">
                <a:solidFill>
                  <a:srgbClr val="333399"/>
                </a:solidFill>
                <a:latin typeface="Arial"/>
              </a:rPr>
              <a:t> file *, </a:t>
            </a:r>
            <a:r>
              <a:rPr lang="en-US" sz="2400" b="1" dirty="0" err="1">
                <a:solidFill>
                  <a:srgbClr val="333399"/>
                </a:solidFill>
                <a:latin typeface="Arial"/>
              </a:rPr>
              <a:t>loff_t</a:t>
            </a:r>
            <a:r>
              <a:rPr lang="en-US" sz="2400" b="1" dirty="0">
                <a:solidFill>
                  <a:srgbClr val="333399"/>
                </a:solidFill>
                <a:latin typeface="Arial"/>
              </a:rPr>
              <a:t>, </a:t>
            </a:r>
            <a:r>
              <a:rPr lang="en-US" sz="2400" b="1" dirty="0" err="1">
                <a:solidFill>
                  <a:srgbClr val="333399"/>
                </a:solidFill>
                <a:latin typeface="Arial"/>
              </a:rPr>
              <a:t>int</a:t>
            </a:r>
            <a:r>
              <a:rPr lang="en-US" sz="2400" b="1" dirty="0">
                <a:solidFill>
                  <a:srgbClr val="333399"/>
                </a:solidFill>
                <a:latin typeface="Arial"/>
              </a:rPr>
              <a:t>);</a:t>
            </a:r>
          </a:p>
          <a:p>
            <a:pPr marL="342900" lvl="0" indent="-342900" algn="just" fontAlgn="base">
              <a:lnSpc>
                <a:spcPct val="80000"/>
              </a:lnSpc>
              <a:spcBef>
                <a:spcPct val="20000"/>
              </a:spcBef>
              <a:spcAft>
                <a:spcPct val="0"/>
              </a:spcAft>
            </a:pPr>
            <a:r>
              <a:rPr lang="en-US" sz="2400" b="1" dirty="0">
                <a:solidFill>
                  <a:srgbClr val="333399"/>
                </a:solidFill>
                <a:latin typeface="Arial"/>
              </a:rPr>
              <a:t>	The </a:t>
            </a:r>
            <a:r>
              <a:rPr lang="en-US" sz="2400" b="1" dirty="0" err="1">
                <a:solidFill>
                  <a:srgbClr val="333399"/>
                </a:solidFill>
                <a:latin typeface="Arial"/>
              </a:rPr>
              <a:t>llseek</a:t>
            </a:r>
            <a:r>
              <a:rPr lang="en-US" sz="2400" b="1" dirty="0">
                <a:solidFill>
                  <a:srgbClr val="333399"/>
                </a:solidFill>
                <a:latin typeface="Arial"/>
              </a:rPr>
              <a:t> method is used to change the current read/write position in a file. The </a:t>
            </a:r>
            <a:r>
              <a:rPr lang="en-US" sz="2400" b="1" dirty="0" err="1">
                <a:solidFill>
                  <a:srgbClr val="333399"/>
                </a:solidFill>
                <a:latin typeface="Arial"/>
              </a:rPr>
              <a:t>loff_t</a:t>
            </a:r>
            <a:r>
              <a:rPr lang="en-US" sz="2400" b="1" dirty="0">
                <a:solidFill>
                  <a:srgbClr val="333399"/>
                </a:solidFill>
                <a:latin typeface="Arial"/>
              </a:rPr>
              <a:t> is a “long offset”. </a:t>
            </a:r>
          </a:p>
          <a:p>
            <a:pPr marL="342900" lvl="0" indent="-342900" algn="just" fontAlgn="base">
              <a:lnSpc>
                <a:spcPct val="80000"/>
              </a:lnSpc>
              <a:spcBef>
                <a:spcPct val="20000"/>
              </a:spcBef>
              <a:spcAft>
                <a:spcPct val="0"/>
              </a:spcAft>
            </a:pPr>
            <a:endParaRPr lang="en-US" sz="2400" b="1" dirty="0">
              <a:solidFill>
                <a:srgbClr val="333399"/>
              </a:solidFill>
              <a:latin typeface="Arial"/>
            </a:endParaRPr>
          </a:p>
          <a:p>
            <a:pPr marL="342900" lvl="0" indent="-342900" algn="just" fontAlgn="base">
              <a:lnSpc>
                <a:spcPct val="80000"/>
              </a:lnSpc>
              <a:spcBef>
                <a:spcPct val="20000"/>
              </a:spcBef>
              <a:spcAft>
                <a:spcPct val="0"/>
              </a:spcAft>
            </a:pPr>
            <a:r>
              <a:rPr lang="en-US" sz="2400" b="1" dirty="0" err="1">
                <a:solidFill>
                  <a:srgbClr val="333399"/>
                </a:solidFill>
                <a:latin typeface="Arial"/>
              </a:rPr>
              <a:t>ssize_t</a:t>
            </a:r>
            <a:r>
              <a:rPr lang="en-US" sz="2400" b="1" dirty="0">
                <a:solidFill>
                  <a:srgbClr val="333399"/>
                </a:solidFill>
                <a:latin typeface="Arial"/>
              </a:rPr>
              <a:t> </a:t>
            </a:r>
            <a:r>
              <a:rPr lang="en-US" sz="2400" b="1" dirty="0">
                <a:solidFill>
                  <a:srgbClr val="CC3300"/>
                </a:solidFill>
                <a:latin typeface="Arial"/>
              </a:rPr>
              <a:t>(*read)</a:t>
            </a:r>
            <a:r>
              <a:rPr lang="en-US" sz="2400" b="1" dirty="0">
                <a:solidFill>
                  <a:srgbClr val="333399"/>
                </a:solidFill>
                <a:latin typeface="Arial"/>
              </a:rPr>
              <a:t> (</a:t>
            </a:r>
            <a:r>
              <a:rPr lang="en-US" sz="2400" b="1" dirty="0" err="1">
                <a:solidFill>
                  <a:srgbClr val="333399"/>
                </a:solidFill>
                <a:latin typeface="Arial"/>
              </a:rPr>
              <a:t>struct</a:t>
            </a:r>
            <a:r>
              <a:rPr lang="en-US" sz="2400" b="1" dirty="0">
                <a:solidFill>
                  <a:srgbClr val="333399"/>
                </a:solidFill>
                <a:latin typeface="Arial"/>
              </a:rPr>
              <a:t> file *, char *, </a:t>
            </a:r>
            <a:r>
              <a:rPr lang="en-US" sz="2400" b="1" dirty="0" err="1">
                <a:solidFill>
                  <a:srgbClr val="333399"/>
                </a:solidFill>
                <a:latin typeface="Arial"/>
              </a:rPr>
              <a:t>size_t</a:t>
            </a:r>
            <a:r>
              <a:rPr lang="en-US" sz="2400" b="1" dirty="0">
                <a:solidFill>
                  <a:srgbClr val="333399"/>
                </a:solidFill>
                <a:latin typeface="Arial"/>
              </a:rPr>
              <a:t>, </a:t>
            </a:r>
            <a:r>
              <a:rPr lang="en-US" sz="2400" b="1" dirty="0" err="1">
                <a:solidFill>
                  <a:srgbClr val="333399"/>
                </a:solidFill>
                <a:latin typeface="Arial"/>
              </a:rPr>
              <a:t>loff_t</a:t>
            </a:r>
            <a:r>
              <a:rPr lang="en-US" sz="2400" b="1" dirty="0">
                <a:solidFill>
                  <a:srgbClr val="333399"/>
                </a:solidFill>
                <a:latin typeface="Arial"/>
              </a:rPr>
              <a:t> *);</a:t>
            </a:r>
          </a:p>
          <a:p>
            <a:pPr marL="342900" lvl="0" indent="-342900" algn="just" fontAlgn="base">
              <a:lnSpc>
                <a:spcPct val="80000"/>
              </a:lnSpc>
              <a:spcBef>
                <a:spcPct val="20000"/>
              </a:spcBef>
              <a:spcAft>
                <a:spcPct val="0"/>
              </a:spcAft>
            </a:pPr>
            <a:r>
              <a:rPr lang="en-US" sz="2400" b="1" dirty="0">
                <a:solidFill>
                  <a:srgbClr val="333399"/>
                </a:solidFill>
                <a:latin typeface="Arial"/>
              </a:rPr>
              <a:t>	used to retrieve data from the device. A non-negative</a:t>
            </a:r>
          </a:p>
          <a:p>
            <a:pPr marL="342900" lvl="0" indent="-342900" algn="just" fontAlgn="base">
              <a:lnSpc>
                <a:spcPct val="80000"/>
              </a:lnSpc>
              <a:spcBef>
                <a:spcPct val="20000"/>
              </a:spcBef>
              <a:spcAft>
                <a:spcPct val="0"/>
              </a:spcAft>
            </a:pPr>
            <a:r>
              <a:rPr lang="en-US" sz="2400" b="1" dirty="0">
                <a:solidFill>
                  <a:srgbClr val="333399"/>
                </a:solidFill>
                <a:latin typeface="Arial"/>
              </a:rPr>
              <a:t>return value represents the number of bytes successfully read.</a:t>
            </a:r>
          </a:p>
          <a:p>
            <a:pPr marL="342900" lvl="0" indent="-342900" algn="just" fontAlgn="base">
              <a:lnSpc>
                <a:spcPct val="80000"/>
              </a:lnSpc>
              <a:spcBef>
                <a:spcPct val="20000"/>
              </a:spcBef>
              <a:spcAft>
                <a:spcPct val="0"/>
              </a:spcAft>
            </a:pPr>
            <a:endParaRPr lang="en-US" sz="2400" b="1" dirty="0">
              <a:solidFill>
                <a:srgbClr val="333399"/>
              </a:solidFill>
              <a:latin typeface="Arial"/>
            </a:endParaRPr>
          </a:p>
          <a:p>
            <a:pPr marL="342900" lvl="0" indent="-342900" algn="just" fontAlgn="base">
              <a:lnSpc>
                <a:spcPct val="80000"/>
              </a:lnSpc>
              <a:spcBef>
                <a:spcPct val="20000"/>
              </a:spcBef>
              <a:spcAft>
                <a:spcPct val="0"/>
              </a:spcAft>
            </a:pPr>
            <a:r>
              <a:rPr lang="en-US" sz="2400" b="1" dirty="0" err="1">
                <a:solidFill>
                  <a:srgbClr val="333399"/>
                </a:solidFill>
                <a:latin typeface="Arial"/>
              </a:rPr>
              <a:t>ssize_t</a:t>
            </a:r>
            <a:r>
              <a:rPr lang="en-US" sz="2400" b="1" dirty="0">
                <a:solidFill>
                  <a:srgbClr val="333399"/>
                </a:solidFill>
                <a:latin typeface="Arial"/>
              </a:rPr>
              <a:t> </a:t>
            </a:r>
            <a:r>
              <a:rPr lang="en-US" sz="2400" b="1" dirty="0">
                <a:solidFill>
                  <a:srgbClr val="CC3300"/>
                </a:solidFill>
                <a:latin typeface="Arial"/>
              </a:rPr>
              <a:t>(*write)</a:t>
            </a:r>
            <a:r>
              <a:rPr lang="en-US" sz="2400" b="1" dirty="0">
                <a:solidFill>
                  <a:srgbClr val="333399"/>
                </a:solidFill>
                <a:latin typeface="Arial"/>
              </a:rPr>
              <a:t> (</a:t>
            </a:r>
            <a:r>
              <a:rPr lang="en-US" sz="2400" b="1" dirty="0" err="1">
                <a:solidFill>
                  <a:srgbClr val="333399"/>
                </a:solidFill>
                <a:latin typeface="Arial"/>
              </a:rPr>
              <a:t>struct</a:t>
            </a:r>
            <a:r>
              <a:rPr lang="en-US" sz="2400" b="1" dirty="0">
                <a:solidFill>
                  <a:srgbClr val="333399"/>
                </a:solidFill>
                <a:latin typeface="Arial"/>
              </a:rPr>
              <a:t> file *, </a:t>
            </a:r>
            <a:r>
              <a:rPr lang="en-US" sz="2400" b="1" dirty="0" err="1">
                <a:solidFill>
                  <a:srgbClr val="333399"/>
                </a:solidFill>
                <a:latin typeface="Arial"/>
              </a:rPr>
              <a:t>const</a:t>
            </a:r>
            <a:r>
              <a:rPr lang="en-US" sz="2400" b="1" dirty="0">
                <a:solidFill>
                  <a:srgbClr val="333399"/>
                </a:solidFill>
                <a:latin typeface="Arial"/>
              </a:rPr>
              <a:t> char *, </a:t>
            </a:r>
            <a:r>
              <a:rPr lang="en-US" sz="2400" b="1" dirty="0" err="1">
                <a:solidFill>
                  <a:srgbClr val="333399"/>
                </a:solidFill>
                <a:latin typeface="Arial"/>
              </a:rPr>
              <a:t>size_t</a:t>
            </a:r>
            <a:r>
              <a:rPr lang="en-US" sz="2400" b="1" dirty="0">
                <a:solidFill>
                  <a:srgbClr val="333399"/>
                </a:solidFill>
                <a:latin typeface="Arial"/>
              </a:rPr>
              <a:t>, </a:t>
            </a:r>
            <a:r>
              <a:rPr lang="en-US" sz="2400" b="1" dirty="0" err="1">
                <a:solidFill>
                  <a:srgbClr val="333399"/>
                </a:solidFill>
                <a:latin typeface="Arial"/>
              </a:rPr>
              <a:t>loff_t</a:t>
            </a:r>
            <a:r>
              <a:rPr lang="en-US" sz="2400" b="1" dirty="0">
                <a:solidFill>
                  <a:srgbClr val="333399"/>
                </a:solidFill>
                <a:latin typeface="Arial"/>
              </a:rPr>
              <a:t> *);</a:t>
            </a:r>
          </a:p>
          <a:p>
            <a:pPr marL="342900" lvl="0" indent="-342900" algn="just" fontAlgn="base">
              <a:lnSpc>
                <a:spcPct val="80000"/>
              </a:lnSpc>
              <a:spcBef>
                <a:spcPct val="20000"/>
              </a:spcBef>
              <a:spcAft>
                <a:spcPct val="0"/>
              </a:spcAft>
            </a:pPr>
            <a:r>
              <a:rPr lang="en-US" sz="2400" b="1" dirty="0">
                <a:solidFill>
                  <a:srgbClr val="333399"/>
                </a:solidFill>
                <a:latin typeface="Arial"/>
              </a:rPr>
              <a:t>	sends data to the device. The return value, if non-negative,</a:t>
            </a:r>
          </a:p>
          <a:p>
            <a:pPr marL="342900" lvl="0" indent="-342900" algn="just" fontAlgn="base">
              <a:lnSpc>
                <a:spcPct val="80000"/>
              </a:lnSpc>
              <a:spcBef>
                <a:spcPct val="20000"/>
              </a:spcBef>
              <a:spcAft>
                <a:spcPct val="0"/>
              </a:spcAft>
            </a:pPr>
            <a:r>
              <a:rPr lang="en-US" sz="2400" b="1" dirty="0">
                <a:solidFill>
                  <a:srgbClr val="333399"/>
                </a:solidFill>
                <a:latin typeface="Arial"/>
              </a:rPr>
              <a:t>represents the number of bytes successfully written.</a:t>
            </a:r>
          </a:p>
        </p:txBody>
      </p:sp>
    </p:spTree>
    <p:extLst>
      <p:ext uri="{BB962C8B-B14F-4D97-AF65-F5344CB8AC3E}">
        <p14:creationId xmlns:p14="http://schemas.microsoft.com/office/powerpoint/2010/main" val="23969831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latin typeface="+mn-lt"/>
              </a:rPr>
              <a:t>r</a:t>
            </a:r>
            <a:r>
              <a:rPr lang="en-US" i="1" dirty="0" smtClean="0">
                <a:latin typeface="+mn-lt"/>
              </a:rPr>
              <a:t>ead</a:t>
            </a:r>
            <a:r>
              <a:rPr lang="en-US" dirty="0" smtClean="0">
                <a:latin typeface="+mn-lt"/>
              </a:rPr>
              <a:t> for example</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171</a:t>
            </a:fld>
            <a:endParaRPr lang="en-IN"/>
          </a:p>
        </p:txBody>
      </p:sp>
      <p:pic>
        <p:nvPicPr>
          <p:cNvPr id="5" name="Picture 2" descr="ldr2_03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584" y="1127009"/>
            <a:ext cx="8717509" cy="5666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242371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a:latin typeface="+mn-lt"/>
              </a:rPr>
              <a:t>file_operations</a:t>
            </a:r>
            <a:r>
              <a:rPr lang="en-US" i="1" dirty="0">
                <a:latin typeface="+mn-lt"/>
              </a:rPr>
              <a:t> </a:t>
            </a:r>
            <a:r>
              <a:rPr lang="en-US" dirty="0">
                <a:latin typeface="+mn-lt"/>
              </a:rPr>
              <a:t>Structure</a:t>
            </a:r>
          </a:p>
        </p:txBody>
      </p:sp>
      <p:sp>
        <p:nvSpPr>
          <p:cNvPr id="4" name="Slide Number Placeholder 3"/>
          <p:cNvSpPr>
            <a:spLocks noGrp="1"/>
          </p:cNvSpPr>
          <p:nvPr>
            <p:ph type="sldNum" sz="quarter" idx="12"/>
          </p:nvPr>
        </p:nvSpPr>
        <p:spPr/>
        <p:txBody>
          <a:bodyPr/>
          <a:lstStyle/>
          <a:p>
            <a:fld id="{1DEFBDA0-AD74-41D1-B067-250B5C005FA0}" type="slidenum">
              <a:rPr lang="en-IN" smtClean="0"/>
              <a:t>172</a:t>
            </a:fld>
            <a:endParaRPr lang="en-IN"/>
          </a:p>
        </p:txBody>
      </p:sp>
      <p:sp>
        <p:nvSpPr>
          <p:cNvPr id="3" name="Rectangle 2"/>
          <p:cNvSpPr/>
          <p:nvPr/>
        </p:nvSpPr>
        <p:spPr>
          <a:xfrm>
            <a:off x="141403" y="1283089"/>
            <a:ext cx="11783504" cy="5055230"/>
          </a:xfrm>
          <a:prstGeom prst="rect">
            <a:avLst/>
          </a:prstGeom>
        </p:spPr>
        <p:txBody>
          <a:bodyPr wrap="square">
            <a:spAutoFit/>
          </a:bodyPr>
          <a:lstStyle/>
          <a:p>
            <a:pPr marL="342900" lvl="0" indent="-342900" algn="just" fontAlgn="base">
              <a:lnSpc>
                <a:spcPct val="80000"/>
              </a:lnSpc>
              <a:spcBef>
                <a:spcPct val="20000"/>
              </a:spcBef>
              <a:spcAft>
                <a:spcPct val="0"/>
              </a:spcAft>
            </a:pPr>
            <a:r>
              <a:rPr lang="en-US" sz="2400" b="1" dirty="0" err="1">
                <a:solidFill>
                  <a:srgbClr val="333399"/>
                </a:solidFill>
                <a:latin typeface="Arial"/>
              </a:rPr>
              <a:t>int</a:t>
            </a:r>
            <a:r>
              <a:rPr lang="en-US" sz="2400" b="1" dirty="0">
                <a:solidFill>
                  <a:srgbClr val="333399"/>
                </a:solidFill>
                <a:latin typeface="Arial"/>
              </a:rPr>
              <a:t> </a:t>
            </a:r>
            <a:r>
              <a:rPr lang="en-US" sz="2400" b="1" dirty="0">
                <a:solidFill>
                  <a:srgbClr val="CC3300"/>
                </a:solidFill>
                <a:latin typeface="Arial"/>
              </a:rPr>
              <a:t>(*</a:t>
            </a:r>
            <a:r>
              <a:rPr lang="en-US" sz="2400" b="1" dirty="0" err="1">
                <a:solidFill>
                  <a:srgbClr val="CC3300"/>
                </a:solidFill>
                <a:latin typeface="Arial"/>
              </a:rPr>
              <a:t>readdir</a:t>
            </a:r>
            <a:r>
              <a:rPr lang="en-US" sz="2400" b="1" dirty="0">
                <a:solidFill>
                  <a:srgbClr val="CC3300"/>
                </a:solidFill>
                <a:latin typeface="Arial"/>
              </a:rPr>
              <a:t>)</a:t>
            </a:r>
            <a:r>
              <a:rPr lang="en-US" sz="2400" b="1" dirty="0">
                <a:solidFill>
                  <a:srgbClr val="333399"/>
                </a:solidFill>
                <a:latin typeface="Arial"/>
              </a:rPr>
              <a:t> (</a:t>
            </a:r>
            <a:r>
              <a:rPr lang="en-US" sz="2400" b="1" dirty="0" err="1">
                <a:solidFill>
                  <a:srgbClr val="333399"/>
                </a:solidFill>
                <a:latin typeface="Arial"/>
              </a:rPr>
              <a:t>struct</a:t>
            </a:r>
            <a:r>
              <a:rPr lang="en-US" sz="2400" b="1" dirty="0">
                <a:solidFill>
                  <a:srgbClr val="333399"/>
                </a:solidFill>
                <a:latin typeface="Arial"/>
              </a:rPr>
              <a:t> file *, void *, </a:t>
            </a:r>
            <a:r>
              <a:rPr lang="en-US" sz="2400" b="1" dirty="0" err="1">
                <a:solidFill>
                  <a:srgbClr val="333399"/>
                </a:solidFill>
                <a:latin typeface="Arial"/>
              </a:rPr>
              <a:t>filldir_t</a:t>
            </a:r>
            <a:r>
              <a:rPr lang="en-US" sz="2400" b="1" dirty="0">
                <a:solidFill>
                  <a:srgbClr val="333399"/>
                </a:solidFill>
                <a:latin typeface="Arial"/>
              </a:rPr>
              <a:t>);</a:t>
            </a:r>
          </a:p>
          <a:p>
            <a:pPr marL="342900" lvl="0" indent="-342900" algn="just" fontAlgn="base">
              <a:lnSpc>
                <a:spcPct val="80000"/>
              </a:lnSpc>
              <a:spcBef>
                <a:spcPct val="20000"/>
              </a:spcBef>
              <a:spcAft>
                <a:spcPct val="0"/>
              </a:spcAft>
            </a:pPr>
            <a:r>
              <a:rPr lang="en-US" sz="2400" b="1" dirty="0">
                <a:solidFill>
                  <a:srgbClr val="333399"/>
                </a:solidFill>
                <a:latin typeface="Arial"/>
              </a:rPr>
              <a:t>	</a:t>
            </a:r>
          </a:p>
          <a:p>
            <a:pPr marL="342900" lvl="0" indent="-342900" algn="just" fontAlgn="base">
              <a:lnSpc>
                <a:spcPct val="80000"/>
              </a:lnSpc>
              <a:spcBef>
                <a:spcPct val="20000"/>
              </a:spcBef>
              <a:spcAft>
                <a:spcPct val="0"/>
              </a:spcAft>
            </a:pPr>
            <a:r>
              <a:rPr lang="en-US" sz="2400" b="1" dirty="0">
                <a:solidFill>
                  <a:srgbClr val="333399"/>
                </a:solidFill>
                <a:latin typeface="Arial"/>
              </a:rPr>
              <a:t>		This field should be NULL for device files; it is used for reading directories, and is only useful to file systems.</a:t>
            </a:r>
          </a:p>
          <a:p>
            <a:pPr marL="342900" lvl="0" indent="-342900" algn="just" fontAlgn="base">
              <a:lnSpc>
                <a:spcPct val="80000"/>
              </a:lnSpc>
              <a:spcBef>
                <a:spcPct val="20000"/>
              </a:spcBef>
              <a:spcAft>
                <a:spcPct val="0"/>
              </a:spcAft>
            </a:pPr>
            <a:endParaRPr lang="en-US" sz="2400" b="1" dirty="0">
              <a:solidFill>
                <a:srgbClr val="333399"/>
              </a:solidFill>
              <a:latin typeface="Arial"/>
            </a:endParaRPr>
          </a:p>
          <a:p>
            <a:pPr marL="342900" lvl="0" indent="-342900" algn="just" fontAlgn="base">
              <a:lnSpc>
                <a:spcPct val="80000"/>
              </a:lnSpc>
              <a:spcBef>
                <a:spcPct val="20000"/>
              </a:spcBef>
              <a:spcAft>
                <a:spcPct val="0"/>
              </a:spcAft>
            </a:pPr>
            <a:r>
              <a:rPr lang="en-US" sz="2400" b="1" dirty="0">
                <a:solidFill>
                  <a:srgbClr val="333399"/>
                </a:solidFill>
                <a:latin typeface="Arial"/>
              </a:rPr>
              <a:t>unsigned </a:t>
            </a:r>
            <a:r>
              <a:rPr lang="en-US" sz="2400" b="1" dirty="0" err="1">
                <a:solidFill>
                  <a:srgbClr val="333399"/>
                </a:solidFill>
                <a:latin typeface="Arial"/>
              </a:rPr>
              <a:t>int</a:t>
            </a:r>
            <a:r>
              <a:rPr lang="en-US" sz="2400" b="1" dirty="0">
                <a:solidFill>
                  <a:srgbClr val="333399"/>
                </a:solidFill>
                <a:latin typeface="Arial"/>
              </a:rPr>
              <a:t> </a:t>
            </a:r>
            <a:r>
              <a:rPr lang="en-US" sz="2400" b="1" dirty="0">
                <a:solidFill>
                  <a:srgbClr val="CC3300"/>
                </a:solidFill>
                <a:latin typeface="Arial"/>
              </a:rPr>
              <a:t>(*poll)</a:t>
            </a:r>
            <a:r>
              <a:rPr lang="en-US" sz="2400" b="1" dirty="0">
                <a:solidFill>
                  <a:srgbClr val="333399"/>
                </a:solidFill>
                <a:latin typeface="Arial"/>
              </a:rPr>
              <a:t> (</a:t>
            </a:r>
            <a:r>
              <a:rPr lang="en-US" sz="2400" b="1" dirty="0" err="1">
                <a:solidFill>
                  <a:srgbClr val="333399"/>
                </a:solidFill>
                <a:latin typeface="Arial"/>
              </a:rPr>
              <a:t>struct</a:t>
            </a:r>
            <a:r>
              <a:rPr lang="en-US" sz="2400" b="1" dirty="0">
                <a:solidFill>
                  <a:srgbClr val="333399"/>
                </a:solidFill>
                <a:latin typeface="Arial"/>
              </a:rPr>
              <a:t> file *, </a:t>
            </a:r>
            <a:r>
              <a:rPr lang="en-US" sz="2400" b="1" dirty="0" err="1">
                <a:solidFill>
                  <a:srgbClr val="333399"/>
                </a:solidFill>
                <a:latin typeface="Arial"/>
              </a:rPr>
              <a:t>struct</a:t>
            </a:r>
            <a:r>
              <a:rPr lang="en-US" sz="2400" b="1" dirty="0">
                <a:solidFill>
                  <a:srgbClr val="333399"/>
                </a:solidFill>
                <a:latin typeface="Arial"/>
              </a:rPr>
              <a:t> </a:t>
            </a:r>
            <a:r>
              <a:rPr lang="en-US" sz="2400" b="1" dirty="0" err="1">
                <a:solidFill>
                  <a:srgbClr val="333399"/>
                </a:solidFill>
                <a:latin typeface="Arial"/>
              </a:rPr>
              <a:t>poll_table_struct</a:t>
            </a:r>
            <a:r>
              <a:rPr lang="en-US" sz="2400" b="1" dirty="0">
                <a:solidFill>
                  <a:srgbClr val="333399"/>
                </a:solidFill>
                <a:latin typeface="Arial"/>
              </a:rPr>
              <a:t> *);</a:t>
            </a:r>
          </a:p>
          <a:p>
            <a:pPr marL="342900" lvl="0" indent="-342900" algn="just" fontAlgn="base">
              <a:lnSpc>
                <a:spcPct val="80000"/>
              </a:lnSpc>
              <a:spcBef>
                <a:spcPct val="20000"/>
              </a:spcBef>
              <a:spcAft>
                <a:spcPct val="0"/>
              </a:spcAft>
            </a:pPr>
            <a:r>
              <a:rPr lang="en-US" sz="2400" b="1" dirty="0">
                <a:solidFill>
                  <a:srgbClr val="333399"/>
                </a:solidFill>
                <a:latin typeface="Arial"/>
              </a:rPr>
              <a:t>	</a:t>
            </a:r>
          </a:p>
          <a:p>
            <a:pPr marL="342900" lvl="0" indent="-342900" algn="just" fontAlgn="base">
              <a:lnSpc>
                <a:spcPct val="80000"/>
              </a:lnSpc>
              <a:spcBef>
                <a:spcPct val="20000"/>
              </a:spcBef>
              <a:spcAft>
                <a:spcPct val="0"/>
              </a:spcAft>
            </a:pPr>
            <a:r>
              <a:rPr lang="en-US" sz="2400" b="1" dirty="0">
                <a:solidFill>
                  <a:srgbClr val="333399"/>
                </a:solidFill>
                <a:latin typeface="Arial"/>
              </a:rPr>
              <a:t>		The </a:t>
            </a:r>
            <a:r>
              <a:rPr lang="en-US" sz="2400" b="1" i="1" dirty="0">
                <a:solidFill>
                  <a:srgbClr val="333399"/>
                </a:solidFill>
                <a:latin typeface="Arial"/>
              </a:rPr>
              <a:t>poll </a:t>
            </a:r>
            <a:r>
              <a:rPr lang="en-US" sz="2400" b="1" dirty="0">
                <a:solidFill>
                  <a:srgbClr val="333399"/>
                </a:solidFill>
                <a:latin typeface="Arial"/>
              </a:rPr>
              <a:t>method is the back end of two system calls, </a:t>
            </a:r>
            <a:r>
              <a:rPr lang="en-US" sz="2400" b="1" i="1" dirty="0">
                <a:solidFill>
                  <a:srgbClr val="333399"/>
                </a:solidFill>
                <a:latin typeface="Arial"/>
              </a:rPr>
              <a:t>poll </a:t>
            </a:r>
            <a:r>
              <a:rPr lang="en-US" sz="2400" b="1" dirty="0">
                <a:solidFill>
                  <a:srgbClr val="333399"/>
                </a:solidFill>
                <a:latin typeface="Arial"/>
              </a:rPr>
              <a:t>and </a:t>
            </a:r>
            <a:r>
              <a:rPr lang="en-US" sz="2400" b="1" i="1" dirty="0">
                <a:solidFill>
                  <a:srgbClr val="333399"/>
                </a:solidFill>
                <a:latin typeface="Arial"/>
              </a:rPr>
              <a:t>select</a:t>
            </a:r>
            <a:r>
              <a:rPr lang="en-US" sz="2400" b="1" dirty="0">
                <a:solidFill>
                  <a:srgbClr val="333399"/>
                </a:solidFill>
                <a:latin typeface="Arial"/>
              </a:rPr>
              <a:t>, both used to inquire if a device is readable or writable.  Either system call can block until a device becomes readable or writable. </a:t>
            </a:r>
          </a:p>
          <a:p>
            <a:pPr marL="342900" lvl="0" indent="-342900" algn="just" fontAlgn="base">
              <a:lnSpc>
                <a:spcPct val="80000"/>
              </a:lnSpc>
              <a:spcBef>
                <a:spcPct val="20000"/>
              </a:spcBef>
              <a:spcAft>
                <a:spcPct val="0"/>
              </a:spcAft>
            </a:pPr>
            <a:endParaRPr lang="en-US" sz="2400" b="1" dirty="0">
              <a:solidFill>
                <a:srgbClr val="333399"/>
              </a:solidFill>
              <a:latin typeface="Arial"/>
            </a:endParaRPr>
          </a:p>
          <a:p>
            <a:pPr marL="342900" lvl="0" indent="-342900" algn="just" fontAlgn="base">
              <a:lnSpc>
                <a:spcPct val="80000"/>
              </a:lnSpc>
              <a:spcBef>
                <a:spcPct val="20000"/>
              </a:spcBef>
              <a:spcAft>
                <a:spcPct val="0"/>
              </a:spcAft>
            </a:pPr>
            <a:r>
              <a:rPr lang="en-US" sz="2400" b="1" dirty="0" err="1">
                <a:solidFill>
                  <a:srgbClr val="333399"/>
                </a:solidFill>
                <a:latin typeface="Arial"/>
              </a:rPr>
              <a:t>int</a:t>
            </a:r>
            <a:r>
              <a:rPr lang="en-US" sz="2400" b="1" dirty="0">
                <a:solidFill>
                  <a:srgbClr val="333399"/>
                </a:solidFill>
                <a:latin typeface="Arial"/>
              </a:rPr>
              <a:t> </a:t>
            </a:r>
            <a:r>
              <a:rPr lang="en-US" sz="2400" b="1" dirty="0">
                <a:solidFill>
                  <a:srgbClr val="CC3300"/>
                </a:solidFill>
                <a:latin typeface="Arial"/>
              </a:rPr>
              <a:t>(*</a:t>
            </a:r>
            <a:r>
              <a:rPr lang="en-US" sz="2400" b="1" dirty="0" err="1">
                <a:solidFill>
                  <a:srgbClr val="CC3300"/>
                </a:solidFill>
                <a:latin typeface="Arial"/>
              </a:rPr>
              <a:t>ioctl</a:t>
            </a:r>
            <a:r>
              <a:rPr lang="en-US" sz="2400" b="1" dirty="0">
                <a:solidFill>
                  <a:srgbClr val="CC3300"/>
                </a:solidFill>
                <a:latin typeface="Arial"/>
              </a:rPr>
              <a:t>)</a:t>
            </a:r>
            <a:r>
              <a:rPr lang="en-US" sz="2400" b="1" dirty="0">
                <a:solidFill>
                  <a:srgbClr val="333399"/>
                </a:solidFill>
                <a:latin typeface="Arial"/>
              </a:rPr>
              <a:t> (</a:t>
            </a:r>
            <a:r>
              <a:rPr lang="en-US" sz="2400" b="1" dirty="0" err="1">
                <a:solidFill>
                  <a:srgbClr val="333399"/>
                </a:solidFill>
                <a:latin typeface="Arial"/>
              </a:rPr>
              <a:t>struct</a:t>
            </a:r>
            <a:r>
              <a:rPr lang="en-US" sz="2400" b="1" dirty="0">
                <a:solidFill>
                  <a:srgbClr val="333399"/>
                </a:solidFill>
                <a:latin typeface="Arial"/>
              </a:rPr>
              <a:t> </a:t>
            </a:r>
            <a:r>
              <a:rPr lang="en-US" sz="2400" b="1" dirty="0" err="1">
                <a:solidFill>
                  <a:srgbClr val="333399"/>
                </a:solidFill>
                <a:latin typeface="Arial"/>
              </a:rPr>
              <a:t>inode</a:t>
            </a:r>
            <a:r>
              <a:rPr lang="en-US" sz="2400" b="1" dirty="0">
                <a:solidFill>
                  <a:srgbClr val="333399"/>
                </a:solidFill>
                <a:latin typeface="Arial"/>
              </a:rPr>
              <a:t> </a:t>
            </a:r>
            <a:r>
              <a:rPr lang="en-US" sz="2400" b="1" dirty="0">
                <a:solidFill>
                  <a:srgbClr val="660033"/>
                </a:solidFill>
                <a:latin typeface="Arial"/>
              </a:rPr>
              <a:t>*</a:t>
            </a:r>
            <a:r>
              <a:rPr lang="en-US" sz="2400" b="1" dirty="0">
                <a:solidFill>
                  <a:srgbClr val="333399"/>
                </a:solidFill>
                <a:latin typeface="Arial"/>
              </a:rPr>
              <a:t>, </a:t>
            </a:r>
            <a:r>
              <a:rPr lang="en-US" sz="2400" b="1" dirty="0" err="1">
                <a:solidFill>
                  <a:srgbClr val="333399"/>
                </a:solidFill>
                <a:latin typeface="Arial"/>
              </a:rPr>
              <a:t>struct</a:t>
            </a:r>
            <a:r>
              <a:rPr lang="en-US" sz="2400" b="1" dirty="0">
                <a:solidFill>
                  <a:srgbClr val="333399"/>
                </a:solidFill>
                <a:latin typeface="Arial"/>
              </a:rPr>
              <a:t> file </a:t>
            </a:r>
            <a:r>
              <a:rPr lang="en-US" sz="2400" b="1" dirty="0">
                <a:solidFill>
                  <a:srgbClr val="660033"/>
                </a:solidFill>
                <a:latin typeface="Arial"/>
              </a:rPr>
              <a:t>*</a:t>
            </a:r>
            <a:r>
              <a:rPr lang="en-US" sz="2400" b="1" dirty="0">
                <a:solidFill>
                  <a:srgbClr val="333399"/>
                </a:solidFill>
                <a:latin typeface="Arial"/>
              </a:rPr>
              <a:t>, unsigned </a:t>
            </a:r>
            <a:r>
              <a:rPr lang="en-US" sz="2400" b="1" dirty="0" err="1">
                <a:solidFill>
                  <a:srgbClr val="333399"/>
                </a:solidFill>
                <a:latin typeface="Arial"/>
              </a:rPr>
              <a:t>int</a:t>
            </a:r>
            <a:r>
              <a:rPr lang="en-US" sz="2400" b="1" dirty="0">
                <a:solidFill>
                  <a:srgbClr val="333399"/>
                </a:solidFill>
                <a:latin typeface="Arial"/>
              </a:rPr>
              <a:t> </a:t>
            </a:r>
            <a:r>
              <a:rPr lang="en-US" sz="2400" b="1" dirty="0" err="1">
                <a:solidFill>
                  <a:srgbClr val="660033"/>
                </a:solidFill>
                <a:latin typeface="Arial"/>
              </a:rPr>
              <a:t>cmd</a:t>
            </a:r>
            <a:r>
              <a:rPr lang="en-US" sz="2400" b="1" dirty="0">
                <a:solidFill>
                  <a:srgbClr val="333399"/>
                </a:solidFill>
                <a:latin typeface="Arial"/>
              </a:rPr>
              <a:t>, unsigned long </a:t>
            </a:r>
            <a:r>
              <a:rPr lang="en-US" sz="2400" b="1" dirty="0" err="1">
                <a:solidFill>
                  <a:srgbClr val="660033"/>
                </a:solidFill>
                <a:latin typeface="Arial"/>
              </a:rPr>
              <a:t>arg</a:t>
            </a:r>
            <a:r>
              <a:rPr lang="en-US" sz="2400" b="1" dirty="0">
                <a:solidFill>
                  <a:srgbClr val="333399"/>
                </a:solidFill>
                <a:latin typeface="Arial"/>
              </a:rPr>
              <a:t>);</a:t>
            </a:r>
          </a:p>
          <a:p>
            <a:pPr marL="342900" lvl="0" indent="-342900" algn="just" fontAlgn="base">
              <a:lnSpc>
                <a:spcPct val="80000"/>
              </a:lnSpc>
              <a:spcBef>
                <a:spcPct val="20000"/>
              </a:spcBef>
              <a:spcAft>
                <a:spcPct val="0"/>
              </a:spcAft>
            </a:pPr>
            <a:endParaRPr lang="en-US" sz="1050" b="1" dirty="0">
              <a:solidFill>
                <a:srgbClr val="333399"/>
              </a:solidFill>
              <a:latin typeface="Arial"/>
            </a:endParaRPr>
          </a:p>
          <a:p>
            <a:pPr marL="342900" lvl="0" indent="-342900" algn="just" fontAlgn="base">
              <a:lnSpc>
                <a:spcPct val="80000"/>
              </a:lnSpc>
              <a:spcBef>
                <a:spcPct val="20000"/>
              </a:spcBef>
              <a:spcAft>
                <a:spcPct val="0"/>
              </a:spcAft>
            </a:pPr>
            <a:r>
              <a:rPr lang="en-US" sz="2400" b="1" dirty="0">
                <a:solidFill>
                  <a:srgbClr val="333399"/>
                </a:solidFill>
                <a:latin typeface="Arial"/>
              </a:rPr>
              <a:t>		The </a:t>
            </a:r>
            <a:r>
              <a:rPr lang="en-US" sz="2400" b="1" i="1" dirty="0" err="1">
                <a:solidFill>
                  <a:srgbClr val="333399"/>
                </a:solidFill>
                <a:latin typeface="Arial"/>
              </a:rPr>
              <a:t>ioctl</a:t>
            </a:r>
            <a:r>
              <a:rPr lang="en-US" sz="2400" b="1" i="1" dirty="0">
                <a:solidFill>
                  <a:srgbClr val="333399"/>
                </a:solidFill>
                <a:latin typeface="Arial"/>
              </a:rPr>
              <a:t> </a:t>
            </a:r>
            <a:r>
              <a:rPr lang="en-US" sz="2400" b="1" dirty="0">
                <a:solidFill>
                  <a:srgbClr val="333399"/>
                </a:solidFill>
                <a:latin typeface="Arial"/>
              </a:rPr>
              <a:t>system call offers a way to issue device-specific commands (like Formatting a track of a floppy disk, which is neither reading nor writing). </a:t>
            </a:r>
          </a:p>
        </p:txBody>
      </p:sp>
    </p:spTree>
    <p:extLst>
      <p:ext uri="{BB962C8B-B14F-4D97-AF65-F5344CB8AC3E}">
        <p14:creationId xmlns:p14="http://schemas.microsoft.com/office/powerpoint/2010/main" val="27375577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a:latin typeface="+mn-lt"/>
              </a:rPr>
              <a:t>file_operations</a:t>
            </a:r>
            <a:r>
              <a:rPr lang="en-US" i="1" dirty="0">
                <a:latin typeface="+mn-lt"/>
              </a:rPr>
              <a:t> </a:t>
            </a:r>
            <a:r>
              <a:rPr lang="en-US" dirty="0">
                <a:latin typeface="+mn-lt"/>
              </a:rPr>
              <a:t>Structure</a:t>
            </a:r>
          </a:p>
        </p:txBody>
      </p:sp>
      <p:sp>
        <p:nvSpPr>
          <p:cNvPr id="4" name="Slide Number Placeholder 3"/>
          <p:cNvSpPr>
            <a:spLocks noGrp="1"/>
          </p:cNvSpPr>
          <p:nvPr>
            <p:ph type="sldNum" sz="quarter" idx="12"/>
          </p:nvPr>
        </p:nvSpPr>
        <p:spPr/>
        <p:txBody>
          <a:bodyPr/>
          <a:lstStyle/>
          <a:p>
            <a:fld id="{1DEFBDA0-AD74-41D1-B067-250B5C005FA0}" type="slidenum">
              <a:rPr lang="en-IN" smtClean="0"/>
              <a:t>173</a:t>
            </a:fld>
            <a:endParaRPr lang="en-IN"/>
          </a:p>
        </p:txBody>
      </p:sp>
      <p:sp>
        <p:nvSpPr>
          <p:cNvPr id="3" name="Rectangle 2"/>
          <p:cNvSpPr/>
          <p:nvPr/>
        </p:nvSpPr>
        <p:spPr>
          <a:xfrm>
            <a:off x="141403" y="1254570"/>
            <a:ext cx="11783504" cy="5262979"/>
          </a:xfrm>
          <a:prstGeom prst="rect">
            <a:avLst/>
          </a:prstGeom>
        </p:spPr>
        <p:txBody>
          <a:bodyPr wrap="square">
            <a:spAutoFit/>
          </a:bodyPr>
          <a:lstStyle/>
          <a:p>
            <a:pPr marL="342900" lvl="0" indent="-342900" algn="just" fontAlgn="base">
              <a:lnSpc>
                <a:spcPct val="80000"/>
              </a:lnSpc>
              <a:spcBef>
                <a:spcPct val="20000"/>
              </a:spcBef>
              <a:spcAft>
                <a:spcPct val="0"/>
              </a:spcAft>
            </a:pPr>
            <a:r>
              <a:rPr lang="en-US" sz="2400" b="1" dirty="0" err="1">
                <a:solidFill>
                  <a:srgbClr val="333399"/>
                </a:solidFill>
                <a:latin typeface="Arial"/>
              </a:rPr>
              <a:t>int</a:t>
            </a:r>
            <a:r>
              <a:rPr lang="en-US" sz="2400" b="1" dirty="0">
                <a:solidFill>
                  <a:srgbClr val="333399"/>
                </a:solidFill>
                <a:latin typeface="Arial"/>
              </a:rPr>
              <a:t> </a:t>
            </a:r>
            <a:r>
              <a:rPr lang="en-US" sz="2400" b="1" dirty="0">
                <a:solidFill>
                  <a:srgbClr val="CC3300"/>
                </a:solidFill>
                <a:latin typeface="Arial"/>
              </a:rPr>
              <a:t>(*</a:t>
            </a:r>
            <a:r>
              <a:rPr lang="en-US" sz="2400" b="1" dirty="0" err="1">
                <a:solidFill>
                  <a:srgbClr val="CC3300"/>
                </a:solidFill>
                <a:latin typeface="Arial"/>
              </a:rPr>
              <a:t>mmap</a:t>
            </a:r>
            <a:r>
              <a:rPr lang="en-US" sz="2400" b="1" dirty="0">
                <a:solidFill>
                  <a:srgbClr val="CC3300"/>
                </a:solidFill>
                <a:latin typeface="Arial"/>
              </a:rPr>
              <a:t>)</a:t>
            </a:r>
            <a:r>
              <a:rPr lang="en-US" sz="2400" b="1" dirty="0">
                <a:solidFill>
                  <a:srgbClr val="333399"/>
                </a:solidFill>
                <a:latin typeface="Arial"/>
              </a:rPr>
              <a:t> (</a:t>
            </a:r>
            <a:r>
              <a:rPr lang="en-US" sz="2400" b="1" dirty="0" err="1">
                <a:solidFill>
                  <a:srgbClr val="333399"/>
                </a:solidFill>
                <a:latin typeface="Arial"/>
              </a:rPr>
              <a:t>struct</a:t>
            </a:r>
            <a:r>
              <a:rPr lang="en-US" sz="2400" b="1" dirty="0">
                <a:solidFill>
                  <a:srgbClr val="333399"/>
                </a:solidFill>
                <a:latin typeface="Arial"/>
              </a:rPr>
              <a:t> file *, </a:t>
            </a:r>
            <a:r>
              <a:rPr lang="en-US" sz="2400" b="1" dirty="0" err="1">
                <a:solidFill>
                  <a:srgbClr val="333399"/>
                </a:solidFill>
                <a:latin typeface="Arial"/>
              </a:rPr>
              <a:t>struct</a:t>
            </a:r>
            <a:r>
              <a:rPr lang="en-US" sz="2400" b="1" dirty="0">
                <a:solidFill>
                  <a:srgbClr val="333399"/>
                </a:solidFill>
                <a:latin typeface="Arial"/>
              </a:rPr>
              <a:t> </a:t>
            </a:r>
            <a:r>
              <a:rPr lang="en-US" sz="2400" b="1" dirty="0" err="1">
                <a:solidFill>
                  <a:srgbClr val="333399"/>
                </a:solidFill>
                <a:latin typeface="Arial"/>
              </a:rPr>
              <a:t>vm_area_struct</a:t>
            </a:r>
            <a:r>
              <a:rPr lang="en-US" sz="2400" b="1" dirty="0">
                <a:solidFill>
                  <a:srgbClr val="333399"/>
                </a:solidFill>
                <a:latin typeface="Arial"/>
              </a:rPr>
              <a:t> *);</a:t>
            </a:r>
          </a:p>
          <a:p>
            <a:pPr marL="342900" lvl="0" indent="-342900" algn="just" fontAlgn="base">
              <a:lnSpc>
                <a:spcPct val="80000"/>
              </a:lnSpc>
              <a:spcBef>
                <a:spcPct val="20000"/>
              </a:spcBef>
              <a:spcAft>
                <a:spcPct val="0"/>
              </a:spcAft>
            </a:pPr>
            <a:r>
              <a:rPr lang="en-US" sz="2400" b="1" i="1" dirty="0">
                <a:solidFill>
                  <a:srgbClr val="333399"/>
                </a:solidFill>
                <a:latin typeface="Arial"/>
              </a:rPr>
              <a:t>	</a:t>
            </a:r>
            <a:r>
              <a:rPr lang="en-US" sz="2400" b="1" i="1" dirty="0" err="1">
                <a:solidFill>
                  <a:srgbClr val="333399"/>
                </a:solidFill>
                <a:latin typeface="Arial"/>
              </a:rPr>
              <a:t>mmap</a:t>
            </a:r>
            <a:r>
              <a:rPr lang="en-US" sz="2400" b="1" i="1" dirty="0">
                <a:solidFill>
                  <a:srgbClr val="333399"/>
                </a:solidFill>
                <a:latin typeface="Arial"/>
              </a:rPr>
              <a:t> </a:t>
            </a:r>
            <a:r>
              <a:rPr lang="en-US" sz="2400" b="1" dirty="0">
                <a:solidFill>
                  <a:srgbClr val="333399"/>
                </a:solidFill>
                <a:latin typeface="Arial"/>
              </a:rPr>
              <a:t>is used to request a mapping of device memory to a process’s address space. </a:t>
            </a:r>
          </a:p>
          <a:p>
            <a:pPr marL="342900" lvl="0" indent="-342900" algn="just" fontAlgn="base">
              <a:lnSpc>
                <a:spcPct val="80000"/>
              </a:lnSpc>
              <a:spcBef>
                <a:spcPct val="20000"/>
              </a:spcBef>
              <a:spcAft>
                <a:spcPct val="0"/>
              </a:spcAft>
            </a:pPr>
            <a:endParaRPr lang="en-US" sz="2400" b="1" dirty="0">
              <a:solidFill>
                <a:srgbClr val="333399"/>
              </a:solidFill>
              <a:latin typeface="Arial"/>
            </a:endParaRPr>
          </a:p>
          <a:p>
            <a:pPr marL="342900" lvl="0" indent="-342900" algn="just" fontAlgn="base">
              <a:lnSpc>
                <a:spcPct val="80000"/>
              </a:lnSpc>
              <a:spcBef>
                <a:spcPct val="20000"/>
              </a:spcBef>
              <a:spcAft>
                <a:spcPct val="0"/>
              </a:spcAft>
            </a:pPr>
            <a:r>
              <a:rPr lang="en-US" sz="2400" b="1" dirty="0" err="1">
                <a:solidFill>
                  <a:srgbClr val="333399"/>
                </a:solidFill>
                <a:latin typeface="Arial"/>
              </a:rPr>
              <a:t>int</a:t>
            </a:r>
            <a:r>
              <a:rPr lang="en-US" sz="2400" b="1" dirty="0">
                <a:solidFill>
                  <a:srgbClr val="333399"/>
                </a:solidFill>
                <a:latin typeface="Arial"/>
              </a:rPr>
              <a:t> </a:t>
            </a:r>
            <a:r>
              <a:rPr lang="en-US" sz="2400" b="1" dirty="0">
                <a:solidFill>
                  <a:srgbClr val="CC3300"/>
                </a:solidFill>
                <a:latin typeface="Arial"/>
              </a:rPr>
              <a:t>(*open)</a:t>
            </a:r>
            <a:r>
              <a:rPr lang="en-US" sz="2400" b="1" dirty="0">
                <a:solidFill>
                  <a:srgbClr val="333399"/>
                </a:solidFill>
                <a:latin typeface="Arial"/>
              </a:rPr>
              <a:t> (</a:t>
            </a:r>
            <a:r>
              <a:rPr lang="en-US" sz="2400" b="1" dirty="0" err="1">
                <a:solidFill>
                  <a:srgbClr val="333399"/>
                </a:solidFill>
                <a:latin typeface="Arial"/>
              </a:rPr>
              <a:t>struct</a:t>
            </a:r>
            <a:r>
              <a:rPr lang="en-US" sz="2400" b="1" dirty="0">
                <a:solidFill>
                  <a:srgbClr val="333399"/>
                </a:solidFill>
                <a:latin typeface="Arial"/>
              </a:rPr>
              <a:t> </a:t>
            </a:r>
            <a:r>
              <a:rPr lang="en-US" sz="2400" b="1" dirty="0" err="1">
                <a:solidFill>
                  <a:srgbClr val="333399"/>
                </a:solidFill>
                <a:latin typeface="Arial"/>
              </a:rPr>
              <a:t>inode</a:t>
            </a:r>
            <a:r>
              <a:rPr lang="en-US" sz="2400" b="1" dirty="0">
                <a:solidFill>
                  <a:srgbClr val="333399"/>
                </a:solidFill>
                <a:latin typeface="Arial"/>
              </a:rPr>
              <a:t> *, </a:t>
            </a:r>
            <a:r>
              <a:rPr lang="en-US" sz="2400" b="1" dirty="0" err="1">
                <a:solidFill>
                  <a:srgbClr val="333399"/>
                </a:solidFill>
                <a:latin typeface="Arial"/>
              </a:rPr>
              <a:t>struct</a:t>
            </a:r>
            <a:r>
              <a:rPr lang="en-US" sz="2400" b="1" dirty="0">
                <a:solidFill>
                  <a:srgbClr val="333399"/>
                </a:solidFill>
                <a:latin typeface="Arial"/>
              </a:rPr>
              <a:t> file *);</a:t>
            </a:r>
          </a:p>
          <a:p>
            <a:pPr marL="342900" lvl="0" indent="-342900" algn="just" fontAlgn="base">
              <a:lnSpc>
                <a:spcPct val="80000"/>
              </a:lnSpc>
              <a:spcBef>
                <a:spcPct val="20000"/>
              </a:spcBef>
              <a:spcAft>
                <a:spcPct val="0"/>
              </a:spcAft>
            </a:pPr>
            <a:r>
              <a:rPr lang="en-US" sz="2400" b="1" dirty="0">
                <a:solidFill>
                  <a:srgbClr val="333399"/>
                </a:solidFill>
                <a:latin typeface="Arial"/>
              </a:rPr>
              <a:t> When  a device file is open, this entry point is called.</a:t>
            </a:r>
          </a:p>
          <a:p>
            <a:pPr marL="342900" lvl="0" indent="-342900" algn="just" fontAlgn="base">
              <a:lnSpc>
                <a:spcPct val="80000"/>
              </a:lnSpc>
              <a:spcBef>
                <a:spcPct val="20000"/>
              </a:spcBef>
              <a:spcAft>
                <a:spcPct val="0"/>
              </a:spcAft>
            </a:pPr>
            <a:endParaRPr lang="en-US" sz="2400" b="1" dirty="0">
              <a:solidFill>
                <a:srgbClr val="333399"/>
              </a:solidFill>
              <a:latin typeface="Arial"/>
            </a:endParaRPr>
          </a:p>
          <a:p>
            <a:pPr marL="342900" lvl="0" indent="-342900" algn="just" fontAlgn="base">
              <a:lnSpc>
                <a:spcPct val="80000"/>
              </a:lnSpc>
              <a:spcBef>
                <a:spcPct val="20000"/>
              </a:spcBef>
              <a:spcAft>
                <a:spcPct val="0"/>
              </a:spcAft>
            </a:pPr>
            <a:r>
              <a:rPr lang="en-US" sz="2400" b="1" dirty="0" err="1">
                <a:solidFill>
                  <a:srgbClr val="333399"/>
                </a:solidFill>
                <a:latin typeface="Arial"/>
              </a:rPr>
              <a:t>int</a:t>
            </a:r>
            <a:r>
              <a:rPr lang="en-US" sz="2400" b="1" dirty="0">
                <a:solidFill>
                  <a:srgbClr val="333399"/>
                </a:solidFill>
                <a:latin typeface="Arial"/>
              </a:rPr>
              <a:t> </a:t>
            </a:r>
            <a:r>
              <a:rPr lang="en-US" sz="2400" b="1" dirty="0">
                <a:solidFill>
                  <a:srgbClr val="CC3300"/>
                </a:solidFill>
                <a:latin typeface="Arial"/>
              </a:rPr>
              <a:t>(*flush)</a:t>
            </a:r>
            <a:r>
              <a:rPr lang="en-US" sz="2400" b="1" dirty="0">
                <a:solidFill>
                  <a:srgbClr val="333399"/>
                </a:solidFill>
                <a:latin typeface="Arial"/>
              </a:rPr>
              <a:t> (</a:t>
            </a:r>
            <a:r>
              <a:rPr lang="en-US" sz="2400" b="1" dirty="0" err="1">
                <a:solidFill>
                  <a:srgbClr val="333399"/>
                </a:solidFill>
                <a:latin typeface="Arial"/>
              </a:rPr>
              <a:t>struct</a:t>
            </a:r>
            <a:r>
              <a:rPr lang="en-US" sz="2400" b="1" dirty="0">
                <a:solidFill>
                  <a:srgbClr val="333399"/>
                </a:solidFill>
                <a:latin typeface="Arial"/>
              </a:rPr>
              <a:t> file *);</a:t>
            </a:r>
          </a:p>
          <a:p>
            <a:pPr marL="342900" lvl="0" indent="-342900" algn="just" fontAlgn="base">
              <a:lnSpc>
                <a:spcPct val="80000"/>
              </a:lnSpc>
              <a:spcBef>
                <a:spcPct val="20000"/>
              </a:spcBef>
              <a:spcAft>
                <a:spcPct val="0"/>
              </a:spcAft>
            </a:pPr>
            <a:r>
              <a:rPr lang="en-US" sz="2400" b="1" dirty="0">
                <a:solidFill>
                  <a:srgbClr val="333399"/>
                </a:solidFill>
                <a:latin typeface="Arial"/>
              </a:rPr>
              <a:t>	The </a:t>
            </a:r>
            <a:r>
              <a:rPr lang="en-US" sz="2400" b="1" i="1" dirty="0">
                <a:solidFill>
                  <a:srgbClr val="333399"/>
                </a:solidFill>
                <a:latin typeface="Arial"/>
              </a:rPr>
              <a:t>flush </a:t>
            </a:r>
            <a:r>
              <a:rPr lang="en-US" sz="2400" b="1" dirty="0">
                <a:solidFill>
                  <a:srgbClr val="333399"/>
                </a:solidFill>
                <a:latin typeface="Arial"/>
              </a:rPr>
              <a:t>operation is invoked when a process closes its copy of a file descriptor for a device; Currently, </a:t>
            </a:r>
            <a:r>
              <a:rPr lang="en-US" sz="2400" b="1" i="1" dirty="0">
                <a:solidFill>
                  <a:srgbClr val="333399"/>
                </a:solidFill>
                <a:latin typeface="Arial"/>
              </a:rPr>
              <a:t>flush </a:t>
            </a:r>
            <a:r>
              <a:rPr lang="en-US" sz="2400" b="1" dirty="0">
                <a:solidFill>
                  <a:srgbClr val="333399"/>
                </a:solidFill>
                <a:latin typeface="Arial"/>
              </a:rPr>
              <a:t>is used only in the network file system (NFS) code. </a:t>
            </a:r>
          </a:p>
          <a:p>
            <a:pPr marL="342900" lvl="0" indent="-342900" algn="just" fontAlgn="base">
              <a:lnSpc>
                <a:spcPct val="80000"/>
              </a:lnSpc>
              <a:spcBef>
                <a:spcPct val="20000"/>
              </a:spcBef>
              <a:spcAft>
                <a:spcPct val="0"/>
              </a:spcAft>
            </a:pPr>
            <a:endParaRPr lang="en-US" sz="2400" b="1" dirty="0">
              <a:solidFill>
                <a:srgbClr val="333399"/>
              </a:solidFill>
              <a:latin typeface="Arial"/>
            </a:endParaRPr>
          </a:p>
          <a:p>
            <a:pPr marL="342900" lvl="0" indent="-342900" algn="just" fontAlgn="base">
              <a:lnSpc>
                <a:spcPct val="80000"/>
              </a:lnSpc>
              <a:spcBef>
                <a:spcPct val="20000"/>
              </a:spcBef>
              <a:spcAft>
                <a:spcPct val="0"/>
              </a:spcAft>
            </a:pPr>
            <a:r>
              <a:rPr lang="en-US" sz="2400" b="1" dirty="0" err="1">
                <a:solidFill>
                  <a:srgbClr val="333399"/>
                </a:solidFill>
                <a:latin typeface="Arial"/>
              </a:rPr>
              <a:t>int</a:t>
            </a:r>
            <a:r>
              <a:rPr lang="en-US" sz="2400" b="1" dirty="0">
                <a:solidFill>
                  <a:srgbClr val="333399"/>
                </a:solidFill>
                <a:latin typeface="Arial"/>
              </a:rPr>
              <a:t> </a:t>
            </a:r>
            <a:r>
              <a:rPr lang="en-US" sz="2400" b="1" dirty="0">
                <a:solidFill>
                  <a:srgbClr val="CC3300"/>
                </a:solidFill>
                <a:latin typeface="Arial"/>
              </a:rPr>
              <a:t>(*release)</a:t>
            </a:r>
            <a:r>
              <a:rPr lang="en-US" sz="2400" b="1" dirty="0">
                <a:solidFill>
                  <a:srgbClr val="333399"/>
                </a:solidFill>
                <a:latin typeface="Arial"/>
              </a:rPr>
              <a:t> (</a:t>
            </a:r>
            <a:r>
              <a:rPr lang="en-US" sz="2400" b="1" dirty="0" err="1">
                <a:solidFill>
                  <a:srgbClr val="333399"/>
                </a:solidFill>
                <a:latin typeface="Arial"/>
              </a:rPr>
              <a:t>struct</a:t>
            </a:r>
            <a:r>
              <a:rPr lang="en-US" sz="2400" b="1" dirty="0">
                <a:solidFill>
                  <a:srgbClr val="333399"/>
                </a:solidFill>
                <a:latin typeface="Arial"/>
              </a:rPr>
              <a:t> </a:t>
            </a:r>
            <a:r>
              <a:rPr lang="en-US" sz="2400" b="1" dirty="0" err="1">
                <a:solidFill>
                  <a:srgbClr val="333399"/>
                </a:solidFill>
                <a:latin typeface="Arial"/>
              </a:rPr>
              <a:t>inode</a:t>
            </a:r>
            <a:r>
              <a:rPr lang="en-US" sz="2400" b="1" dirty="0">
                <a:solidFill>
                  <a:srgbClr val="333399"/>
                </a:solidFill>
                <a:latin typeface="Arial"/>
              </a:rPr>
              <a:t> *, </a:t>
            </a:r>
            <a:r>
              <a:rPr lang="en-US" sz="2400" b="1" dirty="0" err="1">
                <a:solidFill>
                  <a:srgbClr val="333399"/>
                </a:solidFill>
                <a:latin typeface="Arial"/>
              </a:rPr>
              <a:t>struct</a:t>
            </a:r>
            <a:r>
              <a:rPr lang="en-US" sz="2400" b="1" dirty="0">
                <a:solidFill>
                  <a:srgbClr val="333399"/>
                </a:solidFill>
                <a:latin typeface="Arial"/>
              </a:rPr>
              <a:t> file *);</a:t>
            </a:r>
          </a:p>
          <a:p>
            <a:pPr marL="342900" lvl="0" indent="-342900" algn="just" fontAlgn="base">
              <a:lnSpc>
                <a:spcPct val="80000"/>
              </a:lnSpc>
              <a:spcBef>
                <a:spcPct val="20000"/>
              </a:spcBef>
              <a:spcAft>
                <a:spcPct val="0"/>
              </a:spcAft>
            </a:pPr>
            <a:r>
              <a:rPr lang="en-US" sz="2400" b="1" dirty="0">
                <a:solidFill>
                  <a:srgbClr val="333399"/>
                </a:solidFill>
                <a:latin typeface="Arial"/>
              </a:rPr>
              <a:t>	This operation is invoked when the file structure is being released. Like </a:t>
            </a:r>
            <a:r>
              <a:rPr lang="en-US" sz="2400" b="1" i="1" dirty="0">
                <a:solidFill>
                  <a:srgbClr val="333399"/>
                </a:solidFill>
                <a:latin typeface="Arial"/>
              </a:rPr>
              <a:t>open</a:t>
            </a:r>
            <a:r>
              <a:rPr lang="en-US" sz="2400" b="1" dirty="0">
                <a:solidFill>
                  <a:srgbClr val="333399"/>
                </a:solidFill>
                <a:latin typeface="Arial"/>
              </a:rPr>
              <a:t>, </a:t>
            </a:r>
            <a:r>
              <a:rPr lang="en-US" sz="2400" b="1" i="1" dirty="0">
                <a:solidFill>
                  <a:srgbClr val="333399"/>
                </a:solidFill>
                <a:latin typeface="Arial"/>
              </a:rPr>
              <a:t>release </a:t>
            </a:r>
            <a:r>
              <a:rPr lang="en-US" sz="2400" b="1" dirty="0">
                <a:solidFill>
                  <a:srgbClr val="333399"/>
                </a:solidFill>
                <a:latin typeface="Arial"/>
              </a:rPr>
              <a:t>can be missing.*</a:t>
            </a:r>
          </a:p>
        </p:txBody>
      </p:sp>
    </p:spTree>
    <p:extLst>
      <p:ext uri="{BB962C8B-B14F-4D97-AF65-F5344CB8AC3E}">
        <p14:creationId xmlns:p14="http://schemas.microsoft.com/office/powerpoint/2010/main" val="402411554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Driver Kernel Communication </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174</a:t>
            </a:fld>
            <a:endParaRPr lang="en-IN"/>
          </a:p>
        </p:txBody>
      </p:sp>
      <p:sp>
        <p:nvSpPr>
          <p:cNvPr id="3" name="Rectangle 2"/>
          <p:cNvSpPr/>
          <p:nvPr/>
        </p:nvSpPr>
        <p:spPr>
          <a:xfrm>
            <a:off x="141403" y="1166273"/>
            <a:ext cx="11679247" cy="5515356"/>
          </a:xfrm>
          <a:prstGeom prst="rect">
            <a:avLst/>
          </a:prstGeom>
        </p:spPr>
        <p:txBody>
          <a:bodyPr wrap="square">
            <a:spAutoFit/>
          </a:bodyPr>
          <a:lstStyle/>
          <a:p>
            <a:pPr marL="742950" lvl="1" indent="-285750" algn="just" fontAlgn="base">
              <a:spcBef>
                <a:spcPct val="20000"/>
              </a:spcBef>
              <a:spcAft>
                <a:spcPct val="0"/>
              </a:spcAft>
            </a:pPr>
            <a:r>
              <a:rPr lang="en-US" sz="2400" b="1" dirty="0">
                <a:solidFill>
                  <a:srgbClr val="CC3300"/>
                </a:solidFill>
                <a:latin typeface="Arial" panose="020B0604020202020204" pitchFamily="34" charset="0"/>
                <a:cs typeface="Arial" panose="020B0604020202020204" pitchFamily="34" charset="0"/>
              </a:rPr>
              <a:t>Any device operation is typically initiated by a process.</a:t>
            </a:r>
          </a:p>
          <a:p>
            <a:pPr marL="342900" lvl="0" indent="-342900" algn="just" fontAlgn="base">
              <a:spcBef>
                <a:spcPct val="20000"/>
              </a:spcBef>
              <a:spcAft>
                <a:spcPct val="0"/>
              </a:spcAft>
            </a:pPr>
            <a:r>
              <a:rPr lang="en-US" sz="2400" b="1" dirty="0">
                <a:solidFill>
                  <a:srgbClr val="333399"/>
                </a:solidFill>
                <a:latin typeface="Arial" panose="020B0604020202020204" pitchFamily="34" charset="0"/>
                <a:cs typeface="Arial" panose="020B0604020202020204" pitchFamily="34" charset="0"/>
              </a:rPr>
              <a:t>		</a:t>
            </a:r>
            <a:r>
              <a:rPr lang="en-US" sz="2400" b="1" dirty="0">
                <a:solidFill>
                  <a:srgbClr val="000000"/>
                </a:solidFill>
                <a:latin typeface="Arial" panose="020B0604020202020204" pitchFamily="34" charset="0"/>
                <a:cs typeface="Arial" panose="020B0604020202020204" pitchFamily="34" charset="0"/>
              </a:rPr>
              <a:t>For example a process might use the read() system call to read 10 bytes for a file opened earlier, and store these 10 bytes in  a local buffer.</a:t>
            </a:r>
          </a:p>
          <a:p>
            <a:pPr marL="342900" lvl="0" indent="-342900" algn="just" fontAlgn="base">
              <a:spcBef>
                <a:spcPct val="20000"/>
              </a:spcBef>
              <a:spcAft>
                <a:spcPct val="0"/>
              </a:spcAft>
            </a:pPr>
            <a:endParaRPr lang="en-US" sz="2400" b="1" dirty="0">
              <a:solidFill>
                <a:srgbClr val="000000"/>
              </a:solidFill>
              <a:latin typeface="Arial" panose="020B0604020202020204" pitchFamily="34" charset="0"/>
              <a:cs typeface="Arial" panose="020B0604020202020204" pitchFamily="34" charset="0"/>
            </a:endParaRPr>
          </a:p>
          <a:p>
            <a:pPr marL="342900" lvl="0" indent="-342900" algn="just" fontAlgn="base">
              <a:lnSpc>
                <a:spcPct val="90000"/>
              </a:lnSpc>
              <a:spcBef>
                <a:spcPct val="20000"/>
              </a:spcBef>
              <a:spcAft>
                <a:spcPct val="0"/>
              </a:spcAft>
            </a:pPr>
            <a:r>
              <a:rPr lang="en-US" sz="2400" b="1" dirty="0">
                <a:solidFill>
                  <a:srgbClr val="333399"/>
                </a:solidFill>
                <a:latin typeface="Arial" panose="020B0604020202020204" pitchFamily="34" charset="0"/>
                <a:cs typeface="Arial" panose="020B0604020202020204" pitchFamily="34" charset="0"/>
              </a:rPr>
              <a:t>		The read() system call now finds out which device is associated with this request, the type of the device and the major device number associated with the device</a:t>
            </a:r>
            <a:r>
              <a:rPr lang="en-US" sz="2400" b="1" dirty="0" smtClean="0">
                <a:solidFill>
                  <a:srgbClr val="333399"/>
                </a:solidFill>
                <a:latin typeface="Arial" panose="020B0604020202020204" pitchFamily="34" charset="0"/>
                <a:cs typeface="Arial" panose="020B0604020202020204" pitchFamily="34" charset="0"/>
              </a:rPr>
              <a:t>.</a:t>
            </a:r>
          </a:p>
          <a:p>
            <a:pPr marL="342900" lvl="0" indent="-342900" algn="just" fontAlgn="base">
              <a:lnSpc>
                <a:spcPct val="90000"/>
              </a:lnSpc>
              <a:spcBef>
                <a:spcPct val="20000"/>
              </a:spcBef>
              <a:spcAft>
                <a:spcPct val="0"/>
              </a:spcAft>
            </a:pPr>
            <a:endParaRPr lang="en-US" sz="2400" b="1" dirty="0" smtClean="0">
              <a:solidFill>
                <a:srgbClr val="333399"/>
              </a:solidFill>
              <a:latin typeface="Arial" panose="020B0604020202020204" pitchFamily="34" charset="0"/>
              <a:cs typeface="Arial" panose="020B0604020202020204" pitchFamily="34" charset="0"/>
            </a:endParaRPr>
          </a:p>
          <a:p>
            <a:r>
              <a:rPr lang="en-US" sz="2400" b="1" dirty="0">
                <a:solidFill>
                  <a:srgbClr val="800000"/>
                </a:solidFill>
                <a:latin typeface="Arial" panose="020B0604020202020204" pitchFamily="34" charset="0"/>
                <a:cs typeface="Arial" panose="020B0604020202020204" pitchFamily="34" charset="0"/>
              </a:rPr>
              <a:t>The read() system call then invokes the read() entry point of the device and supplies the address of the user (process) buffer to the device driver.</a:t>
            </a:r>
          </a:p>
          <a:p>
            <a:endParaRPr lang="en-US" sz="2400" b="1" dirty="0">
              <a:solidFill>
                <a:srgbClr val="800000"/>
              </a:solidFill>
              <a:latin typeface="Arial" panose="020B0604020202020204" pitchFamily="34" charset="0"/>
              <a:cs typeface="Arial" panose="020B0604020202020204" pitchFamily="34" charset="0"/>
            </a:endParaRPr>
          </a:p>
          <a:p>
            <a:r>
              <a:rPr lang="en-US" sz="2400" b="1" dirty="0">
                <a:latin typeface="Arial" panose="020B0604020202020204" pitchFamily="34" charset="0"/>
                <a:cs typeface="Arial" panose="020B0604020202020204" pitchFamily="34" charset="0"/>
              </a:rPr>
              <a:t>		However, the user buffer is located in the process address space. Whereas the device driver executes in the kernel address space.</a:t>
            </a:r>
          </a:p>
          <a:p>
            <a:pPr marL="342900" lvl="0" indent="-342900" algn="just" fontAlgn="base">
              <a:lnSpc>
                <a:spcPct val="90000"/>
              </a:lnSpc>
              <a:spcBef>
                <a:spcPct val="20000"/>
              </a:spcBef>
              <a:spcAft>
                <a:spcPct val="0"/>
              </a:spcAft>
            </a:pPr>
            <a:endParaRPr lang="en-US" sz="2800" b="1" dirty="0">
              <a:solidFill>
                <a:srgbClr val="333399"/>
              </a:solidFill>
              <a:latin typeface="Arial"/>
            </a:endParaRPr>
          </a:p>
        </p:txBody>
      </p:sp>
    </p:spTree>
    <p:extLst>
      <p:ext uri="{BB962C8B-B14F-4D97-AF65-F5344CB8AC3E}">
        <p14:creationId xmlns:p14="http://schemas.microsoft.com/office/powerpoint/2010/main" val="243691170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Transfer of Data To/From Drivers</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175</a:t>
            </a:fld>
            <a:endParaRPr lang="en-IN"/>
          </a:p>
        </p:txBody>
      </p:sp>
      <p:sp>
        <p:nvSpPr>
          <p:cNvPr id="3" name="Rectangle 2"/>
          <p:cNvSpPr/>
          <p:nvPr/>
        </p:nvSpPr>
        <p:spPr>
          <a:xfrm>
            <a:off x="261770" y="1992788"/>
            <a:ext cx="11542770" cy="4425827"/>
          </a:xfrm>
          <a:prstGeom prst="rect">
            <a:avLst/>
          </a:prstGeom>
        </p:spPr>
        <p:txBody>
          <a:bodyPr wrap="square">
            <a:spAutoFit/>
          </a:bodyPr>
          <a:lstStyle/>
          <a:p>
            <a:pPr marL="342900" lvl="0" indent="-342900" algn="just" fontAlgn="base">
              <a:spcBef>
                <a:spcPct val="20000"/>
              </a:spcBef>
              <a:spcAft>
                <a:spcPct val="0"/>
              </a:spcAft>
            </a:pPr>
            <a:r>
              <a:rPr lang="en-US" sz="3200" dirty="0">
                <a:solidFill>
                  <a:srgbClr val="000000"/>
                </a:solidFill>
                <a:latin typeface="Arial"/>
              </a:rPr>
              <a:t>To copy from user buffer to kernel buffer vice versa can be done by the following functions</a:t>
            </a:r>
            <a:r>
              <a:rPr lang="en-US" sz="3200" dirty="0" smtClean="0">
                <a:solidFill>
                  <a:srgbClr val="000000"/>
                </a:solidFill>
                <a:latin typeface="Arial"/>
              </a:rPr>
              <a:t>.</a:t>
            </a:r>
          </a:p>
          <a:p>
            <a:pPr marL="342900" lvl="0" indent="-342900" algn="just" fontAlgn="base">
              <a:spcBef>
                <a:spcPct val="20000"/>
              </a:spcBef>
              <a:spcAft>
                <a:spcPct val="0"/>
              </a:spcAft>
            </a:pPr>
            <a:endParaRPr lang="en-US" sz="3200" dirty="0">
              <a:solidFill>
                <a:srgbClr val="000000"/>
              </a:solidFill>
              <a:latin typeface="Arial"/>
            </a:endParaRPr>
          </a:p>
          <a:p>
            <a:pPr marL="342900" lvl="0" indent="-342900" algn="just" fontAlgn="base">
              <a:spcBef>
                <a:spcPct val="20000"/>
              </a:spcBef>
              <a:spcAft>
                <a:spcPct val="0"/>
              </a:spcAft>
            </a:pPr>
            <a:r>
              <a:rPr lang="en-US" sz="3200" b="1" dirty="0">
                <a:solidFill>
                  <a:srgbClr val="333399"/>
                </a:solidFill>
                <a:latin typeface="Arial"/>
              </a:rPr>
              <a:t>unsigned long </a:t>
            </a:r>
            <a:r>
              <a:rPr lang="en-US" sz="3200" b="1" dirty="0" err="1">
                <a:solidFill>
                  <a:srgbClr val="CC3300"/>
                </a:solidFill>
                <a:latin typeface="Arial"/>
              </a:rPr>
              <a:t>copy_to_user</a:t>
            </a:r>
            <a:r>
              <a:rPr lang="en-US" sz="3200" b="1" dirty="0">
                <a:solidFill>
                  <a:srgbClr val="333399"/>
                </a:solidFill>
                <a:latin typeface="Arial"/>
              </a:rPr>
              <a:t>(void </a:t>
            </a:r>
            <a:r>
              <a:rPr lang="en-US" sz="3200" b="1" dirty="0">
                <a:solidFill>
                  <a:srgbClr val="CC3300"/>
                </a:solidFill>
                <a:latin typeface="Arial"/>
              </a:rPr>
              <a:t>*to</a:t>
            </a:r>
            <a:r>
              <a:rPr lang="en-US" sz="3200" b="1" dirty="0">
                <a:solidFill>
                  <a:srgbClr val="333399"/>
                </a:solidFill>
                <a:latin typeface="Arial"/>
              </a:rPr>
              <a:t>, </a:t>
            </a:r>
            <a:r>
              <a:rPr lang="en-US" sz="3200" b="1" dirty="0" err="1">
                <a:solidFill>
                  <a:srgbClr val="333399"/>
                </a:solidFill>
                <a:latin typeface="Arial"/>
              </a:rPr>
              <a:t>const</a:t>
            </a:r>
            <a:r>
              <a:rPr lang="en-US" sz="3200" b="1" dirty="0">
                <a:solidFill>
                  <a:srgbClr val="333399"/>
                </a:solidFill>
                <a:latin typeface="Arial"/>
              </a:rPr>
              <a:t> void    </a:t>
            </a:r>
            <a:r>
              <a:rPr lang="en-US" sz="3200" b="1" dirty="0">
                <a:solidFill>
                  <a:srgbClr val="CC3300"/>
                </a:solidFill>
                <a:latin typeface="Arial"/>
              </a:rPr>
              <a:t>*from</a:t>
            </a:r>
            <a:r>
              <a:rPr lang="en-US" sz="3200" b="1" dirty="0">
                <a:solidFill>
                  <a:srgbClr val="333399"/>
                </a:solidFill>
                <a:latin typeface="Arial"/>
              </a:rPr>
              <a:t>,   unsigned long </a:t>
            </a:r>
            <a:r>
              <a:rPr lang="en-US" sz="3200" b="1" dirty="0">
                <a:solidFill>
                  <a:srgbClr val="CC3300"/>
                </a:solidFill>
                <a:latin typeface="Arial"/>
              </a:rPr>
              <a:t>count</a:t>
            </a:r>
            <a:r>
              <a:rPr lang="en-US" sz="3200" b="1" dirty="0" smtClean="0">
                <a:solidFill>
                  <a:srgbClr val="333399"/>
                </a:solidFill>
                <a:latin typeface="Arial"/>
              </a:rPr>
              <a:t>);</a:t>
            </a:r>
          </a:p>
          <a:p>
            <a:pPr marL="342900" lvl="0" indent="-342900" algn="just" fontAlgn="base">
              <a:spcBef>
                <a:spcPct val="20000"/>
              </a:spcBef>
              <a:spcAft>
                <a:spcPct val="0"/>
              </a:spcAft>
            </a:pPr>
            <a:endParaRPr lang="en-US" sz="3200" b="1" dirty="0">
              <a:solidFill>
                <a:srgbClr val="333399"/>
              </a:solidFill>
              <a:latin typeface="Arial"/>
            </a:endParaRPr>
          </a:p>
          <a:p>
            <a:pPr marL="342900" lvl="0" indent="-342900" algn="just" fontAlgn="base">
              <a:spcBef>
                <a:spcPct val="20000"/>
              </a:spcBef>
              <a:spcAft>
                <a:spcPct val="0"/>
              </a:spcAft>
            </a:pPr>
            <a:r>
              <a:rPr lang="en-US" sz="3200" b="1" dirty="0">
                <a:solidFill>
                  <a:srgbClr val="333399"/>
                </a:solidFill>
                <a:latin typeface="Arial"/>
              </a:rPr>
              <a:t>unsigned long </a:t>
            </a:r>
            <a:r>
              <a:rPr lang="en-US" sz="3200" b="1" dirty="0" err="1">
                <a:solidFill>
                  <a:srgbClr val="CC3300"/>
                </a:solidFill>
                <a:latin typeface="Arial"/>
              </a:rPr>
              <a:t>copy_from_user</a:t>
            </a:r>
            <a:r>
              <a:rPr lang="en-US" sz="3200" b="1" dirty="0">
                <a:solidFill>
                  <a:srgbClr val="333399"/>
                </a:solidFill>
                <a:latin typeface="Arial"/>
              </a:rPr>
              <a:t>(void </a:t>
            </a:r>
            <a:r>
              <a:rPr lang="en-US" sz="3200" b="1" dirty="0">
                <a:solidFill>
                  <a:srgbClr val="CC3300"/>
                </a:solidFill>
                <a:latin typeface="Arial"/>
              </a:rPr>
              <a:t>*to</a:t>
            </a:r>
            <a:r>
              <a:rPr lang="en-US" sz="3200" b="1" dirty="0">
                <a:solidFill>
                  <a:srgbClr val="333399"/>
                </a:solidFill>
                <a:latin typeface="Arial"/>
              </a:rPr>
              <a:t>, </a:t>
            </a:r>
            <a:r>
              <a:rPr lang="en-US" sz="3200" b="1" dirty="0" err="1">
                <a:solidFill>
                  <a:srgbClr val="333399"/>
                </a:solidFill>
                <a:latin typeface="Arial"/>
              </a:rPr>
              <a:t>const</a:t>
            </a:r>
            <a:r>
              <a:rPr lang="en-US" sz="3200" b="1" dirty="0">
                <a:solidFill>
                  <a:srgbClr val="333399"/>
                </a:solidFill>
                <a:latin typeface="Arial"/>
              </a:rPr>
              <a:t> void </a:t>
            </a:r>
            <a:r>
              <a:rPr lang="en-US" sz="3200" b="1" dirty="0">
                <a:solidFill>
                  <a:srgbClr val="CC3300"/>
                </a:solidFill>
                <a:latin typeface="Arial"/>
              </a:rPr>
              <a:t>*from</a:t>
            </a:r>
            <a:r>
              <a:rPr lang="en-US" sz="3200" b="1" dirty="0">
                <a:solidFill>
                  <a:srgbClr val="333399"/>
                </a:solidFill>
                <a:latin typeface="Arial"/>
              </a:rPr>
              <a:t>,  unsigned long </a:t>
            </a:r>
            <a:r>
              <a:rPr lang="en-US" sz="3200" b="1" dirty="0">
                <a:solidFill>
                  <a:srgbClr val="CC3300"/>
                </a:solidFill>
                <a:latin typeface="Arial"/>
              </a:rPr>
              <a:t>count</a:t>
            </a:r>
            <a:r>
              <a:rPr lang="en-US" sz="3200" b="1" dirty="0">
                <a:solidFill>
                  <a:srgbClr val="333399"/>
                </a:solidFill>
                <a:latin typeface="Arial"/>
              </a:rPr>
              <a:t>);</a:t>
            </a:r>
          </a:p>
        </p:txBody>
      </p:sp>
    </p:spTree>
    <p:extLst>
      <p:ext uri="{BB962C8B-B14F-4D97-AF65-F5344CB8AC3E}">
        <p14:creationId xmlns:p14="http://schemas.microsoft.com/office/powerpoint/2010/main" val="204914941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Device File Creation </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176</a:t>
            </a:fld>
            <a:endParaRPr lang="en-IN"/>
          </a:p>
        </p:txBody>
      </p:sp>
      <p:sp>
        <p:nvSpPr>
          <p:cNvPr id="3" name="Rectangle 2"/>
          <p:cNvSpPr/>
          <p:nvPr/>
        </p:nvSpPr>
        <p:spPr>
          <a:xfrm>
            <a:off x="309537" y="1318518"/>
            <a:ext cx="11447235" cy="5410712"/>
          </a:xfrm>
          <a:prstGeom prst="rect">
            <a:avLst/>
          </a:prstGeom>
        </p:spPr>
        <p:txBody>
          <a:bodyPr wrap="square">
            <a:spAutoFit/>
          </a:bodyPr>
          <a:lstStyle/>
          <a:p>
            <a:pPr marL="342900" lvl="0" indent="-342900" algn="just" fontAlgn="base">
              <a:spcBef>
                <a:spcPct val="20000"/>
              </a:spcBef>
              <a:spcAft>
                <a:spcPct val="0"/>
              </a:spcAft>
            </a:pPr>
            <a:r>
              <a:rPr lang="en-US" sz="3200" dirty="0">
                <a:solidFill>
                  <a:srgbClr val="333399"/>
                </a:solidFill>
                <a:latin typeface="Arial"/>
              </a:rPr>
              <a:t>The command to create a device node on a filesystem is </a:t>
            </a:r>
            <a:r>
              <a:rPr lang="en-US" sz="3200" b="1" dirty="0" err="1">
                <a:solidFill>
                  <a:srgbClr val="CC3300"/>
                </a:solidFill>
                <a:latin typeface="Arial"/>
              </a:rPr>
              <a:t>mknod</a:t>
            </a:r>
            <a:r>
              <a:rPr lang="en-US" sz="3200" b="1" dirty="0">
                <a:solidFill>
                  <a:srgbClr val="333399"/>
                </a:solidFill>
                <a:latin typeface="Arial"/>
              </a:rPr>
              <a:t>;</a:t>
            </a:r>
            <a:r>
              <a:rPr lang="en-US" sz="3200" dirty="0">
                <a:solidFill>
                  <a:srgbClr val="333399"/>
                </a:solidFill>
                <a:latin typeface="Arial"/>
              </a:rPr>
              <a:t> </a:t>
            </a:r>
          </a:p>
          <a:p>
            <a:pPr marL="342900" lvl="0" indent="-342900" algn="just" fontAlgn="base">
              <a:spcBef>
                <a:spcPct val="20000"/>
              </a:spcBef>
              <a:spcAft>
                <a:spcPct val="0"/>
              </a:spcAft>
            </a:pPr>
            <a:r>
              <a:rPr lang="en-US" sz="3200" dirty="0">
                <a:solidFill>
                  <a:srgbClr val="333399"/>
                </a:solidFill>
                <a:latin typeface="Arial"/>
              </a:rPr>
              <a:t>		</a:t>
            </a:r>
            <a:r>
              <a:rPr lang="en-US" sz="3200" dirty="0" err="1">
                <a:solidFill>
                  <a:srgbClr val="000000"/>
                </a:solidFill>
                <a:latin typeface="Arial"/>
              </a:rPr>
              <a:t>Superuser</a:t>
            </a:r>
            <a:r>
              <a:rPr lang="en-US" sz="3200" dirty="0">
                <a:solidFill>
                  <a:srgbClr val="000000"/>
                </a:solidFill>
                <a:latin typeface="Arial"/>
              </a:rPr>
              <a:t> privileges are required for this operation. The command takes three      arguments in addition to the name of the file being created. For example, the command</a:t>
            </a:r>
            <a:r>
              <a:rPr lang="en-US" sz="3200" dirty="0">
                <a:solidFill>
                  <a:srgbClr val="333399"/>
                </a:solidFill>
                <a:latin typeface="Arial"/>
              </a:rPr>
              <a:t> </a:t>
            </a:r>
          </a:p>
          <a:p>
            <a:pPr marL="342900" lvl="0" indent="-342900" algn="just" fontAlgn="base">
              <a:spcBef>
                <a:spcPct val="20000"/>
              </a:spcBef>
              <a:spcAft>
                <a:spcPct val="0"/>
              </a:spcAft>
            </a:pPr>
            <a:r>
              <a:rPr lang="en-US" sz="3200" dirty="0">
                <a:solidFill>
                  <a:srgbClr val="333399"/>
                </a:solidFill>
                <a:latin typeface="Arial"/>
              </a:rPr>
              <a:t>           </a:t>
            </a:r>
            <a:r>
              <a:rPr lang="en-US" sz="3200" b="1" dirty="0" err="1">
                <a:solidFill>
                  <a:srgbClr val="CC3300"/>
                </a:solidFill>
                <a:latin typeface="Arial"/>
              </a:rPr>
              <a:t>mknod</a:t>
            </a:r>
            <a:r>
              <a:rPr lang="en-US" sz="3200" b="1" dirty="0">
                <a:solidFill>
                  <a:srgbClr val="CC3300"/>
                </a:solidFill>
                <a:latin typeface="Arial"/>
              </a:rPr>
              <a:t> /</a:t>
            </a:r>
            <a:r>
              <a:rPr lang="en-US" sz="3200" b="1" dirty="0" err="1">
                <a:solidFill>
                  <a:srgbClr val="CC3300"/>
                </a:solidFill>
                <a:latin typeface="Arial"/>
              </a:rPr>
              <a:t>dev</a:t>
            </a:r>
            <a:r>
              <a:rPr lang="en-US" sz="3200" b="1" dirty="0">
                <a:solidFill>
                  <a:srgbClr val="CC3300"/>
                </a:solidFill>
                <a:latin typeface="Arial"/>
              </a:rPr>
              <a:t>/dev1 c 254 0</a:t>
            </a:r>
          </a:p>
          <a:p>
            <a:pPr marL="342900" lvl="0" indent="-342900" algn="just" fontAlgn="base">
              <a:spcBef>
                <a:spcPct val="20000"/>
              </a:spcBef>
              <a:spcAft>
                <a:spcPct val="0"/>
              </a:spcAft>
            </a:pPr>
            <a:r>
              <a:rPr lang="en-US" sz="3200" dirty="0">
                <a:solidFill>
                  <a:srgbClr val="333399"/>
                </a:solidFill>
                <a:latin typeface="Arial"/>
              </a:rPr>
              <a:t>    creates a char device (c) whose major number is 254 and whose minor number is 0.</a:t>
            </a:r>
          </a:p>
          <a:p>
            <a:pPr marL="342900" lvl="0" indent="-342900" algn="just" fontAlgn="base">
              <a:spcBef>
                <a:spcPct val="20000"/>
              </a:spcBef>
              <a:spcAft>
                <a:spcPct val="0"/>
              </a:spcAft>
            </a:pPr>
            <a:r>
              <a:rPr lang="en-US" sz="3200" dirty="0">
                <a:solidFill>
                  <a:srgbClr val="333399"/>
                </a:solidFill>
                <a:latin typeface="Arial"/>
              </a:rPr>
              <a:t>		</a:t>
            </a:r>
            <a:r>
              <a:rPr lang="en-US" sz="3200" dirty="0">
                <a:solidFill>
                  <a:srgbClr val="006600"/>
                </a:solidFill>
                <a:latin typeface="Arial"/>
              </a:rPr>
              <a:t>Note that once created by </a:t>
            </a:r>
            <a:r>
              <a:rPr lang="en-US" sz="3200" dirty="0" err="1">
                <a:solidFill>
                  <a:srgbClr val="006600"/>
                </a:solidFill>
                <a:latin typeface="Arial"/>
              </a:rPr>
              <a:t>mknod</a:t>
            </a:r>
            <a:r>
              <a:rPr lang="en-US" sz="3200" dirty="0">
                <a:solidFill>
                  <a:srgbClr val="006600"/>
                </a:solidFill>
                <a:latin typeface="Arial"/>
              </a:rPr>
              <a:t>, the special device file remains unless it is explicitly deleted.</a:t>
            </a:r>
            <a:r>
              <a:rPr lang="en-US" sz="3200" dirty="0">
                <a:solidFill>
                  <a:srgbClr val="333399"/>
                </a:solidFill>
                <a:latin typeface="Arial"/>
              </a:rPr>
              <a:t> </a:t>
            </a:r>
          </a:p>
        </p:txBody>
      </p:sp>
    </p:spTree>
    <p:extLst>
      <p:ext uri="{BB962C8B-B14F-4D97-AF65-F5344CB8AC3E}">
        <p14:creationId xmlns:p14="http://schemas.microsoft.com/office/powerpoint/2010/main" val="278291032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lgn="ctr">
              <a:buNone/>
            </a:pPr>
            <a:r>
              <a:rPr lang="en-US" sz="9600" b="1" dirty="0" smtClean="0"/>
              <a:t>Thank You</a:t>
            </a:r>
            <a:endParaRPr lang="en-US" sz="9600" b="1" dirty="0"/>
          </a:p>
        </p:txBody>
      </p:sp>
      <p:sp>
        <p:nvSpPr>
          <p:cNvPr id="4" name="Slide Number Placeholder 3"/>
          <p:cNvSpPr>
            <a:spLocks noGrp="1"/>
          </p:cNvSpPr>
          <p:nvPr>
            <p:ph type="sldNum" sz="quarter" idx="12"/>
          </p:nvPr>
        </p:nvSpPr>
        <p:spPr/>
        <p:txBody>
          <a:bodyPr/>
          <a:lstStyle/>
          <a:p>
            <a:fld id="{1DEFBDA0-AD74-41D1-B067-250B5C005FA0}" type="slidenum">
              <a:rPr lang="en-IN" smtClean="0"/>
              <a:t>177</a:t>
            </a:fld>
            <a:endParaRPr lang="en-IN"/>
          </a:p>
        </p:txBody>
      </p:sp>
    </p:spTree>
    <p:extLst>
      <p:ext uri="{BB962C8B-B14F-4D97-AF65-F5344CB8AC3E}">
        <p14:creationId xmlns:p14="http://schemas.microsoft.com/office/powerpoint/2010/main" val="22713365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File System</a:t>
            </a:r>
          </a:p>
        </p:txBody>
      </p:sp>
      <p:sp>
        <p:nvSpPr>
          <p:cNvPr id="4" name="Slide Number Placeholder 3"/>
          <p:cNvSpPr>
            <a:spLocks noGrp="1"/>
          </p:cNvSpPr>
          <p:nvPr>
            <p:ph type="sldNum" sz="quarter" idx="12"/>
          </p:nvPr>
        </p:nvSpPr>
        <p:spPr/>
        <p:txBody>
          <a:bodyPr/>
          <a:lstStyle/>
          <a:p>
            <a:fld id="{1DEFBDA0-AD74-41D1-B067-250B5C005FA0}" type="slidenum">
              <a:rPr lang="en-IN" smtClean="0"/>
              <a:t>18</a:t>
            </a:fld>
            <a:endParaRPr lang="en-IN" dirty="0"/>
          </a:p>
        </p:txBody>
      </p:sp>
      <p:sp>
        <p:nvSpPr>
          <p:cNvPr id="5" name="Rectangle 3"/>
          <p:cNvSpPr txBox="1">
            <a:spLocks noChangeArrowheads="1"/>
          </p:cNvSpPr>
          <p:nvPr/>
        </p:nvSpPr>
        <p:spPr>
          <a:xfrm>
            <a:off x="818322" y="2189922"/>
            <a:ext cx="7262191" cy="3306417"/>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b="1" dirty="0"/>
              <a:t>Facilitates persistent storage and data management</a:t>
            </a:r>
          </a:p>
          <a:p>
            <a:r>
              <a:rPr lang="en-US" altLang="en-US" b="1" dirty="0"/>
              <a:t>Facilitates file related system calls. </a:t>
            </a:r>
          </a:p>
          <a:p>
            <a:r>
              <a:rPr lang="en-US" altLang="en-US" b="1" dirty="0"/>
              <a:t>Different types of file system for different needs –depends on implementation</a:t>
            </a:r>
          </a:p>
          <a:p>
            <a:pPr lvl="1" algn="just"/>
            <a:r>
              <a:rPr lang="en-US" altLang="en-US" sz="1600" b="1" dirty="0">
                <a:cs typeface="Times New Roman" panose="02020603050405020304" pitchFamily="18" charset="0"/>
              </a:rPr>
              <a:t> </a:t>
            </a:r>
            <a:r>
              <a:rPr lang="en-US" altLang="en-US" sz="2000" b="1" dirty="0">
                <a:cs typeface="Times New Roman" panose="02020603050405020304" pitchFamily="18" charset="0"/>
              </a:rPr>
              <a:t>A logical file system appears as a single entity to the user process, but it may be composed of a number of physical file systems.</a:t>
            </a:r>
            <a:endParaRPr lang="en-US" altLang="en-US" sz="2000" b="1" dirty="0"/>
          </a:p>
        </p:txBody>
      </p:sp>
      <p:sp>
        <p:nvSpPr>
          <p:cNvPr id="6" name="Rectangle 3"/>
          <p:cNvSpPr txBox="1">
            <a:spLocks noChangeArrowheads="1"/>
          </p:cNvSpPr>
          <p:nvPr/>
        </p:nvSpPr>
        <p:spPr>
          <a:xfrm>
            <a:off x="8468139" y="1202634"/>
            <a:ext cx="2362200" cy="5088836"/>
          </a:xfrm>
          <a:prstGeom prst="rect">
            <a:avLst/>
          </a:prstGeom>
          <a:solidFill>
            <a:schemeClr val="accent2">
              <a:lumMod val="20000"/>
              <a:lumOff val="80000"/>
            </a:schemeClr>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3200" b="1" dirty="0"/>
              <a:t>VFS</a:t>
            </a:r>
          </a:p>
          <a:p>
            <a:r>
              <a:rPr lang="en-US" altLang="en-US" sz="3200" b="1" dirty="0"/>
              <a:t>XFS</a:t>
            </a:r>
          </a:p>
          <a:p>
            <a:r>
              <a:rPr lang="en-US" altLang="en-US" sz="3200" b="1" dirty="0"/>
              <a:t>ext4</a:t>
            </a:r>
          </a:p>
          <a:p>
            <a:r>
              <a:rPr lang="en-US" altLang="en-US" sz="3200" b="1" dirty="0"/>
              <a:t>UFS</a:t>
            </a:r>
          </a:p>
          <a:p>
            <a:r>
              <a:rPr lang="en-US" altLang="en-US" sz="3200" b="1" dirty="0"/>
              <a:t>proc</a:t>
            </a:r>
          </a:p>
          <a:p>
            <a:r>
              <a:rPr lang="en-US" altLang="en-US" sz="3200" b="1" dirty="0" err="1"/>
              <a:t>msdos</a:t>
            </a:r>
            <a:endParaRPr lang="en-US" altLang="en-US" sz="3200" b="1" dirty="0"/>
          </a:p>
          <a:p>
            <a:r>
              <a:rPr lang="en-US" altLang="en-US" sz="3200" b="1" dirty="0"/>
              <a:t>iso9660</a:t>
            </a:r>
          </a:p>
          <a:p>
            <a:r>
              <a:rPr lang="en-US" altLang="en-US" sz="3200" b="1" dirty="0" err="1"/>
              <a:t>Vfat</a:t>
            </a:r>
            <a:endParaRPr lang="en-US" altLang="en-US" sz="3200" b="1" dirty="0"/>
          </a:p>
          <a:p>
            <a:r>
              <a:rPr lang="en-US" altLang="en-US" sz="3200" b="1" dirty="0" err="1"/>
              <a:t>Aufs</a:t>
            </a:r>
            <a:endParaRPr lang="en-US" altLang="en-US" sz="3200" b="1" dirty="0"/>
          </a:p>
          <a:p>
            <a:r>
              <a:rPr lang="en-US" altLang="en-US" sz="3200" b="1" dirty="0"/>
              <a:t>…….</a:t>
            </a:r>
          </a:p>
        </p:txBody>
      </p:sp>
    </p:spTree>
    <p:extLst>
      <p:ext uri="{BB962C8B-B14F-4D97-AF65-F5344CB8AC3E}">
        <p14:creationId xmlns:p14="http://schemas.microsoft.com/office/powerpoint/2010/main" val="10831488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File System Architecture</a:t>
            </a:r>
          </a:p>
        </p:txBody>
      </p:sp>
      <p:sp>
        <p:nvSpPr>
          <p:cNvPr id="4" name="Slide Number Placeholder 3"/>
          <p:cNvSpPr>
            <a:spLocks noGrp="1"/>
          </p:cNvSpPr>
          <p:nvPr>
            <p:ph type="sldNum" sz="quarter" idx="12"/>
          </p:nvPr>
        </p:nvSpPr>
        <p:spPr/>
        <p:txBody>
          <a:bodyPr/>
          <a:lstStyle/>
          <a:p>
            <a:fld id="{1DEFBDA0-AD74-41D1-B067-250B5C005FA0}" type="slidenum">
              <a:rPr lang="en-IN" smtClean="0"/>
              <a:t>19</a:t>
            </a:fld>
            <a:endParaRPr lang="en-IN"/>
          </a:p>
        </p:txBody>
      </p:sp>
      <p:sp>
        <p:nvSpPr>
          <p:cNvPr id="5" name="AutoShape 3"/>
          <p:cNvSpPr>
            <a:spLocks noChangeArrowheads="1"/>
          </p:cNvSpPr>
          <p:nvPr/>
        </p:nvSpPr>
        <p:spPr bwMode="auto">
          <a:xfrm>
            <a:off x="1663700" y="1524000"/>
            <a:ext cx="6477000" cy="2743200"/>
          </a:xfrm>
          <a:prstGeom prst="roundRect">
            <a:avLst>
              <a:gd name="adj" fmla="val 16667"/>
            </a:avLst>
          </a:prstGeom>
          <a:solidFill>
            <a:srgbClr val="39B3E9">
              <a:lumMod val="20000"/>
              <a:lumOff val="80000"/>
              <a:alpha val="75999"/>
            </a:srgbClr>
          </a:solidFill>
          <a:ln w="9525" algn="ctr">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6" name="Rectangle 4"/>
          <p:cNvSpPr>
            <a:spLocks noChangeArrowheads="1"/>
          </p:cNvSpPr>
          <p:nvPr/>
        </p:nvSpPr>
        <p:spPr bwMode="auto">
          <a:xfrm>
            <a:off x="2044700" y="4662488"/>
            <a:ext cx="5524500" cy="747712"/>
          </a:xfrm>
          <a:prstGeom prst="rect">
            <a:avLst/>
          </a:prstGeom>
          <a:solidFill>
            <a:srgbClr val="CC99FF"/>
          </a:solidFill>
          <a:ln w="9525" algn="ctr">
            <a:noFill/>
            <a:miter lim="800000"/>
            <a:headEnd/>
            <a:tailEnd/>
          </a:ln>
          <a:effectLst/>
        </p:spPr>
        <p:txBody>
          <a:bodyPr wrap="none" anchor="ctr"/>
          <a:lstStyle/>
          <a:p>
            <a:pPr algn="ctr"/>
            <a:r>
              <a:rPr lang="en-US" b="1" kern="0">
                <a:solidFill>
                  <a:sysClr val="windowText" lastClr="000000"/>
                </a:solidFill>
                <a:latin typeface="Arial"/>
              </a:rPr>
              <a:t>Device Drivers</a:t>
            </a:r>
          </a:p>
        </p:txBody>
      </p:sp>
      <p:sp>
        <p:nvSpPr>
          <p:cNvPr id="7" name="AutoShape 5"/>
          <p:cNvSpPr>
            <a:spLocks noChangeArrowheads="1"/>
          </p:cNvSpPr>
          <p:nvPr/>
        </p:nvSpPr>
        <p:spPr bwMode="auto">
          <a:xfrm>
            <a:off x="2197100" y="5818188"/>
            <a:ext cx="5143500" cy="582612"/>
          </a:xfrm>
          <a:prstGeom prst="roundRect">
            <a:avLst>
              <a:gd name="adj" fmla="val 16667"/>
            </a:avLst>
          </a:prstGeom>
          <a:solidFill>
            <a:srgbClr val="800000">
              <a:alpha val="75999"/>
            </a:srgbClr>
          </a:solidFill>
          <a:ln w="9525" algn="ctr">
            <a:noFill/>
            <a:round/>
            <a:headEnd/>
            <a:tailEnd/>
          </a:ln>
          <a:effectLst/>
        </p:spPr>
        <p:txBody>
          <a:bodyPr wrap="none" anchor="ctr"/>
          <a:lstStyle/>
          <a:p>
            <a:pPr algn="ctr"/>
            <a:r>
              <a:rPr lang="en-US" b="1" kern="0">
                <a:solidFill>
                  <a:srgbClr val="FFFF00"/>
                </a:solidFill>
                <a:latin typeface="Arial"/>
              </a:rPr>
              <a:t>Physical Devices</a:t>
            </a:r>
          </a:p>
        </p:txBody>
      </p:sp>
      <p:sp>
        <p:nvSpPr>
          <p:cNvPr id="8" name="AutoShape 6"/>
          <p:cNvSpPr>
            <a:spLocks noChangeArrowheads="1"/>
          </p:cNvSpPr>
          <p:nvPr/>
        </p:nvSpPr>
        <p:spPr bwMode="auto">
          <a:xfrm>
            <a:off x="4356100" y="4038600"/>
            <a:ext cx="571500" cy="685800"/>
          </a:xfrm>
          <a:prstGeom prst="downArrow">
            <a:avLst>
              <a:gd name="adj1" fmla="val 50000"/>
              <a:gd name="adj2" fmla="val 30000"/>
            </a:avLst>
          </a:prstGeom>
          <a:solidFill>
            <a:sysClr val="windowText" lastClr="000000">
              <a:alpha val="75999"/>
            </a:sysClr>
          </a:solidFill>
          <a:ln w="9525" algn="ctr">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9" name="AutoShape 7"/>
          <p:cNvSpPr>
            <a:spLocks noChangeArrowheads="1"/>
          </p:cNvSpPr>
          <p:nvPr/>
        </p:nvSpPr>
        <p:spPr bwMode="auto">
          <a:xfrm>
            <a:off x="4368800" y="5334001"/>
            <a:ext cx="571500" cy="498475"/>
          </a:xfrm>
          <a:prstGeom prst="downArrow">
            <a:avLst>
              <a:gd name="adj1" fmla="val 50000"/>
              <a:gd name="adj2" fmla="val 25000"/>
            </a:avLst>
          </a:prstGeom>
          <a:solidFill>
            <a:srgbClr val="000000">
              <a:alpha val="75999"/>
            </a:srgbClr>
          </a:solidFill>
          <a:ln w="9525" algn="ctr">
            <a:noFill/>
            <a:miter lim="800000"/>
            <a:headEnd/>
            <a:tailEnd/>
          </a:ln>
          <a:effectLst/>
        </p:spPr>
        <p:txBody>
          <a:bodyPr wrap="none" anchor="ctr"/>
          <a:lstStyle/>
          <a:p>
            <a:endParaRPr lang="en-US" kern="0">
              <a:solidFill>
                <a:sysClr val="windowText" lastClr="000000"/>
              </a:solidFill>
              <a:latin typeface="Arial"/>
            </a:endParaRPr>
          </a:p>
        </p:txBody>
      </p:sp>
      <p:sp>
        <p:nvSpPr>
          <p:cNvPr id="10" name="Rectangle 8"/>
          <p:cNvSpPr>
            <a:spLocks noChangeArrowheads="1"/>
          </p:cNvSpPr>
          <p:nvPr/>
        </p:nvSpPr>
        <p:spPr bwMode="auto">
          <a:xfrm>
            <a:off x="1968500" y="1863726"/>
            <a:ext cx="5524500" cy="498475"/>
          </a:xfrm>
          <a:prstGeom prst="rect">
            <a:avLst/>
          </a:prstGeom>
          <a:solidFill>
            <a:srgbClr val="993300">
              <a:alpha val="75999"/>
            </a:srgbClr>
          </a:solidFill>
          <a:ln w="9525" algn="ctr">
            <a:noFill/>
            <a:miter lim="800000"/>
            <a:headEnd/>
            <a:tailEnd/>
          </a:ln>
          <a:effectLst/>
        </p:spPr>
        <p:txBody>
          <a:bodyPr wrap="none" anchor="ctr"/>
          <a:lstStyle/>
          <a:p>
            <a:pPr algn="ctr"/>
            <a:r>
              <a:rPr lang="en-US" sz="1400" b="1" kern="0">
                <a:solidFill>
                  <a:srgbClr val="FFFF00"/>
                </a:solidFill>
                <a:latin typeface="Arial"/>
              </a:rPr>
              <a:t>Virtual File System (VFS)</a:t>
            </a:r>
          </a:p>
        </p:txBody>
      </p:sp>
      <p:sp>
        <p:nvSpPr>
          <p:cNvPr id="11" name="Rectangle 9"/>
          <p:cNvSpPr>
            <a:spLocks noChangeArrowheads="1"/>
          </p:cNvSpPr>
          <p:nvPr/>
        </p:nvSpPr>
        <p:spPr bwMode="auto">
          <a:xfrm>
            <a:off x="2882900" y="3540126"/>
            <a:ext cx="3429000" cy="498475"/>
          </a:xfrm>
          <a:prstGeom prst="rect">
            <a:avLst/>
          </a:prstGeom>
          <a:solidFill>
            <a:srgbClr val="0000FF">
              <a:alpha val="75999"/>
            </a:srgbClr>
          </a:solidFill>
          <a:ln w="9525" algn="ctr">
            <a:noFill/>
            <a:miter lim="800000"/>
            <a:headEnd/>
            <a:tailEnd/>
          </a:ln>
          <a:effectLst/>
        </p:spPr>
        <p:txBody>
          <a:bodyPr wrap="none" anchor="ctr"/>
          <a:lstStyle/>
          <a:p>
            <a:pPr algn="ctr"/>
            <a:r>
              <a:rPr lang="en-US" sz="1400" b="1" kern="0">
                <a:solidFill>
                  <a:prstClr val="white"/>
                </a:solidFill>
                <a:latin typeface="Arial"/>
              </a:rPr>
              <a:t>Buffer Cache</a:t>
            </a:r>
          </a:p>
        </p:txBody>
      </p:sp>
      <p:sp>
        <p:nvSpPr>
          <p:cNvPr id="12" name="Rectangle 10"/>
          <p:cNvSpPr>
            <a:spLocks noChangeArrowheads="1"/>
          </p:cNvSpPr>
          <p:nvPr/>
        </p:nvSpPr>
        <p:spPr bwMode="auto">
          <a:xfrm>
            <a:off x="3111500" y="2701926"/>
            <a:ext cx="857250" cy="498475"/>
          </a:xfrm>
          <a:prstGeom prst="rect">
            <a:avLst/>
          </a:prstGeom>
          <a:solidFill>
            <a:srgbClr val="993366">
              <a:alpha val="75999"/>
            </a:srgbClr>
          </a:solidFill>
          <a:ln w="9525" algn="ctr">
            <a:noFill/>
            <a:miter lim="800000"/>
            <a:headEnd/>
            <a:tailEnd/>
          </a:ln>
          <a:effectLst/>
        </p:spPr>
        <p:txBody>
          <a:bodyPr wrap="none" anchor="ctr"/>
          <a:lstStyle/>
          <a:p>
            <a:pPr algn="ctr"/>
            <a:r>
              <a:rPr lang="en-US" sz="1400" b="1" kern="0" dirty="0">
                <a:solidFill>
                  <a:prstClr val="white"/>
                </a:solidFill>
                <a:latin typeface="Arial"/>
              </a:rPr>
              <a:t>XFS</a:t>
            </a:r>
          </a:p>
        </p:txBody>
      </p:sp>
      <p:sp>
        <p:nvSpPr>
          <p:cNvPr id="13" name="Rectangle 11"/>
          <p:cNvSpPr>
            <a:spLocks noChangeArrowheads="1"/>
          </p:cNvSpPr>
          <p:nvPr/>
        </p:nvSpPr>
        <p:spPr bwMode="auto">
          <a:xfrm>
            <a:off x="4457700" y="2714626"/>
            <a:ext cx="857250" cy="498475"/>
          </a:xfrm>
          <a:prstGeom prst="rect">
            <a:avLst/>
          </a:prstGeom>
          <a:solidFill>
            <a:srgbClr val="CC99FF">
              <a:alpha val="75999"/>
            </a:srgbClr>
          </a:solidFill>
          <a:ln w="9525" algn="ctr">
            <a:noFill/>
            <a:miter lim="800000"/>
            <a:headEnd/>
            <a:tailEnd/>
          </a:ln>
          <a:effectLst/>
        </p:spPr>
        <p:txBody>
          <a:bodyPr wrap="none" anchor="ctr"/>
          <a:lstStyle/>
          <a:p>
            <a:pPr algn="ctr"/>
            <a:r>
              <a:rPr lang="en-US" sz="1400" b="1" kern="0">
                <a:solidFill>
                  <a:sysClr val="windowText" lastClr="000000"/>
                </a:solidFill>
                <a:latin typeface="Arial"/>
              </a:rPr>
              <a:t>UFS</a:t>
            </a:r>
          </a:p>
        </p:txBody>
      </p:sp>
      <p:sp>
        <p:nvSpPr>
          <p:cNvPr id="14" name="Rectangle 12"/>
          <p:cNvSpPr>
            <a:spLocks noChangeArrowheads="1"/>
          </p:cNvSpPr>
          <p:nvPr/>
        </p:nvSpPr>
        <p:spPr bwMode="auto">
          <a:xfrm>
            <a:off x="5702300" y="2701926"/>
            <a:ext cx="857250" cy="498475"/>
          </a:xfrm>
          <a:prstGeom prst="rect">
            <a:avLst/>
          </a:prstGeom>
          <a:solidFill>
            <a:srgbClr val="FF00FF">
              <a:alpha val="75999"/>
            </a:srgbClr>
          </a:solidFill>
          <a:ln w="9525" algn="ctr">
            <a:noFill/>
            <a:miter lim="800000"/>
            <a:headEnd/>
            <a:tailEnd/>
          </a:ln>
          <a:effectLst/>
        </p:spPr>
        <p:txBody>
          <a:bodyPr wrap="none" anchor="ctr"/>
          <a:lstStyle/>
          <a:p>
            <a:pPr algn="ctr"/>
            <a:r>
              <a:rPr lang="en-US" sz="1400" b="1" kern="0">
                <a:solidFill>
                  <a:sysClr val="windowText" lastClr="000000"/>
                </a:solidFill>
                <a:latin typeface="Arial"/>
              </a:rPr>
              <a:t>/ proc</a:t>
            </a:r>
          </a:p>
        </p:txBody>
      </p:sp>
      <p:sp>
        <p:nvSpPr>
          <p:cNvPr id="15" name="Line 13"/>
          <p:cNvSpPr>
            <a:spLocks noChangeShapeType="1"/>
          </p:cNvSpPr>
          <p:nvPr/>
        </p:nvSpPr>
        <p:spPr bwMode="auto">
          <a:xfrm flipH="1">
            <a:off x="4864100" y="1447800"/>
            <a:ext cx="12700" cy="457200"/>
          </a:xfrm>
          <a:prstGeom prst="line">
            <a:avLst/>
          </a:prstGeom>
          <a:noFill/>
          <a:ln w="28575">
            <a:solidFill>
              <a:sysClr val="windowText" lastClr="000000"/>
            </a:solidFill>
            <a:round/>
            <a:headEnd/>
            <a:tailEnd type="triangle" w="med" len="me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16" name="Line 14"/>
          <p:cNvSpPr>
            <a:spLocks noChangeShapeType="1"/>
          </p:cNvSpPr>
          <p:nvPr/>
        </p:nvSpPr>
        <p:spPr bwMode="auto">
          <a:xfrm>
            <a:off x="5346700" y="2971800"/>
            <a:ext cx="304800" cy="0"/>
          </a:xfrm>
          <a:prstGeom prst="line">
            <a:avLst/>
          </a:prstGeom>
          <a:noFill/>
          <a:ln w="28575" cap="rnd">
            <a:solidFill>
              <a:sysClr val="windowText" lastClr="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17" name="Line 15"/>
          <p:cNvSpPr>
            <a:spLocks noChangeShapeType="1"/>
          </p:cNvSpPr>
          <p:nvPr/>
        </p:nvSpPr>
        <p:spPr bwMode="auto">
          <a:xfrm>
            <a:off x="3517900" y="2362200"/>
            <a:ext cx="0" cy="330200"/>
          </a:xfrm>
          <a:prstGeom prst="line">
            <a:avLst/>
          </a:prstGeom>
          <a:noFill/>
          <a:ln w="19050">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18" name="Line 16"/>
          <p:cNvSpPr>
            <a:spLocks noChangeShapeType="1"/>
          </p:cNvSpPr>
          <p:nvPr/>
        </p:nvSpPr>
        <p:spPr bwMode="auto">
          <a:xfrm>
            <a:off x="3492500" y="3200400"/>
            <a:ext cx="0" cy="330200"/>
          </a:xfrm>
          <a:prstGeom prst="line">
            <a:avLst/>
          </a:prstGeom>
          <a:noFill/>
          <a:ln w="19050">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19" name="Line 17"/>
          <p:cNvSpPr>
            <a:spLocks noChangeShapeType="1"/>
          </p:cNvSpPr>
          <p:nvPr/>
        </p:nvSpPr>
        <p:spPr bwMode="auto">
          <a:xfrm>
            <a:off x="4864100" y="3200400"/>
            <a:ext cx="0" cy="330200"/>
          </a:xfrm>
          <a:prstGeom prst="line">
            <a:avLst/>
          </a:prstGeom>
          <a:noFill/>
          <a:ln w="19050">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20" name="Line 18"/>
          <p:cNvSpPr>
            <a:spLocks noChangeShapeType="1"/>
          </p:cNvSpPr>
          <p:nvPr/>
        </p:nvSpPr>
        <p:spPr bwMode="auto">
          <a:xfrm>
            <a:off x="4864100" y="2362200"/>
            <a:ext cx="0" cy="330200"/>
          </a:xfrm>
          <a:prstGeom prst="line">
            <a:avLst/>
          </a:prstGeom>
          <a:noFill/>
          <a:ln w="19050">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21" name="Line 19"/>
          <p:cNvSpPr>
            <a:spLocks noChangeShapeType="1"/>
          </p:cNvSpPr>
          <p:nvPr/>
        </p:nvSpPr>
        <p:spPr bwMode="auto">
          <a:xfrm>
            <a:off x="6108700" y="2362200"/>
            <a:ext cx="0" cy="330200"/>
          </a:xfrm>
          <a:prstGeom prst="line">
            <a:avLst/>
          </a:prstGeom>
          <a:noFill/>
          <a:ln w="19050">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22" name="AutoShape 20"/>
          <p:cNvSpPr>
            <a:spLocks noChangeArrowheads="1"/>
          </p:cNvSpPr>
          <p:nvPr/>
        </p:nvSpPr>
        <p:spPr bwMode="auto">
          <a:xfrm>
            <a:off x="8229600" y="4267200"/>
            <a:ext cx="2209800" cy="2362200"/>
          </a:xfrm>
          <a:prstGeom prst="roundRect">
            <a:avLst>
              <a:gd name="adj" fmla="val 16667"/>
            </a:avLst>
          </a:prstGeom>
          <a:solidFill>
            <a:srgbClr val="003366">
              <a:alpha val="75999"/>
            </a:srgbClr>
          </a:solidFill>
          <a:ln w="9525" algn="ctr">
            <a:noFill/>
            <a:round/>
            <a:headEnd/>
            <a:tailEnd/>
          </a:ln>
          <a:effectLst/>
        </p:spPr>
        <p:txBody>
          <a:bodyPr wrap="none" anchor="ctr"/>
          <a:lstStyle/>
          <a:p>
            <a:pPr algn="ctr">
              <a:lnSpc>
                <a:spcPct val="150000"/>
              </a:lnSpc>
            </a:pPr>
            <a:r>
              <a:rPr lang="en-US" sz="1400" b="1" kern="0">
                <a:solidFill>
                  <a:srgbClr val="FFFF00"/>
                </a:solidFill>
                <a:latin typeface="Arial"/>
              </a:rPr>
              <a:t>Regular</a:t>
            </a:r>
          </a:p>
          <a:p>
            <a:pPr algn="ctr">
              <a:lnSpc>
                <a:spcPct val="150000"/>
              </a:lnSpc>
            </a:pPr>
            <a:r>
              <a:rPr lang="en-US" sz="1400" b="1" kern="0">
                <a:solidFill>
                  <a:srgbClr val="FFFF00"/>
                </a:solidFill>
                <a:latin typeface="Arial"/>
              </a:rPr>
              <a:t>Directory</a:t>
            </a:r>
          </a:p>
          <a:p>
            <a:pPr algn="ctr">
              <a:lnSpc>
                <a:spcPct val="150000"/>
              </a:lnSpc>
            </a:pPr>
            <a:r>
              <a:rPr lang="en-US" sz="1400" b="1" kern="0">
                <a:solidFill>
                  <a:srgbClr val="FFFF00"/>
                </a:solidFill>
                <a:latin typeface="Arial"/>
              </a:rPr>
              <a:t>Link (Soft and Hard)</a:t>
            </a:r>
          </a:p>
          <a:p>
            <a:pPr algn="ctr">
              <a:lnSpc>
                <a:spcPct val="150000"/>
              </a:lnSpc>
            </a:pPr>
            <a:r>
              <a:rPr lang="en-US" sz="1400" b="1" kern="0">
                <a:solidFill>
                  <a:srgbClr val="FFFF00"/>
                </a:solidFill>
                <a:latin typeface="Arial"/>
              </a:rPr>
              <a:t>FIFO</a:t>
            </a:r>
          </a:p>
          <a:p>
            <a:pPr algn="ctr">
              <a:lnSpc>
                <a:spcPct val="150000"/>
              </a:lnSpc>
            </a:pPr>
            <a:r>
              <a:rPr lang="en-US" sz="1400" b="1" kern="0">
                <a:solidFill>
                  <a:srgbClr val="FFFF00"/>
                </a:solidFill>
                <a:latin typeface="Arial"/>
              </a:rPr>
              <a:t>Socket</a:t>
            </a:r>
          </a:p>
          <a:p>
            <a:pPr algn="ctr">
              <a:lnSpc>
                <a:spcPct val="150000"/>
              </a:lnSpc>
            </a:pPr>
            <a:r>
              <a:rPr lang="en-US" sz="1400" b="1" kern="0">
                <a:solidFill>
                  <a:srgbClr val="FFFF00"/>
                </a:solidFill>
                <a:latin typeface="Arial"/>
              </a:rPr>
              <a:t>Character Device</a:t>
            </a:r>
          </a:p>
          <a:p>
            <a:pPr algn="ctr">
              <a:lnSpc>
                <a:spcPct val="150000"/>
              </a:lnSpc>
            </a:pPr>
            <a:r>
              <a:rPr lang="en-US" sz="1400" b="1" kern="0">
                <a:solidFill>
                  <a:srgbClr val="FFFF00"/>
                </a:solidFill>
                <a:latin typeface="Arial"/>
              </a:rPr>
              <a:t>Block Device</a:t>
            </a:r>
          </a:p>
        </p:txBody>
      </p:sp>
      <p:sp>
        <p:nvSpPr>
          <p:cNvPr id="23" name="AutoShape 21"/>
          <p:cNvSpPr>
            <a:spLocks noChangeArrowheads="1"/>
          </p:cNvSpPr>
          <p:nvPr/>
        </p:nvSpPr>
        <p:spPr bwMode="auto">
          <a:xfrm>
            <a:off x="8610600" y="3810000"/>
            <a:ext cx="1524000" cy="457200"/>
          </a:xfrm>
          <a:prstGeom prst="roundRect">
            <a:avLst>
              <a:gd name="adj" fmla="val 16667"/>
            </a:avLst>
          </a:prstGeom>
          <a:solidFill>
            <a:srgbClr val="FF6600">
              <a:alpha val="75999"/>
            </a:srgbClr>
          </a:solidFill>
          <a:ln w="9525" algn="ctr">
            <a:noFill/>
            <a:round/>
            <a:headEnd/>
            <a:tailEnd/>
          </a:ln>
          <a:effectLst/>
        </p:spPr>
        <p:txBody>
          <a:bodyPr wrap="none" anchor="ctr"/>
          <a:lstStyle/>
          <a:p>
            <a:pPr algn="ctr"/>
            <a:r>
              <a:rPr lang="en-US" sz="1400" b="1" kern="0" dirty="0">
                <a:solidFill>
                  <a:sysClr val="windowText" lastClr="000000"/>
                </a:solidFill>
                <a:latin typeface="Arial"/>
              </a:rPr>
              <a:t>UNIX Files</a:t>
            </a:r>
          </a:p>
        </p:txBody>
      </p:sp>
      <p:sp>
        <p:nvSpPr>
          <p:cNvPr id="24" name="AutoShape 22"/>
          <p:cNvSpPr>
            <a:spLocks noChangeArrowheads="1"/>
          </p:cNvSpPr>
          <p:nvPr/>
        </p:nvSpPr>
        <p:spPr bwMode="auto">
          <a:xfrm>
            <a:off x="8763000" y="1524000"/>
            <a:ext cx="1219200" cy="2133600"/>
          </a:xfrm>
          <a:prstGeom prst="can">
            <a:avLst>
              <a:gd name="adj" fmla="val 43750"/>
            </a:avLst>
          </a:prstGeom>
          <a:solidFill>
            <a:srgbClr val="339966"/>
          </a:solidFill>
          <a:ln w="9525">
            <a:noFill/>
            <a:round/>
            <a:headEnd/>
            <a:tailEnd/>
          </a:ln>
          <a:effectLst/>
        </p:spPr>
        <p:txBody>
          <a:bodyPr wrap="none" anchor="ctr"/>
          <a:lstStyle/>
          <a:p>
            <a:pPr algn="ctr"/>
            <a:r>
              <a:rPr lang="en-US" sz="1400" b="1" kern="0">
                <a:solidFill>
                  <a:sysClr val="windowText" lastClr="000000"/>
                </a:solidFill>
                <a:latin typeface="Arial"/>
              </a:rPr>
              <a:t>0</a:t>
            </a:r>
          </a:p>
          <a:p>
            <a:pPr algn="ctr"/>
            <a:r>
              <a:rPr lang="en-US" sz="1400" b="1" kern="0">
                <a:solidFill>
                  <a:sysClr val="windowText" lastClr="000000"/>
                </a:solidFill>
                <a:latin typeface="Arial"/>
              </a:rPr>
              <a:t>1</a:t>
            </a:r>
          </a:p>
          <a:p>
            <a:pPr algn="ctr"/>
            <a:r>
              <a:rPr lang="en-US" sz="1400" b="1" kern="0">
                <a:solidFill>
                  <a:sysClr val="windowText" lastClr="000000"/>
                </a:solidFill>
                <a:latin typeface="Arial"/>
              </a:rPr>
              <a:t>2</a:t>
            </a:r>
          </a:p>
          <a:p>
            <a:pPr algn="ctr"/>
            <a:r>
              <a:rPr lang="en-US" sz="1400" b="1" kern="0">
                <a:solidFill>
                  <a:sysClr val="windowText" lastClr="000000"/>
                </a:solidFill>
                <a:latin typeface="Arial"/>
              </a:rPr>
              <a:t>fd -&gt; 3</a:t>
            </a:r>
          </a:p>
        </p:txBody>
      </p:sp>
      <p:sp>
        <p:nvSpPr>
          <p:cNvPr id="25" name="AutoShape 23"/>
          <p:cNvSpPr>
            <a:spLocks noChangeArrowheads="1"/>
          </p:cNvSpPr>
          <p:nvPr/>
        </p:nvSpPr>
        <p:spPr bwMode="auto">
          <a:xfrm>
            <a:off x="8915400" y="1600200"/>
            <a:ext cx="914400" cy="381000"/>
          </a:xfrm>
          <a:prstGeom prst="roundRect">
            <a:avLst>
              <a:gd name="adj" fmla="val 50000"/>
            </a:avLst>
          </a:prstGeom>
          <a:solidFill>
            <a:srgbClr val="00B0F0">
              <a:alpha val="75999"/>
            </a:srgbClr>
          </a:solidFill>
          <a:ln w="9525" algn="ctr">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26" name="Text Box 24"/>
          <p:cNvSpPr txBox="1">
            <a:spLocks noChangeArrowheads="1"/>
          </p:cNvSpPr>
          <p:nvPr/>
        </p:nvSpPr>
        <p:spPr bwMode="auto">
          <a:xfrm>
            <a:off x="8915400" y="1676400"/>
            <a:ext cx="914400" cy="304800"/>
          </a:xfrm>
          <a:prstGeom prst="rect">
            <a:avLst/>
          </a:prstGeom>
          <a:noFill/>
          <a:ln w="9525" algn="ctr">
            <a:noFill/>
            <a:miter lim="800000"/>
            <a:headEnd/>
            <a:tailEnd/>
          </a:ln>
          <a:effectLst/>
        </p:spPr>
        <p:txBody>
          <a:bodyPr>
            <a:spAutoFit/>
          </a:bodyPr>
          <a:lstStyle/>
          <a:p>
            <a:pPr algn="ctr">
              <a:spcBef>
                <a:spcPct val="50000"/>
              </a:spcBef>
            </a:pPr>
            <a:r>
              <a:rPr lang="en-US" sz="1400" b="1" kern="0">
                <a:solidFill>
                  <a:srgbClr val="FFFF00"/>
                </a:solidFill>
                <a:latin typeface="Arial"/>
              </a:rPr>
              <a:t>fd Table</a:t>
            </a:r>
          </a:p>
        </p:txBody>
      </p:sp>
      <p:sp>
        <p:nvSpPr>
          <p:cNvPr id="27" name="Rectangle 25"/>
          <p:cNvSpPr>
            <a:spLocks noChangeArrowheads="1"/>
          </p:cNvSpPr>
          <p:nvPr/>
        </p:nvSpPr>
        <p:spPr bwMode="auto">
          <a:xfrm>
            <a:off x="1676400" y="1143000"/>
            <a:ext cx="914400" cy="228600"/>
          </a:xfrm>
          <a:prstGeom prst="rect">
            <a:avLst/>
          </a:prstGeom>
          <a:solidFill>
            <a:srgbClr val="808080">
              <a:alpha val="75999"/>
            </a:srgbClr>
          </a:solidFill>
          <a:ln w="9525" algn="ctr">
            <a:solidFill>
              <a:sysClr val="windowText" lastClr="000000"/>
            </a:solid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ysClr val="windowText" lastClr="000000"/>
                </a:solidFill>
                <a:effectLst/>
                <a:uLnTx/>
                <a:uFillTx/>
                <a:latin typeface="Arial"/>
              </a:rPr>
              <a:t>open</a:t>
            </a:r>
          </a:p>
        </p:txBody>
      </p:sp>
      <p:sp>
        <p:nvSpPr>
          <p:cNvPr id="28" name="Rectangle 26"/>
          <p:cNvSpPr>
            <a:spLocks noChangeArrowheads="1"/>
          </p:cNvSpPr>
          <p:nvPr/>
        </p:nvSpPr>
        <p:spPr bwMode="auto">
          <a:xfrm>
            <a:off x="2743200" y="1143000"/>
            <a:ext cx="914400" cy="228600"/>
          </a:xfrm>
          <a:prstGeom prst="rect">
            <a:avLst/>
          </a:prstGeom>
          <a:solidFill>
            <a:srgbClr val="CC99FF">
              <a:alpha val="75999"/>
            </a:srgbClr>
          </a:solidFill>
          <a:ln w="9525" algn="ctr">
            <a:solidFill>
              <a:sysClr val="windowText" lastClr="000000"/>
            </a:solid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ysClr val="windowText" lastClr="000000"/>
                </a:solidFill>
                <a:effectLst/>
                <a:uLnTx/>
                <a:uFillTx/>
                <a:latin typeface="Arial"/>
              </a:rPr>
              <a:t>write</a:t>
            </a:r>
          </a:p>
        </p:txBody>
      </p:sp>
      <p:sp>
        <p:nvSpPr>
          <p:cNvPr id="29" name="Rectangle 27"/>
          <p:cNvSpPr>
            <a:spLocks noChangeArrowheads="1"/>
          </p:cNvSpPr>
          <p:nvPr/>
        </p:nvSpPr>
        <p:spPr bwMode="auto">
          <a:xfrm>
            <a:off x="3886200" y="1143000"/>
            <a:ext cx="914400" cy="228600"/>
          </a:xfrm>
          <a:prstGeom prst="rect">
            <a:avLst/>
          </a:prstGeom>
          <a:solidFill>
            <a:srgbClr val="99CCFF">
              <a:alpha val="75999"/>
            </a:srgbClr>
          </a:solidFill>
          <a:ln w="9525" algn="ctr">
            <a:solidFill>
              <a:sysClr val="windowText" lastClr="000000"/>
            </a:solid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ysClr val="windowText" lastClr="000000"/>
                </a:solidFill>
                <a:effectLst/>
                <a:uLnTx/>
                <a:uFillTx/>
                <a:latin typeface="Arial"/>
              </a:rPr>
              <a:t>read</a:t>
            </a:r>
          </a:p>
        </p:txBody>
      </p:sp>
      <p:sp>
        <p:nvSpPr>
          <p:cNvPr id="30" name="Rectangle 28"/>
          <p:cNvSpPr>
            <a:spLocks noChangeArrowheads="1"/>
          </p:cNvSpPr>
          <p:nvPr/>
        </p:nvSpPr>
        <p:spPr bwMode="auto">
          <a:xfrm>
            <a:off x="4953000" y="1143000"/>
            <a:ext cx="914400" cy="228600"/>
          </a:xfrm>
          <a:prstGeom prst="rect">
            <a:avLst/>
          </a:prstGeom>
          <a:solidFill>
            <a:srgbClr val="00FF00">
              <a:alpha val="75999"/>
            </a:srgbClr>
          </a:solidFill>
          <a:ln w="9525" algn="ctr">
            <a:solidFill>
              <a:sysClr val="windowText" lastClr="000000"/>
            </a:solid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ysClr val="windowText" lastClr="000000"/>
                </a:solidFill>
                <a:effectLst/>
                <a:uLnTx/>
                <a:uFillTx/>
                <a:latin typeface="Arial"/>
              </a:rPr>
              <a:t>lseek</a:t>
            </a:r>
          </a:p>
        </p:txBody>
      </p:sp>
      <p:sp>
        <p:nvSpPr>
          <p:cNvPr id="31" name="Rectangle 29"/>
          <p:cNvSpPr>
            <a:spLocks noChangeArrowheads="1"/>
          </p:cNvSpPr>
          <p:nvPr/>
        </p:nvSpPr>
        <p:spPr bwMode="auto">
          <a:xfrm>
            <a:off x="6019800" y="1143000"/>
            <a:ext cx="914400" cy="228600"/>
          </a:xfrm>
          <a:prstGeom prst="rect">
            <a:avLst/>
          </a:prstGeom>
          <a:solidFill>
            <a:srgbClr val="808000">
              <a:alpha val="75999"/>
            </a:srgbClr>
          </a:solidFill>
          <a:ln w="9525" algn="ctr">
            <a:solidFill>
              <a:sysClr val="windowText" lastClr="000000"/>
            </a:solid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ysClr val="windowText" lastClr="000000"/>
                </a:solidFill>
                <a:effectLst/>
                <a:uLnTx/>
                <a:uFillTx/>
                <a:latin typeface="Arial"/>
              </a:rPr>
              <a:t>ioctl</a:t>
            </a:r>
          </a:p>
        </p:txBody>
      </p:sp>
      <p:sp>
        <p:nvSpPr>
          <p:cNvPr id="32" name="Rectangle 30"/>
          <p:cNvSpPr>
            <a:spLocks noChangeArrowheads="1"/>
          </p:cNvSpPr>
          <p:nvPr/>
        </p:nvSpPr>
        <p:spPr bwMode="auto">
          <a:xfrm>
            <a:off x="7239000" y="1143000"/>
            <a:ext cx="914400" cy="228600"/>
          </a:xfrm>
          <a:prstGeom prst="rect">
            <a:avLst/>
          </a:prstGeom>
          <a:solidFill>
            <a:srgbClr val="993300">
              <a:alpha val="75999"/>
            </a:srgbClr>
          </a:solidFill>
          <a:ln w="9525" algn="ctr">
            <a:solidFill>
              <a:sysClr val="windowText" lastClr="000000"/>
            </a:solid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ysClr val="windowText" lastClr="000000"/>
                </a:solidFill>
                <a:effectLst/>
                <a:uLnTx/>
                <a:uFillTx/>
                <a:latin typeface="Arial"/>
              </a:rPr>
              <a:t>close</a:t>
            </a:r>
          </a:p>
        </p:txBody>
      </p:sp>
      <p:sp>
        <p:nvSpPr>
          <p:cNvPr id="3" name="TextBox 2"/>
          <p:cNvSpPr txBox="1"/>
          <p:nvPr/>
        </p:nvSpPr>
        <p:spPr>
          <a:xfrm>
            <a:off x="10212502" y="1676400"/>
            <a:ext cx="1979498" cy="1754326"/>
          </a:xfrm>
          <a:prstGeom prst="rect">
            <a:avLst/>
          </a:prstGeom>
          <a:noFill/>
        </p:spPr>
        <p:txBody>
          <a:bodyPr wrap="square" rtlCol="0">
            <a:spAutoFit/>
          </a:bodyPr>
          <a:lstStyle/>
          <a:p>
            <a:r>
              <a:rPr lang="en-US" b="1" i="1" dirty="0" err="1" smtClean="0"/>
              <a:t>Proc</a:t>
            </a:r>
            <a:r>
              <a:rPr lang="en-US" b="1" i="1" dirty="0" smtClean="0"/>
              <a:t> File System</a:t>
            </a:r>
          </a:p>
          <a:p>
            <a:pPr marL="285750" indent="-285750">
              <a:buFont typeface="Wingdings" panose="05000000000000000000" pitchFamily="2" charset="2"/>
              <a:buChar char="§"/>
            </a:pPr>
            <a:r>
              <a:rPr lang="en-US" dirty="0" smtClean="0"/>
              <a:t>3 imp features</a:t>
            </a:r>
          </a:p>
          <a:p>
            <a:pPr marL="285750" indent="-285750">
              <a:buFont typeface="Wingdings" panose="05000000000000000000" pitchFamily="2" charset="2"/>
              <a:buChar char="§"/>
            </a:pPr>
            <a:r>
              <a:rPr lang="en-US" dirty="0" smtClean="0"/>
              <a:t>Process</a:t>
            </a:r>
          </a:p>
          <a:p>
            <a:pPr marL="285750" indent="-285750">
              <a:buFont typeface="Wingdings" panose="05000000000000000000" pitchFamily="2" charset="2"/>
              <a:buChar char="§"/>
            </a:pPr>
            <a:r>
              <a:rPr lang="en-US" dirty="0" smtClean="0"/>
              <a:t>System info</a:t>
            </a:r>
          </a:p>
          <a:p>
            <a:pPr marL="285750" indent="-285750">
              <a:buFont typeface="Wingdings" panose="05000000000000000000" pitchFamily="2" charset="2"/>
              <a:buChar char="§"/>
            </a:pPr>
            <a:r>
              <a:rPr lang="en-US" dirty="0" smtClean="0"/>
              <a:t>System Limitations</a:t>
            </a:r>
            <a:endParaRPr lang="en-US" dirty="0"/>
          </a:p>
        </p:txBody>
      </p:sp>
    </p:spTree>
    <p:extLst>
      <p:ext uri="{BB962C8B-B14F-4D97-AF65-F5344CB8AC3E}">
        <p14:creationId xmlns:p14="http://schemas.microsoft.com/office/powerpoint/2010/main" val="13293733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3707"/>
            <a:ext cx="10515600" cy="707010"/>
          </a:xfrm>
        </p:spPr>
        <p:txBody>
          <a:bodyPr>
            <a:noAutofit/>
          </a:bodyPr>
          <a:lstStyle/>
          <a:p>
            <a:r>
              <a:rPr lang="en-IN" dirty="0">
                <a:latin typeface="+mn-lt"/>
              </a:rPr>
              <a:t>Agenda</a:t>
            </a:r>
          </a:p>
        </p:txBody>
      </p:sp>
      <p:sp>
        <p:nvSpPr>
          <p:cNvPr id="3" name="Content Placeholder 2"/>
          <p:cNvSpPr>
            <a:spLocks noGrp="1"/>
          </p:cNvSpPr>
          <p:nvPr>
            <p:ph idx="1"/>
          </p:nvPr>
        </p:nvSpPr>
        <p:spPr>
          <a:xfrm>
            <a:off x="278641" y="1132016"/>
            <a:ext cx="11499377" cy="5541739"/>
          </a:xfrm>
          <a:solidFill>
            <a:schemeClr val="accent2">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oAutofit/>
          </a:bodyPr>
          <a:lstStyle/>
          <a:p>
            <a:pPr marL="0" indent="0">
              <a:buNone/>
            </a:pPr>
            <a:r>
              <a:rPr lang="en-US" sz="3200" b="1" dirty="0" smtClean="0"/>
              <a:t>1</a:t>
            </a:r>
            <a:r>
              <a:rPr lang="en-US" sz="3200" b="1" dirty="0"/>
              <a:t>: Computer Architecture</a:t>
            </a:r>
            <a:endParaRPr lang="en-US" sz="3200" dirty="0"/>
          </a:p>
          <a:p>
            <a:pPr lvl="1">
              <a:lnSpc>
                <a:spcPct val="100000"/>
              </a:lnSpc>
              <a:spcBef>
                <a:spcPts val="0"/>
              </a:spcBef>
              <a:buFont typeface="Wingdings" panose="05000000000000000000" pitchFamily="2" charset="2"/>
              <a:buChar char="Ø"/>
            </a:pPr>
            <a:r>
              <a:rPr lang="en-US" sz="1800" dirty="0" smtClean="0"/>
              <a:t>Basic </a:t>
            </a:r>
            <a:r>
              <a:rPr lang="en-US" sz="1800" dirty="0"/>
              <a:t>structure of computer hardware and software</a:t>
            </a:r>
          </a:p>
          <a:p>
            <a:pPr lvl="1">
              <a:lnSpc>
                <a:spcPct val="100000"/>
              </a:lnSpc>
              <a:spcBef>
                <a:spcPts val="0"/>
              </a:spcBef>
              <a:buFont typeface="Wingdings" panose="05000000000000000000" pitchFamily="2" charset="2"/>
              <a:buChar char="Ø"/>
            </a:pPr>
            <a:r>
              <a:rPr lang="en-US" sz="1800" dirty="0" smtClean="0"/>
              <a:t>Process</a:t>
            </a:r>
            <a:r>
              <a:rPr lang="en-US" sz="1800" dirty="0"/>
              <a:t>, Memory and I/O systems: CPU, RAM, Virtual Memory, I/O devices</a:t>
            </a:r>
          </a:p>
          <a:p>
            <a:pPr lvl="1">
              <a:lnSpc>
                <a:spcPct val="100000"/>
              </a:lnSpc>
              <a:spcBef>
                <a:spcPts val="0"/>
              </a:spcBef>
              <a:buFont typeface="Wingdings" panose="05000000000000000000" pitchFamily="2" charset="2"/>
              <a:buChar char="Ø"/>
            </a:pPr>
            <a:r>
              <a:rPr lang="en-US" sz="1800" dirty="0" smtClean="0"/>
              <a:t>Types </a:t>
            </a:r>
            <a:r>
              <a:rPr lang="en-US" sz="1800" dirty="0"/>
              <a:t>of System - Server, Desktop, Embedded and Real Time</a:t>
            </a:r>
          </a:p>
          <a:p>
            <a:pPr lvl="1">
              <a:lnSpc>
                <a:spcPct val="100000"/>
              </a:lnSpc>
              <a:spcBef>
                <a:spcPts val="0"/>
              </a:spcBef>
              <a:buFont typeface="Wingdings" panose="05000000000000000000" pitchFamily="2" charset="2"/>
              <a:buChar char="Ø"/>
            </a:pPr>
            <a:r>
              <a:rPr lang="en-US" sz="1800" dirty="0" smtClean="0"/>
              <a:t>Operating </a:t>
            </a:r>
            <a:r>
              <a:rPr lang="en-US" sz="1800" dirty="0"/>
              <a:t>System </a:t>
            </a:r>
            <a:r>
              <a:rPr lang="en-US" sz="1800" dirty="0" err="1"/>
              <a:t>Vs</a:t>
            </a:r>
            <a:r>
              <a:rPr lang="en-US" sz="1800" dirty="0"/>
              <a:t> </a:t>
            </a:r>
            <a:r>
              <a:rPr lang="en-US" sz="1800" dirty="0" smtClean="0"/>
              <a:t>Kernel</a:t>
            </a:r>
          </a:p>
          <a:p>
            <a:pPr marL="0" indent="0">
              <a:buNone/>
            </a:pPr>
            <a:r>
              <a:rPr lang="en-US" sz="3200" b="1" dirty="0" smtClean="0"/>
              <a:t>2. Kernel </a:t>
            </a:r>
            <a:r>
              <a:rPr lang="en-US" sz="3200" b="1" dirty="0"/>
              <a:t>Architecture</a:t>
            </a:r>
            <a:endParaRPr lang="en-US" sz="3200" dirty="0"/>
          </a:p>
          <a:p>
            <a:pPr lvl="1">
              <a:spcBef>
                <a:spcPts val="0"/>
              </a:spcBef>
              <a:buFont typeface="Wingdings" panose="05000000000000000000" pitchFamily="2" charset="2"/>
              <a:buChar char="Ø"/>
            </a:pPr>
            <a:r>
              <a:rPr lang="en-US" sz="1800" dirty="0" smtClean="0"/>
              <a:t>Kernel </a:t>
            </a:r>
            <a:r>
              <a:rPr lang="en-US" sz="1800" dirty="0"/>
              <a:t>Subsystems (computing resource management)</a:t>
            </a:r>
          </a:p>
          <a:p>
            <a:pPr lvl="1">
              <a:spcBef>
                <a:spcPts val="0"/>
              </a:spcBef>
              <a:buFont typeface="Wingdings" panose="05000000000000000000" pitchFamily="2" charset="2"/>
              <a:buChar char="Ø"/>
            </a:pPr>
            <a:r>
              <a:rPr lang="en-US" sz="1800" dirty="0" smtClean="0"/>
              <a:t>Types </a:t>
            </a:r>
            <a:r>
              <a:rPr lang="en-US" sz="1800" dirty="0"/>
              <a:t>of Kernel: Monolithic, Micro and Hybrid Architecture</a:t>
            </a:r>
          </a:p>
          <a:p>
            <a:pPr lvl="1">
              <a:spcBef>
                <a:spcPts val="0"/>
              </a:spcBef>
              <a:buFont typeface="Wingdings" panose="05000000000000000000" pitchFamily="2" charset="2"/>
              <a:buChar char="Ø"/>
            </a:pPr>
            <a:r>
              <a:rPr lang="en-US" sz="1800" dirty="0" smtClean="0"/>
              <a:t>Monolithic </a:t>
            </a:r>
            <a:r>
              <a:rPr lang="en-US" sz="1800" dirty="0"/>
              <a:t>- Server and Desktop</a:t>
            </a:r>
          </a:p>
          <a:p>
            <a:pPr lvl="1">
              <a:spcBef>
                <a:spcPts val="0"/>
              </a:spcBef>
              <a:buFont typeface="Wingdings" panose="05000000000000000000" pitchFamily="2" charset="2"/>
              <a:buChar char="Ø"/>
            </a:pPr>
            <a:r>
              <a:rPr lang="en-US" sz="1800" dirty="0" smtClean="0"/>
              <a:t>Microkernel </a:t>
            </a:r>
            <a:r>
              <a:rPr lang="en-US" sz="1800" dirty="0"/>
              <a:t>- Embedded and Real Time systems</a:t>
            </a:r>
          </a:p>
          <a:p>
            <a:pPr lvl="1">
              <a:spcBef>
                <a:spcPts val="0"/>
              </a:spcBef>
              <a:buFont typeface="Wingdings" panose="05000000000000000000" pitchFamily="2" charset="2"/>
              <a:buChar char="Ø"/>
            </a:pPr>
            <a:r>
              <a:rPr lang="en-US" sz="1800" dirty="0" smtClean="0"/>
              <a:t>Hybrid </a:t>
            </a:r>
            <a:r>
              <a:rPr lang="en-US" sz="1800" dirty="0"/>
              <a:t>- Handle both RT and Non-RT </a:t>
            </a:r>
            <a:r>
              <a:rPr lang="en-US" sz="1800" dirty="0" smtClean="0"/>
              <a:t>tasks</a:t>
            </a:r>
          </a:p>
          <a:p>
            <a:pPr marL="0" indent="0">
              <a:buNone/>
            </a:pPr>
            <a:r>
              <a:rPr lang="en-US" sz="3200" b="1" dirty="0" smtClean="0"/>
              <a:t>3. System </a:t>
            </a:r>
            <a:r>
              <a:rPr lang="en-US" sz="3200" b="1" dirty="0"/>
              <a:t>Internals</a:t>
            </a:r>
            <a:endParaRPr lang="en-US" sz="3200" dirty="0"/>
          </a:p>
          <a:p>
            <a:pPr lvl="1">
              <a:spcBef>
                <a:spcPts val="0"/>
              </a:spcBef>
              <a:buFont typeface="Wingdings" panose="05000000000000000000" pitchFamily="2" charset="2"/>
              <a:buChar char="Ø"/>
            </a:pPr>
            <a:r>
              <a:rPr lang="en-US" sz="1800" dirty="0" smtClean="0"/>
              <a:t>Brief </a:t>
            </a:r>
            <a:r>
              <a:rPr lang="en-US" sz="1800" dirty="0"/>
              <a:t>implementation of - process, file, memory and signal management</a:t>
            </a:r>
          </a:p>
          <a:p>
            <a:pPr lvl="1">
              <a:spcBef>
                <a:spcPts val="0"/>
              </a:spcBef>
              <a:buFont typeface="Wingdings" panose="05000000000000000000" pitchFamily="2" charset="2"/>
              <a:buChar char="Ø"/>
            </a:pPr>
            <a:r>
              <a:rPr lang="en-US" sz="1800" dirty="0" smtClean="0"/>
              <a:t>Communication </a:t>
            </a:r>
            <a:r>
              <a:rPr lang="en-US" sz="1800" dirty="0"/>
              <a:t>Mechanisms - pipe, FIFO, message Q, shared </a:t>
            </a:r>
            <a:r>
              <a:rPr lang="en-US" sz="1800" dirty="0" smtClean="0"/>
              <a:t>memory</a:t>
            </a:r>
          </a:p>
          <a:p>
            <a:pPr marL="0" indent="0">
              <a:buNone/>
            </a:pPr>
            <a:r>
              <a:rPr lang="en-US" sz="3200" b="1" dirty="0" smtClean="0"/>
              <a:t>4</a:t>
            </a:r>
            <a:r>
              <a:rPr lang="en-US" sz="3200" b="1" dirty="0"/>
              <a:t>: Synchronization Mechanisms - File and process</a:t>
            </a:r>
            <a:endParaRPr lang="en-US" sz="3200" dirty="0"/>
          </a:p>
          <a:p>
            <a:pPr lvl="1">
              <a:spcBef>
                <a:spcPts val="0"/>
              </a:spcBef>
              <a:buFont typeface="Wingdings" panose="05000000000000000000" pitchFamily="2" charset="2"/>
              <a:buChar char="Ø"/>
            </a:pPr>
            <a:r>
              <a:rPr lang="en-US" sz="1800" dirty="0" smtClean="0"/>
              <a:t>Implementation </a:t>
            </a:r>
            <a:r>
              <a:rPr lang="en-US" sz="1800" dirty="0"/>
              <a:t>of Soft Real Time Systems - as per POSIX standard</a:t>
            </a:r>
          </a:p>
          <a:p>
            <a:pPr lvl="1">
              <a:spcBef>
                <a:spcPts val="0"/>
              </a:spcBef>
              <a:buFont typeface="Wingdings" panose="05000000000000000000" pitchFamily="2" charset="2"/>
              <a:buChar char="Ø"/>
            </a:pPr>
            <a:r>
              <a:rPr lang="en-US" sz="1800" dirty="0" smtClean="0"/>
              <a:t>Application </a:t>
            </a:r>
            <a:r>
              <a:rPr lang="en-US" sz="1800" dirty="0"/>
              <a:t>Program </a:t>
            </a:r>
            <a:r>
              <a:rPr lang="en-US" sz="1800" dirty="0" err="1"/>
              <a:t>Vs</a:t>
            </a:r>
            <a:r>
              <a:rPr lang="en-US" sz="1800" dirty="0"/>
              <a:t> Kernel Module</a:t>
            </a:r>
          </a:p>
        </p:txBody>
      </p:sp>
      <p:sp>
        <p:nvSpPr>
          <p:cNvPr id="4" name="Slide Number Placeholder 3"/>
          <p:cNvSpPr>
            <a:spLocks noGrp="1"/>
          </p:cNvSpPr>
          <p:nvPr>
            <p:ph type="sldNum" sz="quarter" idx="12"/>
          </p:nvPr>
        </p:nvSpPr>
        <p:spPr/>
        <p:txBody>
          <a:bodyPr/>
          <a:lstStyle/>
          <a:p>
            <a:fld id="{B6697418-2680-4675-A031-3AD2D776BCB0}" type="slidenum">
              <a:rPr lang="en-IN" smtClean="0"/>
              <a:pPr/>
              <a:t>2</a:t>
            </a:fld>
            <a:endParaRPr lang="en-IN" dirty="0"/>
          </a:p>
        </p:txBody>
      </p:sp>
    </p:spTree>
    <p:extLst>
      <p:ext uri="{BB962C8B-B14F-4D97-AF65-F5344CB8AC3E}">
        <p14:creationId xmlns:p14="http://schemas.microsoft.com/office/powerpoint/2010/main" val="3240004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a:t>
            </a:r>
            <a:r>
              <a:rPr lang="en-US" dirty="0" err="1" smtClean="0"/>
              <a:t>xt</a:t>
            </a:r>
            <a:r>
              <a:rPr lang="en-US" dirty="0" smtClean="0"/>
              <a:t> File System</a:t>
            </a:r>
            <a:endParaRPr lang="en-US" dirty="0"/>
          </a:p>
        </p:txBody>
      </p:sp>
      <p:sp>
        <p:nvSpPr>
          <p:cNvPr id="3" name="Slide Number Placeholder 2"/>
          <p:cNvSpPr>
            <a:spLocks noGrp="1"/>
          </p:cNvSpPr>
          <p:nvPr>
            <p:ph type="sldNum" sz="quarter" idx="12"/>
          </p:nvPr>
        </p:nvSpPr>
        <p:spPr/>
        <p:txBody>
          <a:bodyPr/>
          <a:lstStyle/>
          <a:p>
            <a:fld id="{1DEFBDA0-AD74-41D1-B067-250B5C005FA0}" type="slidenum">
              <a:rPr lang="en-IN" smtClean="0"/>
              <a:t>20</a:t>
            </a:fld>
            <a:endParaRPr lang="en-IN"/>
          </a:p>
        </p:txBody>
      </p:sp>
      <p:sp>
        <p:nvSpPr>
          <p:cNvPr id="46" name="Rectangle 2"/>
          <p:cNvSpPr>
            <a:spLocks noChangeArrowheads="1"/>
          </p:cNvSpPr>
          <p:nvPr/>
        </p:nvSpPr>
        <p:spPr bwMode="auto">
          <a:xfrm>
            <a:off x="2960803" y="3678071"/>
            <a:ext cx="2133600" cy="838200"/>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47" name="Rectangle 4"/>
          <p:cNvSpPr>
            <a:spLocks noChangeArrowheads="1"/>
          </p:cNvSpPr>
          <p:nvPr/>
        </p:nvSpPr>
        <p:spPr bwMode="auto">
          <a:xfrm>
            <a:off x="2132128" y="17778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endParaRPr lang="en-US" smtClean="0">
              <a:solidFill>
                <a:srgbClr val="000000"/>
              </a:solidFill>
              <a:latin typeface="Arial" panose="020B0604020202020204" pitchFamily="34" charset="0"/>
              <a:cs typeface="Arial"/>
            </a:endParaRPr>
          </a:p>
        </p:txBody>
      </p:sp>
      <p:sp>
        <p:nvSpPr>
          <p:cNvPr id="48" name="Rectangle 5"/>
          <p:cNvSpPr>
            <a:spLocks noChangeArrowheads="1"/>
          </p:cNvSpPr>
          <p:nvPr/>
        </p:nvSpPr>
        <p:spPr bwMode="auto">
          <a:xfrm>
            <a:off x="141403" y="1696871"/>
            <a:ext cx="2133600" cy="2362200"/>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Times New Roman" panose="02020603050405020304" pitchFamily="18" charset="0"/>
              <a:cs typeface="Arial"/>
            </a:endParaRPr>
          </a:p>
        </p:txBody>
      </p:sp>
      <p:sp>
        <p:nvSpPr>
          <p:cNvPr id="49" name="Line 6"/>
          <p:cNvSpPr>
            <a:spLocks noChangeShapeType="1"/>
          </p:cNvSpPr>
          <p:nvPr/>
        </p:nvSpPr>
        <p:spPr bwMode="auto">
          <a:xfrm>
            <a:off x="141403" y="2230271"/>
            <a:ext cx="2133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50" name="Line 7"/>
          <p:cNvSpPr>
            <a:spLocks noChangeShapeType="1"/>
          </p:cNvSpPr>
          <p:nvPr/>
        </p:nvSpPr>
        <p:spPr bwMode="auto">
          <a:xfrm>
            <a:off x="141403" y="2687471"/>
            <a:ext cx="2133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51" name="Line 8"/>
          <p:cNvSpPr>
            <a:spLocks noChangeShapeType="1"/>
          </p:cNvSpPr>
          <p:nvPr/>
        </p:nvSpPr>
        <p:spPr bwMode="auto">
          <a:xfrm>
            <a:off x="141403" y="3144671"/>
            <a:ext cx="2133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52" name="Line 9"/>
          <p:cNvSpPr>
            <a:spLocks noChangeShapeType="1"/>
          </p:cNvSpPr>
          <p:nvPr/>
        </p:nvSpPr>
        <p:spPr bwMode="auto">
          <a:xfrm>
            <a:off x="141403" y="3601871"/>
            <a:ext cx="2133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53" name="AutoShape 11"/>
          <p:cNvSpPr>
            <a:spLocks noChangeArrowheads="1"/>
          </p:cNvSpPr>
          <p:nvPr/>
        </p:nvSpPr>
        <p:spPr bwMode="auto">
          <a:xfrm>
            <a:off x="5246803" y="2154071"/>
            <a:ext cx="2819400" cy="1371600"/>
          </a:xfrm>
          <a:prstGeom prst="can">
            <a:avLst>
              <a:gd name="adj" fmla="val 25000"/>
            </a:avLst>
          </a:prstGeom>
          <a:solidFill>
            <a:srgbClr val="BBE0E3"/>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54" name="Text Box 12"/>
          <p:cNvSpPr txBox="1">
            <a:spLocks noChangeArrowheads="1"/>
          </p:cNvSpPr>
          <p:nvPr/>
        </p:nvSpPr>
        <p:spPr bwMode="auto">
          <a:xfrm>
            <a:off x="522403" y="1696871"/>
            <a:ext cx="1428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400" smtClean="0">
                <a:solidFill>
                  <a:srgbClr val="000000"/>
                </a:solidFill>
                <a:latin typeface="Times New Roman" panose="02020603050405020304" pitchFamily="18" charset="0"/>
                <a:cs typeface="Arial"/>
              </a:rPr>
              <a:t>I-node No</a:t>
            </a:r>
          </a:p>
        </p:txBody>
      </p:sp>
      <p:sp>
        <p:nvSpPr>
          <p:cNvPr id="55" name="Text Box 13"/>
          <p:cNvSpPr txBox="1">
            <a:spLocks noChangeArrowheads="1"/>
          </p:cNvSpPr>
          <p:nvPr/>
        </p:nvSpPr>
        <p:spPr bwMode="auto">
          <a:xfrm>
            <a:off x="522403" y="3144671"/>
            <a:ext cx="1174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400" smtClean="0">
                <a:solidFill>
                  <a:srgbClr val="000000"/>
                </a:solidFill>
                <a:latin typeface="Times New Roman" panose="02020603050405020304" pitchFamily="18" charset="0"/>
                <a:cs typeface="Arial"/>
              </a:rPr>
              <a:t>……….</a:t>
            </a:r>
          </a:p>
        </p:txBody>
      </p:sp>
      <p:sp>
        <p:nvSpPr>
          <p:cNvPr id="56" name="Rectangle 14"/>
          <p:cNvSpPr>
            <a:spLocks noChangeArrowheads="1"/>
          </p:cNvSpPr>
          <p:nvPr/>
        </p:nvSpPr>
        <p:spPr bwMode="auto">
          <a:xfrm>
            <a:off x="141403" y="4059071"/>
            <a:ext cx="2133600" cy="838200"/>
          </a:xfrm>
          <a:prstGeom prst="rect">
            <a:avLst/>
          </a:prstGeom>
          <a:solidFill>
            <a:srgbClr val="00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57" name="Text Box 15"/>
          <p:cNvSpPr txBox="1">
            <a:spLocks noChangeArrowheads="1"/>
          </p:cNvSpPr>
          <p:nvPr/>
        </p:nvSpPr>
        <p:spPr bwMode="auto">
          <a:xfrm>
            <a:off x="217603" y="2687471"/>
            <a:ext cx="19605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smtClean="0">
                <a:solidFill>
                  <a:srgbClr val="000000"/>
                </a:solidFill>
                <a:latin typeface="Times New Roman" panose="02020603050405020304" pitchFamily="18" charset="0"/>
                <a:cs typeface="Arial"/>
              </a:rPr>
              <a:t>Block -1 Address</a:t>
            </a:r>
          </a:p>
        </p:txBody>
      </p:sp>
      <p:sp>
        <p:nvSpPr>
          <p:cNvPr id="58" name="Rectangle 16"/>
          <p:cNvSpPr>
            <a:spLocks noChangeArrowheads="1"/>
          </p:cNvSpPr>
          <p:nvPr/>
        </p:nvSpPr>
        <p:spPr bwMode="auto">
          <a:xfrm>
            <a:off x="141403" y="4897271"/>
            <a:ext cx="2133600" cy="838200"/>
          </a:xfrm>
          <a:prstGeom prst="rect">
            <a:avLst/>
          </a:prstGeom>
          <a:solidFill>
            <a:srgbClr val="00FF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59" name="Rectangle 17"/>
          <p:cNvSpPr>
            <a:spLocks noChangeArrowheads="1"/>
          </p:cNvSpPr>
          <p:nvPr/>
        </p:nvSpPr>
        <p:spPr bwMode="auto">
          <a:xfrm>
            <a:off x="141403" y="5735471"/>
            <a:ext cx="2133600" cy="838200"/>
          </a:xfrm>
          <a:prstGeom prst="rect">
            <a:avLst/>
          </a:prstGeom>
          <a:solidFill>
            <a:srgbClr val="FF99CC"/>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60" name="Text Box 18"/>
          <p:cNvSpPr txBox="1">
            <a:spLocks noChangeArrowheads="1"/>
          </p:cNvSpPr>
          <p:nvPr/>
        </p:nvSpPr>
        <p:spPr bwMode="auto">
          <a:xfrm>
            <a:off x="217603" y="3678071"/>
            <a:ext cx="20177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smtClean="0">
                <a:solidFill>
                  <a:srgbClr val="000000"/>
                </a:solidFill>
                <a:latin typeface="Times New Roman" panose="02020603050405020304" pitchFamily="18" charset="0"/>
                <a:cs typeface="Arial"/>
              </a:rPr>
              <a:t>Block -N Address</a:t>
            </a:r>
          </a:p>
        </p:txBody>
      </p:sp>
      <p:sp>
        <p:nvSpPr>
          <p:cNvPr id="61" name="Text Box 19"/>
          <p:cNvSpPr txBox="1">
            <a:spLocks noChangeArrowheads="1"/>
          </p:cNvSpPr>
          <p:nvPr/>
        </p:nvSpPr>
        <p:spPr bwMode="auto">
          <a:xfrm>
            <a:off x="674803" y="2230271"/>
            <a:ext cx="1174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en-US" sz="2400" smtClean="0">
                <a:solidFill>
                  <a:srgbClr val="000000"/>
                </a:solidFill>
                <a:latin typeface="Times New Roman" panose="02020603050405020304" pitchFamily="18" charset="0"/>
                <a:cs typeface="Arial"/>
              </a:rPr>
              <a:t>……….</a:t>
            </a:r>
          </a:p>
        </p:txBody>
      </p:sp>
      <p:sp>
        <p:nvSpPr>
          <p:cNvPr id="62" name="Text Box 20"/>
          <p:cNvSpPr txBox="1">
            <a:spLocks noChangeArrowheads="1"/>
          </p:cNvSpPr>
          <p:nvPr/>
        </p:nvSpPr>
        <p:spPr bwMode="auto">
          <a:xfrm>
            <a:off x="217603" y="4135271"/>
            <a:ext cx="1905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0"/>
              </a:spcBef>
              <a:spcAft>
                <a:spcPct val="0"/>
              </a:spcAft>
            </a:pPr>
            <a:r>
              <a:rPr lang="en-US" sz="2000" smtClean="0">
                <a:solidFill>
                  <a:srgbClr val="000000"/>
                </a:solidFill>
                <a:latin typeface="Times New Roman" panose="02020603050405020304" pitchFamily="18" charset="0"/>
                <a:cs typeface="Arial"/>
              </a:rPr>
              <a:t>Single Indirect</a:t>
            </a:r>
          </a:p>
          <a:p>
            <a:pPr algn="ctr" fontAlgn="base">
              <a:spcBef>
                <a:spcPct val="0"/>
              </a:spcBef>
              <a:spcAft>
                <a:spcPct val="0"/>
              </a:spcAft>
            </a:pPr>
            <a:r>
              <a:rPr lang="en-US" sz="2000" smtClean="0">
                <a:solidFill>
                  <a:srgbClr val="000000"/>
                </a:solidFill>
                <a:latin typeface="Times New Roman" panose="02020603050405020304" pitchFamily="18" charset="0"/>
                <a:cs typeface="Arial"/>
              </a:rPr>
              <a:t>Block Address</a:t>
            </a:r>
          </a:p>
        </p:txBody>
      </p:sp>
      <p:sp>
        <p:nvSpPr>
          <p:cNvPr id="63" name="Text Box 21"/>
          <p:cNvSpPr txBox="1">
            <a:spLocks noChangeArrowheads="1"/>
          </p:cNvSpPr>
          <p:nvPr/>
        </p:nvSpPr>
        <p:spPr bwMode="auto">
          <a:xfrm>
            <a:off x="293803" y="4957596"/>
            <a:ext cx="1905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0"/>
              </a:spcBef>
              <a:spcAft>
                <a:spcPct val="0"/>
              </a:spcAft>
            </a:pPr>
            <a:r>
              <a:rPr lang="en-US" sz="2000" smtClean="0">
                <a:solidFill>
                  <a:srgbClr val="000000"/>
                </a:solidFill>
                <a:latin typeface="Times New Roman" panose="02020603050405020304" pitchFamily="18" charset="0"/>
                <a:cs typeface="Arial"/>
              </a:rPr>
              <a:t>Double Indirect</a:t>
            </a:r>
          </a:p>
          <a:p>
            <a:pPr algn="ctr" fontAlgn="base">
              <a:spcBef>
                <a:spcPct val="0"/>
              </a:spcBef>
              <a:spcAft>
                <a:spcPct val="0"/>
              </a:spcAft>
            </a:pPr>
            <a:r>
              <a:rPr lang="en-US" sz="2000" smtClean="0">
                <a:solidFill>
                  <a:srgbClr val="000000"/>
                </a:solidFill>
                <a:latin typeface="Times New Roman" panose="02020603050405020304" pitchFamily="18" charset="0"/>
                <a:cs typeface="Arial"/>
              </a:rPr>
              <a:t>Block Address</a:t>
            </a:r>
          </a:p>
        </p:txBody>
      </p:sp>
      <p:sp>
        <p:nvSpPr>
          <p:cNvPr id="64" name="Text Box 22"/>
          <p:cNvSpPr txBox="1">
            <a:spLocks noChangeArrowheads="1"/>
          </p:cNvSpPr>
          <p:nvPr/>
        </p:nvSpPr>
        <p:spPr bwMode="auto">
          <a:xfrm>
            <a:off x="293803" y="5795796"/>
            <a:ext cx="1905000" cy="701675"/>
          </a:xfrm>
          <a:prstGeom prst="rect">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0"/>
              </a:spcBef>
              <a:spcAft>
                <a:spcPct val="0"/>
              </a:spcAft>
            </a:pPr>
            <a:r>
              <a:rPr lang="en-US" sz="2000" smtClean="0">
                <a:solidFill>
                  <a:srgbClr val="000000"/>
                </a:solidFill>
                <a:latin typeface="Times New Roman" panose="02020603050405020304" pitchFamily="18" charset="0"/>
                <a:cs typeface="Arial"/>
              </a:rPr>
              <a:t>Triple Indirect</a:t>
            </a:r>
          </a:p>
          <a:p>
            <a:pPr algn="ctr" fontAlgn="base">
              <a:spcBef>
                <a:spcPct val="0"/>
              </a:spcBef>
              <a:spcAft>
                <a:spcPct val="0"/>
              </a:spcAft>
            </a:pPr>
            <a:r>
              <a:rPr lang="en-US" sz="2000" smtClean="0">
                <a:solidFill>
                  <a:srgbClr val="000000"/>
                </a:solidFill>
                <a:latin typeface="Times New Roman" panose="02020603050405020304" pitchFamily="18" charset="0"/>
                <a:cs typeface="Arial"/>
              </a:rPr>
              <a:t>Block Address</a:t>
            </a:r>
          </a:p>
        </p:txBody>
      </p:sp>
      <p:sp>
        <p:nvSpPr>
          <p:cNvPr id="65" name="Rectangle 23"/>
          <p:cNvSpPr>
            <a:spLocks noChangeArrowheads="1"/>
          </p:cNvSpPr>
          <p:nvPr/>
        </p:nvSpPr>
        <p:spPr bwMode="auto">
          <a:xfrm>
            <a:off x="2960803" y="4668671"/>
            <a:ext cx="2133600" cy="838200"/>
          </a:xfrm>
          <a:prstGeom prst="rect">
            <a:avLst/>
          </a:prstGeom>
          <a:solidFill>
            <a:srgbClr val="00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66" name="Rectangle 24"/>
          <p:cNvSpPr>
            <a:spLocks noChangeArrowheads="1"/>
          </p:cNvSpPr>
          <p:nvPr/>
        </p:nvSpPr>
        <p:spPr bwMode="auto">
          <a:xfrm>
            <a:off x="2960803" y="5659271"/>
            <a:ext cx="2133600" cy="838200"/>
          </a:xfrm>
          <a:prstGeom prst="rect">
            <a:avLst/>
          </a:prstGeom>
          <a:solidFill>
            <a:srgbClr val="00FF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67" name="Rectangle 25"/>
          <p:cNvSpPr>
            <a:spLocks noChangeArrowheads="1"/>
          </p:cNvSpPr>
          <p:nvPr/>
        </p:nvSpPr>
        <p:spPr bwMode="auto">
          <a:xfrm>
            <a:off x="6085003" y="3678071"/>
            <a:ext cx="2133600" cy="457200"/>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68" name="Rectangle 26"/>
          <p:cNvSpPr>
            <a:spLocks noChangeArrowheads="1"/>
          </p:cNvSpPr>
          <p:nvPr/>
        </p:nvSpPr>
        <p:spPr bwMode="auto">
          <a:xfrm>
            <a:off x="6085003" y="4516271"/>
            <a:ext cx="2133600" cy="457200"/>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69" name="Line 27"/>
          <p:cNvSpPr>
            <a:spLocks noChangeShapeType="1"/>
          </p:cNvSpPr>
          <p:nvPr/>
        </p:nvSpPr>
        <p:spPr bwMode="auto">
          <a:xfrm flipV="1">
            <a:off x="5170603" y="3906671"/>
            <a:ext cx="838200" cy="9906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70" name="Line 28"/>
          <p:cNvSpPr>
            <a:spLocks noChangeShapeType="1"/>
          </p:cNvSpPr>
          <p:nvPr/>
        </p:nvSpPr>
        <p:spPr bwMode="auto">
          <a:xfrm flipV="1">
            <a:off x="5170603" y="4744871"/>
            <a:ext cx="914400" cy="3810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71" name="Line 29"/>
          <p:cNvSpPr>
            <a:spLocks noChangeShapeType="1"/>
          </p:cNvSpPr>
          <p:nvPr/>
        </p:nvSpPr>
        <p:spPr bwMode="auto">
          <a:xfrm flipV="1">
            <a:off x="2275003" y="4897271"/>
            <a:ext cx="609600" cy="2286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72" name="Line 30"/>
          <p:cNvSpPr>
            <a:spLocks noChangeShapeType="1"/>
          </p:cNvSpPr>
          <p:nvPr/>
        </p:nvSpPr>
        <p:spPr bwMode="auto">
          <a:xfrm flipV="1">
            <a:off x="2351203" y="4135271"/>
            <a:ext cx="533400" cy="3048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73" name="Line 31"/>
          <p:cNvSpPr>
            <a:spLocks noChangeShapeType="1"/>
          </p:cNvSpPr>
          <p:nvPr/>
        </p:nvSpPr>
        <p:spPr bwMode="auto">
          <a:xfrm flipV="1">
            <a:off x="2427403" y="6116471"/>
            <a:ext cx="457200" cy="762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74" name="Rectangle 32"/>
          <p:cNvSpPr>
            <a:spLocks noChangeArrowheads="1"/>
          </p:cNvSpPr>
          <p:nvPr/>
        </p:nvSpPr>
        <p:spPr bwMode="auto">
          <a:xfrm>
            <a:off x="6085003" y="5278271"/>
            <a:ext cx="2133600" cy="457200"/>
          </a:xfrm>
          <a:prstGeom prst="rect">
            <a:avLst/>
          </a:prstGeom>
          <a:solidFill>
            <a:srgbClr val="00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75" name="Rectangle 33"/>
          <p:cNvSpPr>
            <a:spLocks noChangeArrowheads="1"/>
          </p:cNvSpPr>
          <p:nvPr/>
        </p:nvSpPr>
        <p:spPr bwMode="auto">
          <a:xfrm>
            <a:off x="6085003" y="6116471"/>
            <a:ext cx="2133600" cy="457200"/>
          </a:xfrm>
          <a:prstGeom prst="rect">
            <a:avLst/>
          </a:prstGeom>
          <a:solidFill>
            <a:srgbClr val="00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76" name="Line 34"/>
          <p:cNvSpPr>
            <a:spLocks noChangeShapeType="1"/>
          </p:cNvSpPr>
          <p:nvPr/>
        </p:nvSpPr>
        <p:spPr bwMode="auto">
          <a:xfrm flipV="1">
            <a:off x="5094403" y="5583071"/>
            <a:ext cx="914400" cy="3810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77" name="Line 35"/>
          <p:cNvSpPr>
            <a:spLocks noChangeShapeType="1"/>
          </p:cNvSpPr>
          <p:nvPr/>
        </p:nvSpPr>
        <p:spPr bwMode="auto">
          <a:xfrm>
            <a:off x="5170603" y="6345071"/>
            <a:ext cx="838200"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78" name="Line 36"/>
          <p:cNvSpPr>
            <a:spLocks noChangeShapeType="1"/>
          </p:cNvSpPr>
          <p:nvPr/>
        </p:nvSpPr>
        <p:spPr bwMode="auto">
          <a:xfrm flipV="1">
            <a:off x="5094403" y="2839871"/>
            <a:ext cx="762000" cy="12954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79" name="Line 37"/>
          <p:cNvSpPr>
            <a:spLocks noChangeShapeType="1"/>
          </p:cNvSpPr>
          <p:nvPr/>
        </p:nvSpPr>
        <p:spPr bwMode="auto">
          <a:xfrm flipH="1" flipV="1">
            <a:off x="6389803" y="3068471"/>
            <a:ext cx="152400" cy="6096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80" name="Line 38"/>
          <p:cNvSpPr>
            <a:spLocks noChangeShapeType="1"/>
          </p:cNvSpPr>
          <p:nvPr/>
        </p:nvSpPr>
        <p:spPr bwMode="auto">
          <a:xfrm flipH="1" flipV="1">
            <a:off x="6999403" y="3068471"/>
            <a:ext cx="533400" cy="14478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81" name="Line 39"/>
          <p:cNvSpPr>
            <a:spLocks noChangeShapeType="1"/>
          </p:cNvSpPr>
          <p:nvPr/>
        </p:nvSpPr>
        <p:spPr bwMode="auto">
          <a:xfrm flipV="1">
            <a:off x="2275003" y="2611271"/>
            <a:ext cx="3124200" cy="3048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82" name="Line 40"/>
          <p:cNvSpPr>
            <a:spLocks noChangeShapeType="1"/>
          </p:cNvSpPr>
          <p:nvPr/>
        </p:nvSpPr>
        <p:spPr bwMode="auto">
          <a:xfrm flipV="1">
            <a:off x="2275003" y="2916071"/>
            <a:ext cx="3200400" cy="9144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83" name="Line 41"/>
          <p:cNvSpPr>
            <a:spLocks noChangeShapeType="1"/>
          </p:cNvSpPr>
          <p:nvPr/>
        </p:nvSpPr>
        <p:spPr bwMode="auto">
          <a:xfrm flipV="1">
            <a:off x="2275003" y="2763671"/>
            <a:ext cx="3124200" cy="5334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84" name="Text Box 42"/>
          <p:cNvSpPr txBox="1">
            <a:spLocks noChangeArrowheads="1"/>
          </p:cNvSpPr>
          <p:nvPr/>
        </p:nvSpPr>
        <p:spPr bwMode="auto">
          <a:xfrm>
            <a:off x="3113203" y="3754271"/>
            <a:ext cx="1905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0"/>
              </a:spcBef>
              <a:spcAft>
                <a:spcPct val="0"/>
              </a:spcAft>
            </a:pPr>
            <a:r>
              <a:rPr lang="en-US" sz="2000" smtClean="0">
                <a:solidFill>
                  <a:srgbClr val="000000"/>
                </a:solidFill>
                <a:latin typeface="Times New Roman" panose="02020603050405020304" pitchFamily="18" charset="0"/>
                <a:cs typeface="Arial"/>
              </a:rPr>
              <a:t>N direct</a:t>
            </a:r>
          </a:p>
          <a:p>
            <a:pPr algn="ctr" fontAlgn="base">
              <a:spcBef>
                <a:spcPct val="0"/>
              </a:spcBef>
              <a:spcAft>
                <a:spcPct val="0"/>
              </a:spcAft>
            </a:pPr>
            <a:r>
              <a:rPr lang="en-US" sz="2000" smtClean="0">
                <a:solidFill>
                  <a:srgbClr val="000000"/>
                </a:solidFill>
                <a:latin typeface="Times New Roman" panose="02020603050405020304" pitchFamily="18" charset="0"/>
                <a:cs typeface="Arial"/>
              </a:rPr>
              <a:t>Block Address</a:t>
            </a:r>
          </a:p>
        </p:txBody>
      </p:sp>
      <p:sp>
        <p:nvSpPr>
          <p:cNvPr id="85" name="Text Box 43"/>
          <p:cNvSpPr txBox="1">
            <a:spLocks noChangeArrowheads="1"/>
          </p:cNvSpPr>
          <p:nvPr/>
        </p:nvSpPr>
        <p:spPr bwMode="auto">
          <a:xfrm>
            <a:off x="3037003" y="4728996"/>
            <a:ext cx="1905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0"/>
              </a:spcBef>
              <a:spcAft>
                <a:spcPct val="0"/>
              </a:spcAft>
            </a:pPr>
            <a:r>
              <a:rPr lang="en-US" sz="2000" smtClean="0">
                <a:solidFill>
                  <a:srgbClr val="000000"/>
                </a:solidFill>
                <a:latin typeface="Times New Roman" panose="02020603050405020304" pitchFamily="18" charset="0"/>
                <a:cs typeface="Arial"/>
              </a:rPr>
              <a:t>N single indirect</a:t>
            </a:r>
          </a:p>
          <a:p>
            <a:pPr algn="ctr" fontAlgn="base">
              <a:spcBef>
                <a:spcPct val="0"/>
              </a:spcBef>
              <a:spcAft>
                <a:spcPct val="0"/>
              </a:spcAft>
            </a:pPr>
            <a:r>
              <a:rPr lang="en-US" sz="2000" smtClean="0">
                <a:solidFill>
                  <a:srgbClr val="000000"/>
                </a:solidFill>
                <a:latin typeface="Times New Roman" panose="02020603050405020304" pitchFamily="18" charset="0"/>
                <a:cs typeface="Arial"/>
              </a:rPr>
              <a:t>Block Address</a:t>
            </a:r>
          </a:p>
        </p:txBody>
      </p:sp>
      <p:sp>
        <p:nvSpPr>
          <p:cNvPr id="86" name="Text Box 44"/>
          <p:cNvSpPr txBox="1">
            <a:spLocks noChangeArrowheads="1"/>
          </p:cNvSpPr>
          <p:nvPr/>
        </p:nvSpPr>
        <p:spPr bwMode="auto">
          <a:xfrm>
            <a:off x="3037003" y="5719596"/>
            <a:ext cx="19812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0"/>
              </a:spcBef>
              <a:spcAft>
                <a:spcPct val="0"/>
              </a:spcAft>
            </a:pPr>
            <a:r>
              <a:rPr lang="en-US" sz="2000" smtClean="0">
                <a:solidFill>
                  <a:srgbClr val="000000"/>
                </a:solidFill>
                <a:latin typeface="Times New Roman" panose="02020603050405020304" pitchFamily="18" charset="0"/>
                <a:cs typeface="Arial"/>
              </a:rPr>
              <a:t>N double indirect</a:t>
            </a:r>
          </a:p>
          <a:p>
            <a:pPr algn="ctr" fontAlgn="base">
              <a:spcBef>
                <a:spcPct val="0"/>
              </a:spcBef>
              <a:spcAft>
                <a:spcPct val="0"/>
              </a:spcAft>
            </a:pPr>
            <a:r>
              <a:rPr lang="en-US" sz="2000" smtClean="0">
                <a:solidFill>
                  <a:srgbClr val="000000"/>
                </a:solidFill>
                <a:latin typeface="Times New Roman" panose="02020603050405020304" pitchFamily="18" charset="0"/>
                <a:cs typeface="Arial"/>
              </a:rPr>
              <a:t>Block Address</a:t>
            </a:r>
          </a:p>
        </p:txBody>
      </p:sp>
      <p:sp>
        <p:nvSpPr>
          <p:cNvPr id="87" name="Rectangle 3"/>
          <p:cNvSpPr txBox="1">
            <a:spLocks noChangeArrowheads="1"/>
          </p:cNvSpPr>
          <p:nvPr/>
        </p:nvSpPr>
        <p:spPr bwMode="auto">
          <a:xfrm>
            <a:off x="8302806" y="1567217"/>
            <a:ext cx="3725798" cy="3101454"/>
          </a:xfrm>
          <a:prstGeom prst="rect">
            <a:avLst/>
          </a:prstGeom>
          <a:solidFill>
            <a:schemeClr val="accent3">
              <a:lumMod val="20000"/>
              <a:lumOff val="80000"/>
            </a:schemeClr>
          </a:solidFill>
          <a:ln>
            <a:noFill/>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CC3300"/>
              </a:buClr>
              <a:buFont typeface="Wingdings" panose="05000000000000000000" pitchFamily="2" charset="2"/>
              <a:buChar char="§"/>
              <a:defRPr sz="2400" kern="1200">
                <a:solidFill>
                  <a:srgbClr val="993300"/>
                </a:solidFill>
                <a:latin typeface="+mn-lt"/>
                <a:ea typeface="+mn-ea"/>
                <a:cs typeface="+mn-cs"/>
              </a:defRPr>
            </a:lvl1pPr>
            <a:lvl2pPr marL="742950" indent="-285750" algn="l" rtl="0" fontAlgn="base">
              <a:spcBef>
                <a:spcPct val="20000"/>
              </a:spcBef>
              <a:spcAft>
                <a:spcPct val="0"/>
              </a:spcAft>
              <a:buClr>
                <a:srgbClr val="CC3300"/>
              </a:buClr>
              <a:buSzPct val="125000"/>
              <a:buFont typeface="Arial" panose="020B0604020202020204" pitchFamily="34" charset="0"/>
              <a:buChar char="–"/>
              <a:defRPr sz="2000" kern="1200">
                <a:solidFill>
                  <a:srgbClr val="333300"/>
                </a:solidFill>
                <a:latin typeface="+mn-lt"/>
                <a:ea typeface="+mn-ea"/>
                <a:cs typeface="+mn-cs"/>
              </a:defRPr>
            </a:lvl2pPr>
            <a:lvl3pPr marL="1143000" indent="-228600" algn="l" rtl="0" fontAlgn="base">
              <a:spcBef>
                <a:spcPct val="20000"/>
              </a:spcBef>
              <a:spcAft>
                <a:spcPct val="0"/>
              </a:spcAft>
              <a:buChar char="•"/>
              <a:defRPr kern="1200">
                <a:solidFill>
                  <a:srgbClr val="006600"/>
                </a:solidFill>
                <a:latin typeface="+mn-lt"/>
                <a:ea typeface="+mn-ea"/>
                <a:cs typeface="+mn-cs"/>
              </a:defRPr>
            </a:lvl3pPr>
            <a:lvl4pPr marL="1600200" indent="-228600" algn="l" rtl="0" fontAlgn="base">
              <a:spcBef>
                <a:spcPct val="20000"/>
              </a:spcBef>
              <a:spcAft>
                <a:spcPct val="0"/>
              </a:spcAft>
              <a:buChar char="o"/>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rgbClr val="00006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just"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Char char="§"/>
              <a:tabLst/>
              <a:defRPr/>
            </a:pPr>
            <a:r>
              <a:rPr kumimoji="0" lang="en-US" sz="1600" b="1" i="0" u="none" strike="noStrike" kern="1200" cap="none" spc="0" normalizeH="0" baseline="0" noProof="0" smtClean="0">
                <a:ln>
                  <a:noFill/>
                </a:ln>
                <a:solidFill>
                  <a:srgbClr val="993300"/>
                </a:solidFill>
                <a:effectLst/>
                <a:uLnTx/>
                <a:uFillTx/>
                <a:cs typeface="Arial"/>
              </a:rPr>
              <a:t>Each I-node entry can track a very large file. </a:t>
            </a:r>
          </a:p>
          <a:p>
            <a:pPr marL="342900" marR="0" lvl="0" indent="-342900" algn="just"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Char char="§"/>
              <a:tabLst/>
              <a:defRPr/>
            </a:pPr>
            <a:endParaRPr kumimoji="0" lang="en-US" sz="900" b="1" i="0" u="none" strike="noStrike" kern="1200" cap="none" spc="0" normalizeH="0" baseline="0" noProof="0" smtClean="0">
              <a:ln>
                <a:noFill/>
              </a:ln>
              <a:solidFill>
                <a:srgbClr val="993300"/>
              </a:solidFill>
              <a:effectLst/>
              <a:uLnTx/>
              <a:uFillTx/>
              <a:cs typeface="Arial"/>
            </a:endParaRPr>
          </a:p>
          <a:p>
            <a:pPr marL="342900" marR="0" lvl="0" indent="-342900" algn="just"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Char char="§"/>
              <a:tabLst/>
              <a:defRPr/>
            </a:pPr>
            <a:r>
              <a:rPr kumimoji="0" lang="en-US" sz="1600" b="1" i="0" u="none" strike="noStrike" kern="1200" cap="none" spc="0" normalizeH="0" baseline="0" noProof="0" smtClean="0">
                <a:ln>
                  <a:noFill/>
                </a:ln>
                <a:solidFill>
                  <a:srgbClr val="993300"/>
                </a:solidFill>
                <a:effectLst/>
                <a:uLnTx/>
                <a:uFillTx/>
                <a:cs typeface="Arial"/>
              </a:rPr>
              <a:t>Assuming a block size of 4KB and 12 direct data blocks, a single I-node entry can track file that has a maximum size of:</a:t>
            </a:r>
          </a:p>
          <a:p>
            <a:pPr marL="342900" marR="0" lvl="0" indent="-342900" algn="just"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Char char="§"/>
              <a:tabLst/>
              <a:defRPr/>
            </a:pPr>
            <a:endParaRPr kumimoji="0" lang="en-US" sz="900" b="1" i="0" u="none" strike="noStrike" kern="1200" cap="none" spc="0" normalizeH="0" baseline="0" noProof="0" smtClean="0">
              <a:ln>
                <a:noFill/>
              </a:ln>
              <a:solidFill>
                <a:srgbClr val="993300"/>
              </a:solidFill>
              <a:effectLst/>
              <a:uLnTx/>
              <a:uFillTx/>
              <a:cs typeface="Arial"/>
            </a:endParaRPr>
          </a:p>
          <a:p>
            <a:pPr marL="742950" marR="0" lvl="1" indent="-285750" algn="just" defTabSz="914400" rtl="0" eaLnBrk="1" fontAlgn="base" latinLnBrk="0" hangingPunct="1">
              <a:lnSpc>
                <a:spcPct val="80000"/>
              </a:lnSpc>
              <a:spcBef>
                <a:spcPct val="20000"/>
              </a:spcBef>
              <a:spcAft>
                <a:spcPct val="0"/>
              </a:spcAft>
              <a:buClr>
                <a:srgbClr val="CC3300"/>
              </a:buClr>
              <a:buSzPct val="125000"/>
              <a:buFont typeface="Arial" panose="020B0604020202020204" pitchFamily="34" charset="0"/>
              <a:buChar char="–"/>
              <a:tabLst/>
              <a:defRPr/>
            </a:pPr>
            <a:r>
              <a:rPr kumimoji="0" lang="en-US" sz="1200" b="1" i="0" u="none" strike="noStrike" kern="1200" cap="none" spc="0" normalizeH="0" baseline="0" noProof="0" smtClean="0">
                <a:ln>
                  <a:noFill/>
                </a:ln>
                <a:solidFill>
                  <a:srgbClr val="333300"/>
                </a:solidFill>
                <a:effectLst/>
                <a:uLnTx/>
                <a:uFillTx/>
                <a:cs typeface="Arial"/>
              </a:rPr>
              <a:t>12 *4 KB + </a:t>
            </a:r>
          </a:p>
          <a:p>
            <a:pPr marL="742950" marR="0" lvl="1" indent="-285750" algn="just" defTabSz="914400" rtl="0" eaLnBrk="1" fontAlgn="base" latinLnBrk="0" hangingPunct="1">
              <a:lnSpc>
                <a:spcPct val="80000"/>
              </a:lnSpc>
              <a:spcBef>
                <a:spcPct val="20000"/>
              </a:spcBef>
              <a:spcAft>
                <a:spcPct val="0"/>
              </a:spcAft>
              <a:buClr>
                <a:srgbClr val="CC3300"/>
              </a:buClr>
              <a:buSzPct val="125000"/>
              <a:buFont typeface="Arial" panose="020B0604020202020204" pitchFamily="34" charset="0"/>
              <a:buChar char="–"/>
              <a:tabLst/>
              <a:defRPr/>
            </a:pPr>
            <a:r>
              <a:rPr kumimoji="0" lang="en-US" sz="1200" b="1" i="0" u="none" strike="noStrike" kern="1200" cap="none" spc="0" normalizeH="0" baseline="0" noProof="0" smtClean="0">
                <a:ln>
                  <a:noFill/>
                </a:ln>
                <a:solidFill>
                  <a:srgbClr val="333300"/>
                </a:solidFill>
                <a:effectLst/>
                <a:uLnTx/>
                <a:uFillTx/>
                <a:cs typeface="Arial"/>
              </a:rPr>
              <a:t>(1024 * 4 KB) + </a:t>
            </a:r>
          </a:p>
          <a:p>
            <a:pPr marL="742950" marR="0" lvl="1" indent="-285750" algn="just" defTabSz="914400" rtl="0" eaLnBrk="1" fontAlgn="base" latinLnBrk="0" hangingPunct="1">
              <a:lnSpc>
                <a:spcPct val="80000"/>
              </a:lnSpc>
              <a:spcBef>
                <a:spcPct val="20000"/>
              </a:spcBef>
              <a:spcAft>
                <a:spcPct val="0"/>
              </a:spcAft>
              <a:buClr>
                <a:srgbClr val="CC3300"/>
              </a:buClr>
              <a:buSzPct val="125000"/>
              <a:buFont typeface="Arial" panose="020B0604020202020204" pitchFamily="34" charset="0"/>
              <a:buChar char="–"/>
              <a:tabLst/>
              <a:defRPr/>
            </a:pPr>
            <a:r>
              <a:rPr kumimoji="0" lang="en-US" sz="1200" b="1" i="0" u="none" strike="noStrike" kern="1200" cap="none" spc="0" normalizeH="0" baseline="0" noProof="0" smtClean="0">
                <a:ln>
                  <a:noFill/>
                </a:ln>
                <a:solidFill>
                  <a:srgbClr val="333300"/>
                </a:solidFill>
                <a:effectLst/>
                <a:uLnTx/>
                <a:uFillTx/>
                <a:cs typeface="Arial"/>
              </a:rPr>
              <a:t>(1024*1024 * 4 KB) + </a:t>
            </a:r>
          </a:p>
          <a:p>
            <a:pPr marL="742950" marR="0" lvl="1" indent="-285750" algn="just" defTabSz="914400" rtl="0" eaLnBrk="1" fontAlgn="base" latinLnBrk="0" hangingPunct="1">
              <a:lnSpc>
                <a:spcPct val="80000"/>
              </a:lnSpc>
              <a:spcBef>
                <a:spcPct val="20000"/>
              </a:spcBef>
              <a:spcAft>
                <a:spcPct val="0"/>
              </a:spcAft>
              <a:buClr>
                <a:srgbClr val="CC3300"/>
              </a:buClr>
              <a:buSzPct val="125000"/>
              <a:buFont typeface="Arial" panose="020B0604020202020204" pitchFamily="34" charset="0"/>
              <a:buChar char="–"/>
              <a:tabLst/>
              <a:defRPr/>
            </a:pPr>
            <a:r>
              <a:rPr kumimoji="0" lang="en-US" sz="1200" b="1" i="0" u="none" strike="noStrike" kern="1200" cap="none" spc="0" normalizeH="0" baseline="0" noProof="0" smtClean="0">
                <a:ln>
                  <a:noFill/>
                </a:ln>
                <a:solidFill>
                  <a:srgbClr val="333300"/>
                </a:solidFill>
                <a:effectLst/>
                <a:uLnTx/>
                <a:uFillTx/>
                <a:cs typeface="Arial"/>
              </a:rPr>
              <a:t>(1024*1024 * 1024 * 4 KB)</a:t>
            </a:r>
          </a:p>
          <a:p>
            <a:pPr marL="742950" marR="0" lvl="1" indent="-285750" algn="just" defTabSz="914400" rtl="0" eaLnBrk="1" fontAlgn="base" latinLnBrk="0" hangingPunct="1">
              <a:lnSpc>
                <a:spcPct val="80000"/>
              </a:lnSpc>
              <a:spcBef>
                <a:spcPct val="20000"/>
              </a:spcBef>
              <a:spcAft>
                <a:spcPct val="0"/>
              </a:spcAft>
              <a:buClr>
                <a:srgbClr val="CC3300"/>
              </a:buClr>
              <a:buSzPct val="125000"/>
              <a:buFont typeface="Arial" panose="020B0604020202020204" pitchFamily="34" charset="0"/>
              <a:buChar char="–"/>
              <a:tabLst/>
              <a:defRPr/>
            </a:pPr>
            <a:endParaRPr kumimoji="0" lang="en-US" sz="1200" b="1" i="0" u="none" strike="noStrike" kern="1200" cap="none" spc="0" normalizeH="0" baseline="0" noProof="0" smtClean="0">
              <a:ln>
                <a:noFill/>
              </a:ln>
              <a:solidFill>
                <a:srgbClr val="333300"/>
              </a:solidFill>
              <a:effectLst/>
              <a:uLnTx/>
              <a:uFillTx/>
              <a:cs typeface="Arial"/>
            </a:endParaRPr>
          </a:p>
          <a:p>
            <a:pPr marL="342900" marR="0" lvl="0" indent="-342900" algn="just"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Char char="§"/>
              <a:tabLst/>
              <a:defRPr/>
            </a:pPr>
            <a:r>
              <a:rPr kumimoji="0" lang="en-US" sz="1600" b="1" i="0" u="none" strike="noStrike" kern="1200" cap="none" spc="0" normalizeH="0" baseline="0" noProof="0" smtClean="0">
                <a:ln>
                  <a:noFill/>
                </a:ln>
                <a:solidFill>
                  <a:srgbClr val="993300"/>
                </a:solidFill>
                <a:effectLst/>
                <a:uLnTx/>
                <a:uFillTx/>
                <a:cs typeface="Arial"/>
              </a:rPr>
              <a:t>File size can grown upto 16 terra bytes.</a:t>
            </a:r>
            <a:endParaRPr kumimoji="0" lang="en-US" sz="1800" b="1" i="0" u="none" strike="noStrike" kern="1200" cap="none" spc="0" normalizeH="0" baseline="0" noProof="0" dirty="0" smtClean="0">
              <a:ln>
                <a:noFill/>
              </a:ln>
              <a:solidFill>
                <a:srgbClr val="993300"/>
              </a:solidFill>
              <a:effectLst/>
              <a:uLnTx/>
              <a:uFillTx/>
              <a:cs typeface="Arial"/>
            </a:endParaRPr>
          </a:p>
        </p:txBody>
      </p:sp>
    </p:spTree>
    <p:extLst>
      <p:ext uri="{BB962C8B-B14F-4D97-AF65-F5344CB8AC3E}">
        <p14:creationId xmlns:p14="http://schemas.microsoft.com/office/powerpoint/2010/main" val="23105908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Kilo </a:t>
            </a:r>
            <a:r>
              <a:rPr lang="en-US" dirty="0" err="1" smtClean="0"/>
              <a:t>Vs</a:t>
            </a:r>
            <a:r>
              <a:rPr lang="en-US" dirty="0" smtClean="0"/>
              <a:t> </a:t>
            </a:r>
            <a:r>
              <a:rPr lang="en-US" dirty="0" err="1" smtClean="0"/>
              <a:t>Kibi</a:t>
            </a:r>
            <a:endParaRPr lang="en-US" dirty="0"/>
          </a:p>
        </p:txBody>
      </p:sp>
      <p:sp>
        <p:nvSpPr>
          <p:cNvPr id="3" name="Slide Number Placeholder 2"/>
          <p:cNvSpPr>
            <a:spLocks noGrp="1"/>
          </p:cNvSpPr>
          <p:nvPr>
            <p:ph type="sldNum" sz="quarter" idx="12"/>
          </p:nvPr>
        </p:nvSpPr>
        <p:spPr/>
        <p:txBody>
          <a:bodyPr/>
          <a:lstStyle/>
          <a:p>
            <a:fld id="{1DEFBDA0-AD74-41D1-B067-250B5C005FA0}" type="slidenum">
              <a:rPr lang="en-IN" smtClean="0"/>
              <a:t>21</a:t>
            </a:fld>
            <a:endParaRPr lang="en-IN"/>
          </a:p>
        </p:txBody>
      </p:sp>
      <p:graphicFrame>
        <p:nvGraphicFramePr>
          <p:cNvPr id="6" name="Table 5"/>
          <p:cNvGraphicFramePr>
            <a:graphicFrameLocks noGrp="1"/>
          </p:cNvGraphicFramePr>
          <p:nvPr>
            <p:extLst/>
          </p:nvPr>
        </p:nvGraphicFramePr>
        <p:xfrm>
          <a:off x="462507" y="1531971"/>
          <a:ext cx="6502400" cy="4165600"/>
        </p:xfrm>
        <a:graphic>
          <a:graphicData uri="http://schemas.openxmlformats.org/drawingml/2006/table">
            <a:tbl>
              <a:tblPr firstRow="1" bandRow="1">
                <a:tableStyleId>{5C22544A-7EE6-4342-B048-85BDC9FD1C3A}</a:tableStyleId>
              </a:tblPr>
              <a:tblGrid>
                <a:gridCol w="1625600"/>
                <a:gridCol w="1625600"/>
                <a:gridCol w="1625600"/>
                <a:gridCol w="1625600"/>
              </a:tblGrid>
              <a:tr h="0">
                <a:tc gridSpan="4">
                  <a:txBody>
                    <a:bodyPr/>
                    <a:lstStyle/>
                    <a:p>
                      <a:pPr algn="ctr"/>
                      <a:r>
                        <a:rPr lang="en-US" sz="2400" b="1" dirty="0" smtClean="0"/>
                        <a:t>KB</a:t>
                      </a:r>
                      <a:r>
                        <a:rPr lang="en-US" sz="2400" b="1" baseline="0" dirty="0" smtClean="0"/>
                        <a:t> </a:t>
                      </a:r>
                      <a:r>
                        <a:rPr lang="en-US" sz="2400" b="1" baseline="0" dirty="0" err="1" smtClean="0"/>
                        <a:t>Vs</a:t>
                      </a:r>
                      <a:r>
                        <a:rPr lang="en-US" sz="2400" b="1" baseline="0" dirty="0" smtClean="0"/>
                        <a:t> </a:t>
                      </a:r>
                      <a:r>
                        <a:rPr lang="en-US" sz="2400" b="1" baseline="0" dirty="0" err="1" smtClean="0"/>
                        <a:t>KiB</a:t>
                      </a:r>
                      <a:endParaRPr lang="en-US" sz="2400" b="1" dirty="0"/>
                    </a:p>
                  </a:txBody>
                  <a:tcPr>
                    <a:solidFill>
                      <a:schemeClr val="accent5">
                        <a:lumMod val="50000"/>
                      </a:schemeClr>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ctr"/>
                      <a:r>
                        <a:rPr lang="en-US" b="1" dirty="0" smtClean="0"/>
                        <a:t>Decimal</a:t>
                      </a:r>
                      <a:endParaRPr lang="en-US" b="1" dirty="0"/>
                    </a:p>
                  </a:txBody>
                  <a:tcPr/>
                </a:tc>
                <a:tc hMerge="1">
                  <a:txBody>
                    <a:bodyPr/>
                    <a:lstStyle/>
                    <a:p>
                      <a:endParaRPr lang="en-US" dirty="0"/>
                    </a:p>
                  </a:txBody>
                  <a:tcPr/>
                </a:tc>
                <a:tc gridSpan="2">
                  <a:txBody>
                    <a:bodyPr/>
                    <a:lstStyle/>
                    <a:p>
                      <a:pPr algn="ctr"/>
                      <a:r>
                        <a:rPr lang="en-US" b="1" dirty="0" smtClean="0"/>
                        <a:t>Binary</a:t>
                      </a:r>
                      <a:endParaRPr lang="en-US" b="1" dirty="0"/>
                    </a:p>
                  </a:txBody>
                  <a:tcPr>
                    <a:solidFill>
                      <a:schemeClr val="accent1">
                        <a:lumMod val="60000"/>
                        <a:lumOff val="40000"/>
                      </a:schemeClr>
                    </a:solidFill>
                  </a:tcPr>
                </a:tc>
                <a:tc hMerge="1">
                  <a:txBody>
                    <a:bodyPr/>
                    <a:lstStyle/>
                    <a:p>
                      <a:endParaRPr lang="en-US" dirty="0"/>
                    </a:p>
                  </a:txBody>
                  <a:tcPr/>
                </a:tc>
              </a:tr>
              <a:tr h="370840">
                <a:tc>
                  <a:txBody>
                    <a:bodyPr/>
                    <a:lstStyle/>
                    <a:p>
                      <a:r>
                        <a:rPr lang="en-US" b="1" dirty="0" smtClean="0"/>
                        <a:t>Value</a:t>
                      </a:r>
                      <a:endParaRPr lang="en-US" b="1" dirty="0"/>
                    </a:p>
                  </a:txBody>
                  <a:tcPr/>
                </a:tc>
                <a:tc>
                  <a:txBody>
                    <a:bodyPr/>
                    <a:lstStyle/>
                    <a:p>
                      <a:r>
                        <a:rPr lang="en-US" b="1" dirty="0" smtClean="0"/>
                        <a:t>Metric</a:t>
                      </a:r>
                      <a:endParaRPr lang="en-US" b="1" dirty="0"/>
                    </a:p>
                  </a:txBody>
                  <a:tcPr/>
                </a:tc>
                <a:tc>
                  <a:txBody>
                    <a:bodyPr/>
                    <a:lstStyle/>
                    <a:p>
                      <a:r>
                        <a:rPr lang="en-US" b="1" dirty="0" smtClean="0"/>
                        <a:t>Value </a:t>
                      </a:r>
                      <a:endParaRPr lang="en-US" b="1" dirty="0"/>
                    </a:p>
                  </a:txBody>
                  <a:tcPr/>
                </a:tc>
                <a:tc>
                  <a:txBody>
                    <a:bodyPr/>
                    <a:lstStyle/>
                    <a:p>
                      <a:r>
                        <a:rPr lang="en-US" b="1" dirty="0" smtClean="0"/>
                        <a:t>IEC</a:t>
                      </a:r>
                      <a:r>
                        <a:rPr lang="en-US" b="1" baseline="30000" dirty="0" smtClean="0"/>
                        <a:t>*</a:t>
                      </a:r>
                      <a:endParaRPr lang="en-US" b="1" dirty="0"/>
                    </a:p>
                  </a:txBody>
                  <a:tcPr/>
                </a:tc>
              </a:tr>
              <a:tr h="370840">
                <a:tc>
                  <a:txBody>
                    <a:bodyPr/>
                    <a:lstStyle/>
                    <a:p>
                      <a:r>
                        <a:rPr lang="en-US" dirty="0" smtClean="0"/>
                        <a:t>10</a:t>
                      </a:r>
                      <a:r>
                        <a:rPr lang="en-US" baseline="30000" dirty="0" smtClean="0"/>
                        <a:t>3 </a:t>
                      </a:r>
                      <a:r>
                        <a:rPr lang="en-US" baseline="0" dirty="0" smtClean="0"/>
                        <a:t>(1000)</a:t>
                      </a:r>
                      <a:endParaRPr lang="en-US" dirty="0"/>
                    </a:p>
                  </a:txBody>
                  <a:tcPr/>
                </a:tc>
                <a:tc>
                  <a:txBody>
                    <a:bodyPr/>
                    <a:lstStyle/>
                    <a:p>
                      <a:r>
                        <a:rPr lang="en-US" dirty="0" smtClean="0"/>
                        <a:t>Kilo</a:t>
                      </a:r>
                      <a:endParaRPr lang="en-US" dirty="0"/>
                    </a:p>
                  </a:txBody>
                  <a:tcPr/>
                </a:tc>
                <a:tc>
                  <a:txBody>
                    <a:bodyPr/>
                    <a:lstStyle/>
                    <a:p>
                      <a:r>
                        <a:rPr lang="en-US" dirty="0" smtClean="0"/>
                        <a:t>2</a:t>
                      </a:r>
                      <a:r>
                        <a:rPr lang="en-US" baseline="30000" dirty="0" smtClean="0"/>
                        <a:t>10</a:t>
                      </a:r>
                      <a:r>
                        <a:rPr lang="en-US" baseline="0" dirty="0" smtClean="0"/>
                        <a:t>  (1024)</a:t>
                      </a:r>
                      <a:endParaRPr lang="en-US" dirty="0"/>
                    </a:p>
                  </a:txBody>
                  <a:tcPr>
                    <a:solidFill>
                      <a:schemeClr val="accent1">
                        <a:lumMod val="40000"/>
                        <a:lumOff val="60000"/>
                      </a:schemeClr>
                    </a:solidFill>
                  </a:tcPr>
                </a:tc>
                <a:tc>
                  <a:txBody>
                    <a:bodyPr/>
                    <a:lstStyle/>
                    <a:p>
                      <a:r>
                        <a:rPr lang="en-US" dirty="0" err="1" smtClean="0"/>
                        <a:t>Kibi</a:t>
                      </a:r>
                      <a:endParaRPr lang="en-US" dirty="0"/>
                    </a:p>
                  </a:txBody>
                  <a:tcPr>
                    <a:solidFill>
                      <a:schemeClr val="accent1">
                        <a:lumMod val="40000"/>
                        <a:lumOff val="60000"/>
                      </a:schemeClr>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10</a:t>
                      </a:r>
                      <a:r>
                        <a:rPr lang="en-US" baseline="30000" dirty="0" smtClean="0"/>
                        <a:t>6</a:t>
                      </a:r>
                      <a:endParaRPr lang="en-US" dirty="0" smtClean="0"/>
                    </a:p>
                  </a:txBody>
                  <a:tcPr/>
                </a:tc>
                <a:tc>
                  <a:txBody>
                    <a:bodyPr/>
                    <a:lstStyle/>
                    <a:p>
                      <a:r>
                        <a:rPr lang="en-US" dirty="0" smtClean="0"/>
                        <a:t>Mega</a:t>
                      </a:r>
                      <a:endParaRPr lang="en-US" dirty="0"/>
                    </a:p>
                  </a:txBody>
                  <a:tcPr/>
                </a:tc>
                <a:tc>
                  <a:txBody>
                    <a:bodyPr/>
                    <a:lstStyle/>
                    <a:p>
                      <a:r>
                        <a:rPr lang="en-US" dirty="0" smtClean="0"/>
                        <a:t>2</a:t>
                      </a:r>
                      <a:r>
                        <a:rPr lang="en-US" baseline="30000" dirty="0" smtClean="0"/>
                        <a:t>20</a:t>
                      </a:r>
                      <a:endParaRPr lang="en-US" dirty="0"/>
                    </a:p>
                  </a:txBody>
                  <a:tcPr/>
                </a:tc>
                <a:tc>
                  <a:txBody>
                    <a:bodyPr/>
                    <a:lstStyle/>
                    <a:p>
                      <a:r>
                        <a:rPr lang="en-US" dirty="0" err="1" smtClean="0"/>
                        <a:t>Mebi</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10</a:t>
                      </a:r>
                      <a:r>
                        <a:rPr lang="en-US" baseline="30000" dirty="0" smtClean="0"/>
                        <a:t>9</a:t>
                      </a:r>
                      <a:endParaRPr lang="en-US" baseline="0" dirty="0" smtClean="0"/>
                    </a:p>
                  </a:txBody>
                  <a:tcPr/>
                </a:tc>
                <a:tc>
                  <a:txBody>
                    <a:bodyPr/>
                    <a:lstStyle/>
                    <a:p>
                      <a:r>
                        <a:rPr lang="en-US" dirty="0" smtClean="0"/>
                        <a:t>Giga</a:t>
                      </a:r>
                      <a:endParaRPr lang="en-US" dirty="0"/>
                    </a:p>
                  </a:txBody>
                  <a:tcPr/>
                </a:tc>
                <a:tc>
                  <a:txBody>
                    <a:bodyPr/>
                    <a:lstStyle/>
                    <a:p>
                      <a:r>
                        <a:rPr lang="en-US" dirty="0" smtClean="0"/>
                        <a:t>2</a:t>
                      </a:r>
                      <a:r>
                        <a:rPr lang="en-US" baseline="30000" dirty="0" smtClean="0"/>
                        <a:t>30</a:t>
                      </a:r>
                      <a:endParaRPr lang="en-US" dirty="0"/>
                    </a:p>
                  </a:txBody>
                  <a:tcPr>
                    <a:solidFill>
                      <a:schemeClr val="accent1">
                        <a:lumMod val="40000"/>
                        <a:lumOff val="60000"/>
                      </a:schemeClr>
                    </a:solidFill>
                  </a:tcPr>
                </a:tc>
                <a:tc>
                  <a:txBody>
                    <a:bodyPr/>
                    <a:lstStyle/>
                    <a:p>
                      <a:r>
                        <a:rPr lang="en-US" dirty="0" err="1" smtClean="0"/>
                        <a:t>Gibi</a:t>
                      </a:r>
                      <a:endParaRPr lang="en-US" dirty="0"/>
                    </a:p>
                  </a:txBody>
                  <a:tcPr>
                    <a:solidFill>
                      <a:schemeClr val="accent1">
                        <a:lumMod val="40000"/>
                        <a:lumOff val="60000"/>
                      </a:schemeClr>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10</a:t>
                      </a:r>
                      <a:r>
                        <a:rPr lang="en-US" baseline="30000" dirty="0" smtClean="0"/>
                        <a:t>12</a:t>
                      </a:r>
                      <a:endParaRPr lang="en-US" baseline="0" dirty="0" smtClean="0"/>
                    </a:p>
                  </a:txBody>
                  <a:tcPr/>
                </a:tc>
                <a:tc>
                  <a:txBody>
                    <a:bodyPr/>
                    <a:lstStyle/>
                    <a:p>
                      <a:r>
                        <a:rPr lang="en-US" dirty="0" err="1" smtClean="0"/>
                        <a:t>Tera</a:t>
                      </a:r>
                      <a:endParaRPr lang="en-US" dirty="0"/>
                    </a:p>
                  </a:txBody>
                  <a:tcPr/>
                </a:tc>
                <a:tc>
                  <a:txBody>
                    <a:bodyPr/>
                    <a:lstStyle/>
                    <a:p>
                      <a:r>
                        <a:rPr lang="en-US" dirty="0" smtClean="0"/>
                        <a:t>2</a:t>
                      </a:r>
                      <a:r>
                        <a:rPr lang="en-US" baseline="30000" dirty="0" smtClean="0"/>
                        <a:t>40</a:t>
                      </a:r>
                      <a:endParaRPr lang="en-US" dirty="0"/>
                    </a:p>
                  </a:txBody>
                  <a:tcPr/>
                </a:tc>
                <a:tc>
                  <a:txBody>
                    <a:bodyPr/>
                    <a:lstStyle/>
                    <a:p>
                      <a:r>
                        <a:rPr lang="en-US" dirty="0" err="1" smtClean="0"/>
                        <a:t>Tebi</a:t>
                      </a:r>
                      <a:endParaRPr lang="en-US" dirty="0"/>
                    </a:p>
                  </a:txBody>
                  <a:tcPr/>
                </a:tc>
              </a:tr>
              <a:tr h="370840">
                <a:tc>
                  <a:txBody>
                    <a:bodyPr/>
                    <a:lstStyle/>
                    <a:p>
                      <a:r>
                        <a:rPr lang="en-US" baseline="0" dirty="0" smtClean="0"/>
                        <a:t>10</a:t>
                      </a:r>
                      <a:r>
                        <a:rPr lang="en-US" baseline="30000" dirty="0" smtClean="0"/>
                        <a:t>15</a:t>
                      </a:r>
                      <a:endParaRPr lang="en-US" baseline="0" dirty="0"/>
                    </a:p>
                  </a:txBody>
                  <a:tcPr/>
                </a:tc>
                <a:tc>
                  <a:txBody>
                    <a:bodyPr/>
                    <a:lstStyle/>
                    <a:p>
                      <a:r>
                        <a:rPr lang="en-US" dirty="0" err="1" smtClean="0"/>
                        <a:t>Peta</a:t>
                      </a:r>
                      <a:endParaRPr lang="en-US" dirty="0"/>
                    </a:p>
                  </a:txBody>
                  <a:tcPr/>
                </a:tc>
                <a:tc>
                  <a:txBody>
                    <a:bodyPr/>
                    <a:lstStyle/>
                    <a:p>
                      <a:r>
                        <a:rPr lang="en-US" dirty="0" smtClean="0"/>
                        <a:t>2</a:t>
                      </a:r>
                      <a:r>
                        <a:rPr lang="en-US" baseline="30000" dirty="0" smtClean="0"/>
                        <a:t>50</a:t>
                      </a:r>
                      <a:endParaRPr lang="en-US" dirty="0"/>
                    </a:p>
                  </a:txBody>
                  <a:tcPr>
                    <a:solidFill>
                      <a:schemeClr val="accent1">
                        <a:lumMod val="40000"/>
                        <a:lumOff val="60000"/>
                      </a:schemeClr>
                    </a:solidFill>
                  </a:tcPr>
                </a:tc>
                <a:tc>
                  <a:txBody>
                    <a:bodyPr/>
                    <a:lstStyle/>
                    <a:p>
                      <a:r>
                        <a:rPr lang="en-US" dirty="0" err="1" smtClean="0"/>
                        <a:t>Pebi</a:t>
                      </a:r>
                      <a:endParaRPr lang="en-US" dirty="0"/>
                    </a:p>
                  </a:txBody>
                  <a:tcPr>
                    <a:solidFill>
                      <a:schemeClr val="accent1">
                        <a:lumMod val="40000"/>
                        <a:lumOff val="60000"/>
                      </a:schemeClr>
                    </a:solidFill>
                  </a:tcPr>
                </a:tc>
              </a:tr>
              <a:tr h="370840">
                <a:tc>
                  <a:txBody>
                    <a:bodyPr/>
                    <a:lstStyle/>
                    <a:p>
                      <a:r>
                        <a:rPr lang="en-US" dirty="0" smtClean="0"/>
                        <a:t>10</a:t>
                      </a:r>
                      <a:r>
                        <a:rPr lang="en-US" baseline="30000" dirty="0" smtClean="0"/>
                        <a:t>18</a:t>
                      </a:r>
                      <a:endParaRPr lang="en-US" dirty="0"/>
                    </a:p>
                  </a:txBody>
                  <a:tcPr/>
                </a:tc>
                <a:tc>
                  <a:txBody>
                    <a:bodyPr/>
                    <a:lstStyle/>
                    <a:p>
                      <a:r>
                        <a:rPr lang="en-US" dirty="0" err="1" smtClean="0"/>
                        <a:t>Exa</a:t>
                      </a:r>
                      <a:endParaRPr lang="en-US" dirty="0"/>
                    </a:p>
                  </a:txBody>
                  <a:tcPr/>
                </a:tc>
                <a:tc>
                  <a:txBody>
                    <a:bodyPr/>
                    <a:lstStyle/>
                    <a:p>
                      <a:r>
                        <a:rPr lang="en-US" dirty="0" smtClean="0"/>
                        <a:t>2</a:t>
                      </a:r>
                      <a:r>
                        <a:rPr lang="en-US" baseline="30000" dirty="0" smtClean="0"/>
                        <a:t>60</a:t>
                      </a:r>
                      <a:endParaRPr lang="en-US" dirty="0"/>
                    </a:p>
                  </a:txBody>
                  <a:tcPr/>
                </a:tc>
                <a:tc>
                  <a:txBody>
                    <a:bodyPr/>
                    <a:lstStyle/>
                    <a:p>
                      <a:r>
                        <a:rPr lang="en-US" dirty="0" err="1" smtClean="0"/>
                        <a:t>Exbi</a:t>
                      </a:r>
                      <a:endParaRPr lang="en-US" dirty="0"/>
                    </a:p>
                  </a:txBody>
                  <a:tcPr/>
                </a:tc>
              </a:tr>
              <a:tr h="370840">
                <a:tc>
                  <a:txBody>
                    <a:bodyPr/>
                    <a:lstStyle/>
                    <a:p>
                      <a:r>
                        <a:rPr lang="en-US" baseline="0" dirty="0" smtClean="0"/>
                        <a:t>10</a:t>
                      </a:r>
                      <a:r>
                        <a:rPr lang="en-US" baseline="30000" dirty="0" smtClean="0"/>
                        <a:t>21</a:t>
                      </a:r>
                      <a:endParaRPr lang="en-US" baseline="0" dirty="0"/>
                    </a:p>
                  </a:txBody>
                  <a:tcPr/>
                </a:tc>
                <a:tc>
                  <a:txBody>
                    <a:bodyPr/>
                    <a:lstStyle/>
                    <a:p>
                      <a:r>
                        <a:rPr lang="en-US" dirty="0" err="1" smtClean="0"/>
                        <a:t>Zetta</a:t>
                      </a:r>
                      <a:endParaRPr lang="en-US" dirty="0"/>
                    </a:p>
                  </a:txBody>
                  <a:tcPr/>
                </a:tc>
                <a:tc>
                  <a:txBody>
                    <a:bodyPr/>
                    <a:lstStyle/>
                    <a:p>
                      <a:r>
                        <a:rPr lang="en-US" dirty="0" smtClean="0"/>
                        <a:t>2</a:t>
                      </a:r>
                      <a:r>
                        <a:rPr lang="en-US" baseline="30000" dirty="0" smtClean="0"/>
                        <a:t>70</a:t>
                      </a:r>
                      <a:endParaRPr lang="en-US" dirty="0"/>
                    </a:p>
                  </a:txBody>
                  <a:tcPr>
                    <a:solidFill>
                      <a:schemeClr val="accent1">
                        <a:lumMod val="40000"/>
                        <a:lumOff val="60000"/>
                      </a:schemeClr>
                    </a:solidFill>
                  </a:tcPr>
                </a:tc>
                <a:tc>
                  <a:txBody>
                    <a:bodyPr/>
                    <a:lstStyle/>
                    <a:p>
                      <a:r>
                        <a:rPr lang="en-US" dirty="0" err="1" smtClean="0"/>
                        <a:t>Zebi</a:t>
                      </a:r>
                      <a:endParaRPr lang="en-US" dirty="0"/>
                    </a:p>
                  </a:txBody>
                  <a:tcPr>
                    <a:solidFill>
                      <a:schemeClr val="accent1">
                        <a:lumMod val="40000"/>
                        <a:lumOff val="60000"/>
                      </a:schemeClr>
                    </a:solidFill>
                  </a:tcPr>
                </a:tc>
              </a:tr>
              <a:tr h="370840">
                <a:tc>
                  <a:txBody>
                    <a:bodyPr/>
                    <a:lstStyle/>
                    <a:p>
                      <a:r>
                        <a:rPr lang="en-US" dirty="0" smtClean="0"/>
                        <a:t>10</a:t>
                      </a:r>
                      <a:r>
                        <a:rPr lang="en-US" baseline="30000" dirty="0" smtClean="0"/>
                        <a:t>24</a:t>
                      </a:r>
                      <a:endParaRPr lang="en-US" dirty="0"/>
                    </a:p>
                  </a:txBody>
                  <a:tcPr/>
                </a:tc>
                <a:tc>
                  <a:txBody>
                    <a:bodyPr/>
                    <a:lstStyle/>
                    <a:p>
                      <a:r>
                        <a:rPr lang="en-US" dirty="0" err="1" smtClean="0"/>
                        <a:t>Yotta</a:t>
                      </a:r>
                      <a:endParaRPr lang="en-US" dirty="0"/>
                    </a:p>
                  </a:txBody>
                  <a:tcPr/>
                </a:tc>
                <a:tc>
                  <a:txBody>
                    <a:bodyPr/>
                    <a:lstStyle/>
                    <a:p>
                      <a:r>
                        <a:rPr lang="en-US" dirty="0" smtClean="0"/>
                        <a:t>2</a:t>
                      </a:r>
                      <a:r>
                        <a:rPr lang="en-US" baseline="30000" dirty="0" smtClean="0"/>
                        <a:t>80</a:t>
                      </a:r>
                      <a:endParaRPr lang="en-US" dirty="0"/>
                    </a:p>
                  </a:txBody>
                  <a:tcPr/>
                </a:tc>
                <a:tc>
                  <a:txBody>
                    <a:bodyPr/>
                    <a:lstStyle/>
                    <a:p>
                      <a:r>
                        <a:rPr lang="en-US" dirty="0" err="1" smtClean="0"/>
                        <a:t>Yobi</a:t>
                      </a:r>
                      <a:endParaRPr lang="en-US" dirty="0" smtClean="0"/>
                    </a:p>
                  </a:txBody>
                  <a:tcPr/>
                </a:tc>
              </a:tr>
            </a:tbl>
          </a:graphicData>
        </a:graphic>
      </p:graphicFrame>
      <p:sp>
        <p:nvSpPr>
          <p:cNvPr id="7" name="Rectangle 6"/>
          <p:cNvSpPr/>
          <p:nvPr/>
        </p:nvSpPr>
        <p:spPr>
          <a:xfrm>
            <a:off x="141403" y="6135875"/>
            <a:ext cx="11350012" cy="584775"/>
          </a:xfrm>
          <a:prstGeom prst="rect">
            <a:avLst/>
          </a:prstGeom>
          <a:solidFill>
            <a:schemeClr val="accent5">
              <a:lumMod val="40000"/>
              <a:lumOff val="60000"/>
            </a:schemeClr>
          </a:solidFill>
        </p:spPr>
        <p:txBody>
          <a:bodyPr wrap="square">
            <a:spAutoFit/>
          </a:bodyPr>
          <a:lstStyle/>
          <a:p>
            <a:r>
              <a:rPr lang="en-US" sz="1600" dirty="0" smtClean="0"/>
              <a:t>*The</a:t>
            </a:r>
            <a:r>
              <a:rPr lang="en-US" sz="1600" dirty="0"/>
              <a:t> </a:t>
            </a:r>
            <a:r>
              <a:rPr lang="en-US" sz="1600" b="1" dirty="0"/>
              <a:t>International </a:t>
            </a:r>
            <a:r>
              <a:rPr lang="en-US" sz="1600" b="1" dirty="0" err="1"/>
              <a:t>Electrotechnical</a:t>
            </a:r>
            <a:r>
              <a:rPr lang="en-US" sz="1600" b="1" dirty="0"/>
              <a:t> </a:t>
            </a:r>
            <a:r>
              <a:rPr lang="en-US" sz="1600" b="1" dirty="0" smtClean="0"/>
              <a:t>Commission</a:t>
            </a:r>
            <a:r>
              <a:rPr lang="en-US" sz="1600" dirty="0" smtClean="0"/>
              <a:t> </a:t>
            </a:r>
            <a:r>
              <a:rPr lang="en-US" sz="1600" dirty="0"/>
              <a:t>is a non-profit, </a:t>
            </a:r>
            <a:r>
              <a:rPr lang="en-US" sz="1600" dirty="0" smtClean="0"/>
              <a:t>non-governmental</a:t>
            </a:r>
            <a:r>
              <a:rPr lang="en-US" sz="1600" dirty="0"/>
              <a:t> </a:t>
            </a:r>
            <a:r>
              <a:rPr lang="en-US" sz="1600" b="1" dirty="0"/>
              <a:t>international standards organization</a:t>
            </a:r>
            <a:r>
              <a:rPr lang="en-US" sz="1600" dirty="0"/>
              <a:t> that prepares and publishes International Standards for all </a:t>
            </a:r>
            <a:r>
              <a:rPr lang="en-US" sz="1600" dirty="0" smtClean="0"/>
              <a:t>electrical</a:t>
            </a:r>
            <a:r>
              <a:rPr lang="en-US" sz="1600" dirty="0"/>
              <a:t>, electronic and related technologies – collectively known as "</a:t>
            </a:r>
            <a:r>
              <a:rPr lang="en-US" sz="1600" dirty="0" err="1"/>
              <a:t>electrotechnology</a:t>
            </a:r>
            <a:r>
              <a:rPr lang="en-US" sz="1600" dirty="0"/>
              <a:t>"</a:t>
            </a:r>
          </a:p>
        </p:txBody>
      </p:sp>
    </p:spTree>
    <p:extLst>
      <p:ext uri="{BB962C8B-B14F-4D97-AF65-F5344CB8AC3E}">
        <p14:creationId xmlns:p14="http://schemas.microsoft.com/office/powerpoint/2010/main" val="5142746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FS Comparison</a:t>
            </a:r>
            <a:endParaRPr lang="en-US" dirty="0"/>
          </a:p>
        </p:txBody>
      </p:sp>
      <p:sp>
        <p:nvSpPr>
          <p:cNvPr id="3" name="Slide Number Placeholder 2"/>
          <p:cNvSpPr>
            <a:spLocks noGrp="1"/>
          </p:cNvSpPr>
          <p:nvPr>
            <p:ph type="sldNum" sz="quarter" idx="12"/>
          </p:nvPr>
        </p:nvSpPr>
        <p:spPr/>
        <p:txBody>
          <a:bodyPr/>
          <a:lstStyle/>
          <a:p>
            <a:fld id="{1DEFBDA0-AD74-41D1-B067-250B5C005FA0}" type="slidenum">
              <a:rPr lang="en-IN" smtClean="0"/>
              <a:t>22</a:t>
            </a:fld>
            <a:endParaRPr lang="en-IN"/>
          </a:p>
        </p:txBody>
      </p:sp>
      <p:pic>
        <p:nvPicPr>
          <p:cNvPr id="4" name="Picture 3"/>
          <p:cNvPicPr>
            <a:picLocks noChangeAspect="1"/>
          </p:cNvPicPr>
          <p:nvPr/>
        </p:nvPicPr>
        <p:blipFill>
          <a:blip r:embed="rId2"/>
          <a:stretch>
            <a:fillRect/>
          </a:stretch>
        </p:blipFill>
        <p:spPr>
          <a:xfrm>
            <a:off x="448568" y="1180231"/>
            <a:ext cx="7112291" cy="5449771"/>
          </a:xfrm>
          <a:prstGeom prst="rect">
            <a:avLst/>
          </a:prstGeom>
        </p:spPr>
      </p:pic>
    </p:spTree>
    <p:extLst>
      <p:ext uri="{BB962C8B-B14F-4D97-AF65-F5344CB8AC3E}">
        <p14:creationId xmlns:p14="http://schemas.microsoft.com/office/powerpoint/2010/main" val="24099061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Linux supported File systems ($ man </a:t>
            </a:r>
            <a:r>
              <a:rPr lang="en-US" dirty="0" err="1"/>
              <a:t>fs</a:t>
            </a:r>
            <a:r>
              <a:rPr lang="en-US" dirty="0"/>
              <a:t> )</a:t>
            </a:r>
            <a:endParaRPr lang="en-IN" dirty="0"/>
          </a:p>
        </p:txBody>
      </p:sp>
      <p:sp>
        <p:nvSpPr>
          <p:cNvPr id="4" name="Slide Number Placeholder 3"/>
          <p:cNvSpPr>
            <a:spLocks noGrp="1"/>
          </p:cNvSpPr>
          <p:nvPr>
            <p:ph type="sldNum" sz="quarter" idx="12"/>
          </p:nvPr>
        </p:nvSpPr>
        <p:spPr/>
        <p:txBody>
          <a:bodyPr/>
          <a:lstStyle/>
          <a:p>
            <a:fld id="{1DEFBDA0-AD74-41D1-B067-250B5C005FA0}" type="slidenum">
              <a:rPr lang="en-IN" smtClean="0"/>
              <a:t>23</a:t>
            </a:fld>
            <a:endParaRPr lang="en-IN"/>
          </a:p>
        </p:txBody>
      </p:sp>
      <p:sp>
        <p:nvSpPr>
          <p:cNvPr id="5" name="TextBox 4"/>
          <p:cNvSpPr txBox="1"/>
          <p:nvPr/>
        </p:nvSpPr>
        <p:spPr>
          <a:xfrm>
            <a:off x="141403" y="1086236"/>
            <a:ext cx="11533909" cy="5524589"/>
          </a:xfrm>
          <a:prstGeom prst="rect">
            <a:avLst/>
          </a:prstGeom>
          <a:noFill/>
        </p:spPr>
        <p:txBody>
          <a:bodyPr wrap="square" rtlCol="0">
            <a:spAutoFit/>
          </a:bodyPr>
          <a:lstStyle/>
          <a:p>
            <a:pPr marL="285750" indent="-285750" defTabSz="457200">
              <a:buFont typeface="Wingdings" pitchFamily="2" charset="2"/>
              <a:buChar char="Ø"/>
            </a:pPr>
            <a:r>
              <a:rPr lang="en-US" b="1" dirty="0" err="1">
                <a:solidFill>
                  <a:srgbClr val="37302A"/>
                </a:solidFill>
                <a:latin typeface="Arial"/>
              </a:rPr>
              <a:t>minix</a:t>
            </a:r>
            <a:r>
              <a:rPr lang="en-US" dirty="0">
                <a:solidFill>
                  <a:srgbClr val="37302A"/>
                </a:solidFill>
                <a:latin typeface="Arial"/>
              </a:rPr>
              <a:t> – is the file system used in the </a:t>
            </a:r>
            <a:r>
              <a:rPr lang="en-US" dirty="0" err="1">
                <a:solidFill>
                  <a:srgbClr val="37302A"/>
                </a:solidFill>
                <a:latin typeface="Arial"/>
              </a:rPr>
              <a:t>Minix</a:t>
            </a:r>
            <a:r>
              <a:rPr lang="en-US" dirty="0">
                <a:solidFill>
                  <a:srgbClr val="37302A"/>
                </a:solidFill>
                <a:latin typeface="Arial"/>
              </a:rPr>
              <a:t> OS, the first to run under Linux </a:t>
            </a:r>
          </a:p>
          <a:p>
            <a:pPr marL="285750" indent="-285750" defTabSz="457200">
              <a:buFont typeface="Wingdings" pitchFamily="2" charset="2"/>
              <a:buChar char="Ø"/>
            </a:pPr>
            <a:r>
              <a:rPr lang="en-US" b="1" dirty="0" err="1">
                <a:solidFill>
                  <a:srgbClr val="37302A"/>
                </a:solidFill>
                <a:latin typeface="Arial"/>
              </a:rPr>
              <a:t>ext</a:t>
            </a:r>
            <a:r>
              <a:rPr lang="en-US" dirty="0">
                <a:solidFill>
                  <a:srgbClr val="37302A"/>
                </a:solidFill>
                <a:latin typeface="Arial"/>
              </a:rPr>
              <a:t> – is an elaborate extension of the </a:t>
            </a:r>
            <a:r>
              <a:rPr lang="en-US" dirty="0" err="1">
                <a:solidFill>
                  <a:srgbClr val="37302A"/>
                </a:solidFill>
                <a:latin typeface="Arial"/>
              </a:rPr>
              <a:t>minix</a:t>
            </a:r>
            <a:r>
              <a:rPr lang="en-US" dirty="0">
                <a:solidFill>
                  <a:srgbClr val="37302A"/>
                </a:solidFill>
                <a:latin typeface="Arial"/>
              </a:rPr>
              <a:t> file system. </a:t>
            </a:r>
          </a:p>
          <a:p>
            <a:pPr marL="285750" indent="-285750" defTabSz="457200">
              <a:buFont typeface="Wingdings" pitchFamily="2" charset="2"/>
              <a:buChar char="Ø"/>
            </a:pPr>
            <a:r>
              <a:rPr lang="en-US" b="1" dirty="0">
                <a:solidFill>
                  <a:srgbClr val="37302A"/>
                </a:solidFill>
                <a:latin typeface="Arial"/>
              </a:rPr>
              <a:t>ext2</a:t>
            </a:r>
            <a:r>
              <a:rPr lang="en-US" dirty="0">
                <a:solidFill>
                  <a:srgbClr val="37302A"/>
                </a:solidFill>
                <a:latin typeface="Arial"/>
              </a:rPr>
              <a:t> – is the high performance disk file system used by Linux for fixed disks as well as removable media.</a:t>
            </a:r>
          </a:p>
          <a:p>
            <a:pPr marL="285750" indent="-285750" defTabSz="457200">
              <a:buFont typeface="Wingdings" pitchFamily="2" charset="2"/>
              <a:buChar char="Ø"/>
            </a:pPr>
            <a:r>
              <a:rPr lang="en-US" b="1" dirty="0">
                <a:solidFill>
                  <a:srgbClr val="37302A"/>
                </a:solidFill>
                <a:latin typeface="Arial"/>
              </a:rPr>
              <a:t>ext3</a:t>
            </a:r>
            <a:r>
              <a:rPr lang="en-US" dirty="0">
                <a:solidFill>
                  <a:srgbClr val="37302A"/>
                </a:solidFill>
                <a:latin typeface="Arial"/>
              </a:rPr>
              <a:t> – is a </a:t>
            </a:r>
            <a:r>
              <a:rPr lang="en-US" dirty="0" err="1">
                <a:solidFill>
                  <a:srgbClr val="37302A"/>
                </a:solidFill>
                <a:latin typeface="Arial"/>
              </a:rPr>
              <a:t>jounaling</a:t>
            </a:r>
            <a:r>
              <a:rPr lang="en-US" dirty="0">
                <a:solidFill>
                  <a:srgbClr val="37302A"/>
                </a:solidFill>
                <a:latin typeface="Arial"/>
              </a:rPr>
              <a:t> version of the ext2 file system.</a:t>
            </a:r>
          </a:p>
          <a:p>
            <a:pPr marL="285750" indent="-285750" defTabSz="457200">
              <a:buFont typeface="Wingdings" pitchFamily="2" charset="2"/>
              <a:buChar char="Ø"/>
            </a:pPr>
            <a:r>
              <a:rPr lang="en-US" b="1" dirty="0" err="1">
                <a:solidFill>
                  <a:srgbClr val="37302A"/>
                </a:solidFill>
                <a:latin typeface="Arial"/>
              </a:rPr>
              <a:t>Reiserfs</a:t>
            </a:r>
            <a:r>
              <a:rPr lang="en-US" dirty="0">
                <a:solidFill>
                  <a:srgbClr val="37302A"/>
                </a:solidFill>
                <a:latin typeface="Arial"/>
              </a:rPr>
              <a:t> – is a journaling file system, designed by Hans </a:t>
            </a:r>
            <a:r>
              <a:rPr lang="en-US" dirty="0" err="1">
                <a:solidFill>
                  <a:srgbClr val="37302A"/>
                </a:solidFill>
                <a:latin typeface="Arial"/>
              </a:rPr>
              <a:t>Reiser</a:t>
            </a:r>
            <a:r>
              <a:rPr lang="en-US" dirty="0">
                <a:solidFill>
                  <a:srgbClr val="37302A"/>
                </a:solidFill>
                <a:latin typeface="Arial"/>
              </a:rPr>
              <a:t>.</a:t>
            </a:r>
          </a:p>
          <a:p>
            <a:pPr marL="285750" indent="-285750" defTabSz="457200">
              <a:buFont typeface="Wingdings" pitchFamily="2" charset="2"/>
              <a:buChar char="Ø"/>
            </a:pPr>
            <a:r>
              <a:rPr lang="en-US" b="1" dirty="0">
                <a:solidFill>
                  <a:srgbClr val="37302A"/>
                </a:solidFill>
                <a:latin typeface="Arial"/>
              </a:rPr>
              <a:t>XFS</a:t>
            </a:r>
            <a:r>
              <a:rPr lang="en-US" dirty="0">
                <a:solidFill>
                  <a:srgbClr val="37302A"/>
                </a:solidFill>
                <a:latin typeface="Arial"/>
              </a:rPr>
              <a:t> – is a journaling file system, developed by SGI (Silicon Graphics Inc.)</a:t>
            </a:r>
          </a:p>
          <a:p>
            <a:pPr marL="285750" indent="-285750" defTabSz="457200">
              <a:buFont typeface="Wingdings" pitchFamily="2" charset="2"/>
              <a:buChar char="Ø"/>
            </a:pPr>
            <a:r>
              <a:rPr lang="en-US" b="1" dirty="0">
                <a:solidFill>
                  <a:srgbClr val="37302A"/>
                </a:solidFill>
                <a:latin typeface="Arial"/>
              </a:rPr>
              <a:t>JFS</a:t>
            </a:r>
            <a:r>
              <a:rPr lang="en-US" dirty="0">
                <a:solidFill>
                  <a:srgbClr val="37302A"/>
                </a:solidFill>
                <a:latin typeface="Arial"/>
              </a:rPr>
              <a:t> – is a journaling file system, developed by IBM</a:t>
            </a:r>
          </a:p>
          <a:p>
            <a:pPr marL="285750" indent="-285750" defTabSz="457200">
              <a:buFont typeface="Wingdings" pitchFamily="2" charset="2"/>
              <a:buChar char="Ø"/>
            </a:pPr>
            <a:r>
              <a:rPr lang="en-US" b="1" dirty="0" err="1">
                <a:solidFill>
                  <a:srgbClr val="37302A"/>
                </a:solidFill>
                <a:latin typeface="Arial"/>
              </a:rPr>
              <a:t>msdos</a:t>
            </a:r>
            <a:r>
              <a:rPr lang="en-US" dirty="0">
                <a:solidFill>
                  <a:srgbClr val="37302A"/>
                </a:solidFill>
                <a:latin typeface="Arial"/>
              </a:rPr>
              <a:t> – used by DOS and Windows.</a:t>
            </a:r>
          </a:p>
          <a:p>
            <a:pPr marL="285750" indent="-285750" defTabSz="457200">
              <a:buFont typeface="Wingdings" pitchFamily="2" charset="2"/>
              <a:buChar char="Ø"/>
            </a:pPr>
            <a:r>
              <a:rPr lang="en-US" b="1" dirty="0" err="1">
                <a:solidFill>
                  <a:srgbClr val="37302A"/>
                </a:solidFill>
                <a:latin typeface="Arial"/>
              </a:rPr>
              <a:t>umsdos</a:t>
            </a:r>
            <a:r>
              <a:rPr lang="en-US" dirty="0">
                <a:solidFill>
                  <a:srgbClr val="37302A"/>
                </a:solidFill>
                <a:latin typeface="Arial"/>
              </a:rPr>
              <a:t> – extended DOS file system.</a:t>
            </a:r>
          </a:p>
          <a:p>
            <a:pPr marL="285750" indent="-285750" defTabSz="457200">
              <a:buFont typeface="Wingdings" pitchFamily="2" charset="2"/>
              <a:buChar char="Ø"/>
            </a:pPr>
            <a:r>
              <a:rPr lang="en-US" b="1" dirty="0" err="1">
                <a:solidFill>
                  <a:srgbClr val="37302A"/>
                </a:solidFill>
                <a:latin typeface="Arial"/>
              </a:rPr>
              <a:t>vfat</a:t>
            </a:r>
            <a:r>
              <a:rPr lang="en-US" dirty="0">
                <a:solidFill>
                  <a:srgbClr val="37302A"/>
                </a:solidFill>
                <a:latin typeface="Arial"/>
              </a:rPr>
              <a:t> – extended DOS file system used by Microsoft Windows95 and Windows NT.</a:t>
            </a:r>
          </a:p>
          <a:p>
            <a:pPr marL="285750" indent="-285750" defTabSz="457200">
              <a:buFont typeface="Wingdings" pitchFamily="2" charset="2"/>
              <a:buChar char="Ø"/>
            </a:pPr>
            <a:r>
              <a:rPr lang="en-US" b="1" dirty="0" err="1">
                <a:solidFill>
                  <a:srgbClr val="37302A"/>
                </a:solidFill>
                <a:latin typeface="Arial"/>
              </a:rPr>
              <a:t>proc</a:t>
            </a:r>
            <a:r>
              <a:rPr lang="en-US" dirty="0">
                <a:solidFill>
                  <a:srgbClr val="37302A"/>
                </a:solidFill>
                <a:latin typeface="Arial"/>
              </a:rPr>
              <a:t> – pseudo file system, which is used as an interface to kernel data structures. Its files do not take space. </a:t>
            </a:r>
          </a:p>
          <a:p>
            <a:pPr marL="285750" indent="-285750" defTabSz="457200">
              <a:buFont typeface="Wingdings" pitchFamily="2" charset="2"/>
              <a:buChar char="Ø"/>
            </a:pPr>
            <a:r>
              <a:rPr lang="en-US" b="1" dirty="0">
                <a:solidFill>
                  <a:srgbClr val="37302A"/>
                </a:solidFill>
                <a:latin typeface="Arial"/>
              </a:rPr>
              <a:t>iso9660</a:t>
            </a:r>
            <a:r>
              <a:rPr lang="en-US" dirty="0">
                <a:solidFill>
                  <a:srgbClr val="37302A"/>
                </a:solidFill>
                <a:latin typeface="Arial"/>
              </a:rPr>
              <a:t> – CD-ROM file system type conforming to the ISO 9660 standard. </a:t>
            </a:r>
          </a:p>
          <a:p>
            <a:pPr marL="285750" indent="-285750" defTabSz="457200">
              <a:buFont typeface="Wingdings" pitchFamily="2" charset="2"/>
              <a:buChar char="Ø"/>
            </a:pPr>
            <a:r>
              <a:rPr lang="en-US" b="1" dirty="0" err="1">
                <a:solidFill>
                  <a:srgbClr val="37302A"/>
                </a:solidFill>
                <a:latin typeface="Arial"/>
              </a:rPr>
              <a:t>hpfs</a:t>
            </a:r>
            <a:r>
              <a:rPr lang="en-US" dirty="0">
                <a:solidFill>
                  <a:srgbClr val="37302A"/>
                </a:solidFill>
                <a:latin typeface="Arial"/>
              </a:rPr>
              <a:t> – is the high performance File system. This file system is read only under Linux due to the lack of available documentation.</a:t>
            </a:r>
          </a:p>
          <a:p>
            <a:pPr marL="285750" indent="-285750" defTabSz="457200">
              <a:buFont typeface="Wingdings" pitchFamily="2" charset="2"/>
              <a:buChar char="Ø"/>
            </a:pPr>
            <a:r>
              <a:rPr lang="en-US" b="1" dirty="0" err="1">
                <a:solidFill>
                  <a:srgbClr val="37302A"/>
                </a:solidFill>
                <a:latin typeface="Arial"/>
              </a:rPr>
              <a:t>sysv</a:t>
            </a:r>
            <a:r>
              <a:rPr lang="en-US" dirty="0">
                <a:solidFill>
                  <a:srgbClr val="37302A"/>
                </a:solidFill>
                <a:latin typeface="Arial"/>
              </a:rPr>
              <a:t> - is an implementation of the </a:t>
            </a:r>
            <a:r>
              <a:rPr lang="en-US" dirty="0" err="1">
                <a:solidFill>
                  <a:srgbClr val="37302A"/>
                </a:solidFill>
                <a:latin typeface="Arial"/>
              </a:rPr>
              <a:t>SystemV</a:t>
            </a:r>
            <a:r>
              <a:rPr lang="en-US" dirty="0">
                <a:solidFill>
                  <a:srgbClr val="37302A"/>
                </a:solidFill>
                <a:latin typeface="Arial"/>
              </a:rPr>
              <a:t> file system.</a:t>
            </a:r>
          </a:p>
          <a:p>
            <a:pPr marL="285750" indent="-285750" defTabSz="457200">
              <a:buFont typeface="Wingdings" pitchFamily="2" charset="2"/>
              <a:buChar char="Ø"/>
            </a:pPr>
            <a:r>
              <a:rPr lang="en-US" b="1" dirty="0" err="1">
                <a:solidFill>
                  <a:srgbClr val="37302A"/>
                </a:solidFill>
                <a:latin typeface="Arial"/>
              </a:rPr>
              <a:t>nfs</a:t>
            </a:r>
            <a:r>
              <a:rPr lang="en-US" dirty="0">
                <a:solidFill>
                  <a:srgbClr val="37302A"/>
                </a:solidFill>
                <a:latin typeface="Arial"/>
              </a:rPr>
              <a:t> – is the network file system to access disks located on remote computers.</a:t>
            </a:r>
          </a:p>
          <a:p>
            <a:pPr marL="285750" indent="-285750" defTabSz="457200">
              <a:buFont typeface="Wingdings" pitchFamily="2" charset="2"/>
              <a:buChar char="Ø"/>
            </a:pPr>
            <a:r>
              <a:rPr lang="en-US" b="1" dirty="0" err="1">
                <a:solidFill>
                  <a:srgbClr val="37302A"/>
                </a:solidFill>
                <a:latin typeface="Arial"/>
              </a:rPr>
              <a:t>smb</a:t>
            </a:r>
            <a:r>
              <a:rPr lang="en-US" b="1" dirty="0">
                <a:solidFill>
                  <a:srgbClr val="37302A"/>
                </a:solidFill>
                <a:latin typeface="Arial"/>
              </a:rPr>
              <a:t>-</a:t>
            </a:r>
            <a:r>
              <a:rPr lang="en-US" dirty="0">
                <a:solidFill>
                  <a:srgbClr val="37302A"/>
                </a:solidFill>
                <a:latin typeface="Arial"/>
              </a:rPr>
              <a:t> is a network file system that supports the SMB protocol, used by Windows and Windows NT</a:t>
            </a:r>
          </a:p>
          <a:p>
            <a:pPr marL="285750" indent="-285750" defTabSz="457200">
              <a:buFont typeface="Wingdings" pitchFamily="2" charset="2"/>
              <a:buChar char="Ø"/>
            </a:pPr>
            <a:r>
              <a:rPr lang="en-US" b="1" dirty="0" err="1">
                <a:solidFill>
                  <a:srgbClr val="37302A"/>
                </a:solidFill>
                <a:latin typeface="Arial"/>
              </a:rPr>
              <a:t>ncpfs</a:t>
            </a:r>
            <a:r>
              <a:rPr lang="en-US" dirty="0">
                <a:solidFill>
                  <a:srgbClr val="37302A"/>
                </a:solidFill>
                <a:latin typeface="Arial"/>
              </a:rPr>
              <a:t> – is a network file system that supports the NCP protocol, used by Novell NetWare.</a:t>
            </a:r>
          </a:p>
          <a:p>
            <a:pPr defTabSz="457200"/>
            <a:endParaRPr lang="en-US" dirty="0">
              <a:solidFill>
                <a:srgbClr val="37302A"/>
              </a:solidFill>
              <a:latin typeface="Arial"/>
            </a:endParaRPr>
          </a:p>
          <a:p>
            <a:pPr defTabSz="457200"/>
            <a:r>
              <a:rPr lang="en-US" sz="1200" b="1" dirty="0">
                <a:solidFill>
                  <a:srgbClr val="37302A"/>
                </a:solidFill>
                <a:latin typeface="Arial"/>
              </a:rPr>
              <a:t>Comparison of files systems with various features you can get it from : </a:t>
            </a:r>
            <a:r>
              <a:rPr lang="en-US" sz="1200" b="1" dirty="0">
                <a:solidFill>
                  <a:srgbClr val="37302A"/>
                </a:solidFill>
                <a:latin typeface="Arial"/>
                <a:hlinkClick r:id="rId2"/>
              </a:rPr>
              <a:t>http://en.wikipedia.org/wiki/Comparison_of_file_systems</a:t>
            </a:r>
            <a:r>
              <a:rPr lang="en-US" sz="1200" b="1" dirty="0">
                <a:solidFill>
                  <a:srgbClr val="37302A"/>
                </a:solidFill>
                <a:latin typeface="Arial"/>
              </a:rPr>
              <a:t> </a:t>
            </a:r>
          </a:p>
        </p:txBody>
      </p:sp>
    </p:spTree>
    <p:extLst>
      <p:ext uri="{BB962C8B-B14F-4D97-AF65-F5344CB8AC3E}">
        <p14:creationId xmlns:p14="http://schemas.microsoft.com/office/powerpoint/2010/main" val="27009235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XFS File System</a:t>
            </a:r>
          </a:p>
        </p:txBody>
      </p:sp>
      <p:sp>
        <p:nvSpPr>
          <p:cNvPr id="4" name="Slide Number Placeholder 3"/>
          <p:cNvSpPr>
            <a:spLocks noGrp="1"/>
          </p:cNvSpPr>
          <p:nvPr>
            <p:ph type="sldNum" sz="quarter" idx="12"/>
          </p:nvPr>
        </p:nvSpPr>
        <p:spPr/>
        <p:txBody>
          <a:bodyPr/>
          <a:lstStyle/>
          <a:p>
            <a:fld id="{1DEFBDA0-AD74-41D1-B067-250B5C005FA0}" type="slidenum">
              <a:rPr lang="en-IN" smtClean="0"/>
              <a:t>24</a:t>
            </a:fld>
            <a:endParaRPr lang="en-IN"/>
          </a:p>
        </p:txBody>
      </p:sp>
      <p:sp>
        <p:nvSpPr>
          <p:cNvPr id="5" name="Rectangle 3"/>
          <p:cNvSpPr txBox="1">
            <a:spLocks noChangeArrowheads="1"/>
          </p:cNvSpPr>
          <p:nvPr/>
        </p:nvSpPr>
        <p:spPr>
          <a:xfrm>
            <a:off x="82825" y="1130706"/>
            <a:ext cx="5681871" cy="5257800"/>
          </a:xfrm>
          <a:prstGeom prst="rect">
            <a:avLst/>
          </a:prstGeom>
          <a:solidFill>
            <a:schemeClr val="accent3">
              <a:lumMod val="20000"/>
              <a:lumOff val="80000"/>
            </a:scheme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en-US" sz="1800" b="1" dirty="0"/>
              <a:t>  </a:t>
            </a:r>
            <a:r>
              <a:rPr lang="en-US" altLang="en-US" b="1" dirty="0"/>
              <a:t>When you create a file system, Linux creates a number of blocks on that device.</a:t>
            </a:r>
            <a:r>
              <a:rPr lang="en-US" altLang="en-US" sz="1600" b="1" dirty="0"/>
              <a:t>  </a:t>
            </a:r>
          </a:p>
          <a:p>
            <a:endParaRPr lang="en-US" altLang="en-US" sz="2000" b="1" dirty="0"/>
          </a:p>
          <a:p>
            <a:pPr lvl="1"/>
            <a:endParaRPr lang="en-US" altLang="en-US" sz="1600" b="1" dirty="0"/>
          </a:p>
          <a:p>
            <a:pPr lvl="1"/>
            <a:endParaRPr lang="en-US" altLang="en-US" sz="1600" b="1" dirty="0"/>
          </a:p>
          <a:p>
            <a:pPr lvl="1"/>
            <a:endParaRPr lang="en-US" altLang="en-US" sz="1600" b="1" dirty="0"/>
          </a:p>
          <a:p>
            <a:pPr lvl="1"/>
            <a:endParaRPr lang="en-US" altLang="en-US" sz="1600" b="1" dirty="0"/>
          </a:p>
          <a:p>
            <a:pPr lvl="1"/>
            <a:endParaRPr lang="en-US" altLang="en-US" sz="1600" b="1" dirty="0"/>
          </a:p>
          <a:p>
            <a:pPr lvl="1"/>
            <a:r>
              <a:rPr lang="en-US" altLang="en-US" b="1" dirty="0"/>
              <a:t>Boot Block  </a:t>
            </a:r>
          </a:p>
          <a:p>
            <a:pPr lvl="1"/>
            <a:r>
              <a:rPr lang="en-US" altLang="en-US" b="1" dirty="0"/>
              <a:t>Super-block  </a:t>
            </a:r>
          </a:p>
          <a:p>
            <a:pPr lvl="1"/>
            <a:r>
              <a:rPr lang="en-US" altLang="en-US" b="1" dirty="0"/>
              <a:t>I-node table  </a:t>
            </a:r>
          </a:p>
          <a:p>
            <a:pPr lvl="1"/>
            <a:r>
              <a:rPr lang="en-US" altLang="en-US" b="1" dirty="0"/>
              <a:t>Data Blocks</a:t>
            </a:r>
          </a:p>
          <a:p>
            <a:r>
              <a:rPr lang="en-US" altLang="en-US" sz="1800" b="1" dirty="0"/>
              <a:t>Linux also creates an entry for the “/” (root) directory in the I-node table, and allocates data block to store the contents of the “/” directory.</a:t>
            </a:r>
          </a:p>
        </p:txBody>
      </p:sp>
      <p:sp>
        <p:nvSpPr>
          <p:cNvPr id="8" name="Rectangle 4"/>
          <p:cNvSpPr>
            <a:spLocks noChangeArrowheads="1"/>
          </p:cNvSpPr>
          <p:nvPr/>
        </p:nvSpPr>
        <p:spPr bwMode="auto">
          <a:xfrm>
            <a:off x="536714" y="2895600"/>
            <a:ext cx="5105400" cy="533400"/>
          </a:xfrm>
          <a:prstGeom prst="rect">
            <a:avLst/>
          </a:prstGeom>
          <a:solidFill>
            <a:schemeClr val="accent1">
              <a:lumMod val="20000"/>
              <a:lumOff val="80000"/>
            </a:schemeClr>
          </a:solidFill>
          <a:ln w="9525">
            <a:solidFill>
              <a:schemeClr val="tx1"/>
            </a:solidFill>
            <a:miter lim="800000"/>
            <a:headEnd/>
            <a:tailEnd/>
          </a:ln>
          <a:effectLst/>
        </p:spPr>
        <p:txBody>
          <a:bodyPr wrap="none" anchor="ctr"/>
          <a:lstStyle/>
          <a:p>
            <a:endParaRPr lang="en-IN" dirty="0"/>
          </a:p>
        </p:txBody>
      </p:sp>
      <p:sp>
        <p:nvSpPr>
          <p:cNvPr id="9" name="Text Box 8"/>
          <p:cNvSpPr txBox="1">
            <a:spLocks noChangeArrowheads="1"/>
          </p:cNvSpPr>
          <p:nvPr/>
        </p:nvSpPr>
        <p:spPr bwMode="auto">
          <a:xfrm>
            <a:off x="632790" y="2895600"/>
            <a:ext cx="3635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sz="2400" dirty="0">
                <a:latin typeface="Tahoma" panose="020B0604030504040204" pitchFamily="34" charset="0"/>
              </a:rPr>
              <a:t>B</a:t>
            </a:r>
          </a:p>
        </p:txBody>
      </p:sp>
      <p:sp>
        <p:nvSpPr>
          <p:cNvPr id="10" name="Text Box 9"/>
          <p:cNvSpPr txBox="1">
            <a:spLocks noChangeArrowheads="1"/>
          </p:cNvSpPr>
          <p:nvPr/>
        </p:nvSpPr>
        <p:spPr bwMode="auto">
          <a:xfrm>
            <a:off x="1470990" y="2895600"/>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sz="2400" dirty="0">
                <a:latin typeface="Tahoma" panose="020B0604030504040204" pitchFamily="34" charset="0"/>
              </a:rPr>
              <a:t>S</a:t>
            </a:r>
          </a:p>
        </p:txBody>
      </p:sp>
      <p:sp>
        <p:nvSpPr>
          <p:cNvPr id="11" name="Text Box 10"/>
          <p:cNvSpPr txBox="1">
            <a:spLocks noChangeArrowheads="1"/>
          </p:cNvSpPr>
          <p:nvPr/>
        </p:nvSpPr>
        <p:spPr bwMode="auto">
          <a:xfrm>
            <a:off x="2156790" y="2895600"/>
            <a:ext cx="1673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sz="2400" dirty="0">
                <a:latin typeface="Tahoma" panose="020B0604030504040204" pitchFamily="34" charset="0"/>
              </a:rPr>
              <a:t>inode table</a:t>
            </a:r>
          </a:p>
        </p:txBody>
      </p:sp>
      <p:sp>
        <p:nvSpPr>
          <p:cNvPr id="12" name="Text Box 11"/>
          <p:cNvSpPr txBox="1">
            <a:spLocks noChangeArrowheads="1"/>
          </p:cNvSpPr>
          <p:nvPr/>
        </p:nvSpPr>
        <p:spPr bwMode="auto">
          <a:xfrm>
            <a:off x="3909390" y="2905539"/>
            <a:ext cx="1741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sz="2400" dirty="0">
                <a:latin typeface="Tahoma" panose="020B0604030504040204" pitchFamily="34" charset="0"/>
              </a:rPr>
              <a:t>Data blocks</a:t>
            </a:r>
          </a:p>
        </p:txBody>
      </p:sp>
      <p:cxnSp>
        <p:nvCxnSpPr>
          <p:cNvPr id="14" name="Straight Connector 13"/>
          <p:cNvCxnSpPr/>
          <p:nvPr/>
        </p:nvCxnSpPr>
        <p:spPr>
          <a:xfrm>
            <a:off x="3909390" y="2895600"/>
            <a:ext cx="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024269" y="2895600"/>
            <a:ext cx="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39686" y="2895600"/>
            <a:ext cx="0" cy="53340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ectangle 3"/>
          <p:cNvSpPr txBox="1">
            <a:spLocks noChangeArrowheads="1"/>
          </p:cNvSpPr>
          <p:nvPr/>
        </p:nvSpPr>
        <p:spPr>
          <a:xfrm>
            <a:off x="6162125" y="1355035"/>
            <a:ext cx="5762782" cy="3640046"/>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pPr>
            <a:r>
              <a:rPr lang="en-US" altLang="en-US" sz="3200" b="1" dirty="0"/>
              <a:t>The super-block contains info. such as</a:t>
            </a:r>
            <a:endParaRPr lang="en-US" altLang="en-US" sz="3600" b="1" dirty="0"/>
          </a:p>
          <a:p>
            <a:pPr lvl="1"/>
            <a:r>
              <a:rPr lang="en-US" altLang="en-US" b="1" dirty="0"/>
              <a:t>a bitmap of blocks on the device, each bit specifies whether a block is free or in use.</a:t>
            </a:r>
          </a:p>
          <a:p>
            <a:pPr lvl="1"/>
            <a:r>
              <a:rPr lang="en-US" altLang="en-US" b="1" dirty="0"/>
              <a:t>the size of a data block</a:t>
            </a:r>
          </a:p>
          <a:p>
            <a:pPr lvl="1"/>
            <a:r>
              <a:rPr lang="en-US" altLang="en-US" b="1" dirty="0"/>
              <a:t>the count of entries in the I-node table</a:t>
            </a:r>
          </a:p>
          <a:p>
            <a:pPr lvl="1"/>
            <a:r>
              <a:rPr lang="en-US" altLang="en-US" b="1" dirty="0"/>
              <a:t>the date and time when the file system was last </a:t>
            </a:r>
            <a:r>
              <a:rPr lang="en-US" altLang="en-US" b="1" dirty="0" smtClean="0"/>
              <a:t>checked</a:t>
            </a:r>
            <a:endParaRPr lang="en-US" altLang="en-US" b="1" dirty="0"/>
          </a:p>
        </p:txBody>
      </p:sp>
    </p:spTree>
    <p:extLst>
      <p:ext uri="{BB962C8B-B14F-4D97-AF65-F5344CB8AC3E}">
        <p14:creationId xmlns:p14="http://schemas.microsoft.com/office/powerpoint/2010/main" val="39162967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XFS File System</a:t>
            </a:r>
          </a:p>
        </p:txBody>
      </p:sp>
      <p:sp>
        <p:nvSpPr>
          <p:cNvPr id="4" name="Slide Number Placeholder 3"/>
          <p:cNvSpPr>
            <a:spLocks noGrp="1"/>
          </p:cNvSpPr>
          <p:nvPr>
            <p:ph type="sldNum" sz="quarter" idx="12"/>
          </p:nvPr>
        </p:nvSpPr>
        <p:spPr/>
        <p:txBody>
          <a:bodyPr/>
          <a:lstStyle/>
          <a:p>
            <a:fld id="{1DEFBDA0-AD74-41D1-B067-250B5C005FA0}" type="slidenum">
              <a:rPr lang="en-IN" smtClean="0"/>
              <a:t>25</a:t>
            </a:fld>
            <a:endParaRPr lang="en-IN"/>
          </a:p>
        </p:txBody>
      </p:sp>
      <p:sp>
        <p:nvSpPr>
          <p:cNvPr id="5" name="Rectangle 3"/>
          <p:cNvSpPr txBox="1">
            <a:spLocks noChangeArrowheads="1"/>
          </p:cNvSpPr>
          <p:nvPr/>
        </p:nvSpPr>
        <p:spPr>
          <a:xfrm>
            <a:off x="457200" y="1143000"/>
            <a:ext cx="4572000" cy="5257800"/>
          </a:xfrm>
          <a:prstGeom prst="rect">
            <a:avLst/>
          </a:prstGeom>
          <a:solidFill>
            <a:schemeClr val="accent2">
              <a:lumMod val="20000"/>
              <a:lumOff val="80000"/>
            </a:scheme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b="1" dirty="0"/>
              <a:t>Each device also contains more than one copy of the super-block. </a:t>
            </a:r>
          </a:p>
          <a:p>
            <a:pPr algn="just"/>
            <a:endParaRPr lang="en-US" altLang="en-US" sz="1100" b="1" dirty="0"/>
          </a:p>
          <a:p>
            <a:pPr algn="just"/>
            <a:r>
              <a:rPr lang="en-US" altLang="en-US" b="1" dirty="0"/>
              <a:t>Linux maintains multiple copies of super-block, as the super-block contains information that must be available to use the device. </a:t>
            </a:r>
          </a:p>
          <a:p>
            <a:pPr algn="just"/>
            <a:endParaRPr lang="en-US" altLang="en-US" sz="1050" b="1" dirty="0"/>
          </a:p>
          <a:p>
            <a:pPr algn="just"/>
            <a:r>
              <a:rPr lang="en-US" altLang="en-US" b="1" dirty="0"/>
              <a:t>If the original super-block is corrupted, an alternate super-block can be used to mount the file system.</a:t>
            </a:r>
          </a:p>
        </p:txBody>
      </p:sp>
      <p:sp>
        <p:nvSpPr>
          <p:cNvPr id="6" name="Rectangle 3"/>
          <p:cNvSpPr txBox="1">
            <a:spLocks noChangeArrowheads="1"/>
          </p:cNvSpPr>
          <p:nvPr/>
        </p:nvSpPr>
        <p:spPr>
          <a:xfrm>
            <a:off x="6192078" y="1142999"/>
            <a:ext cx="4876800" cy="5449479"/>
          </a:xfrm>
          <a:prstGeom prst="rect">
            <a:avLst/>
          </a:prstGeom>
          <a:solidFill>
            <a:schemeClr val="accent4">
              <a:lumMod val="20000"/>
              <a:lumOff val="80000"/>
            </a:schemeClr>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buFont typeface="Arial" panose="020B0604020202020204" pitchFamily="34" charset="0"/>
              <a:buNone/>
            </a:pPr>
            <a:endParaRPr lang="en-US" altLang="en-US" sz="1600"/>
          </a:p>
          <a:p>
            <a:pPr algn="just"/>
            <a:r>
              <a:rPr lang="en-US" altLang="en-US" b="1"/>
              <a:t>The I-node table contains an entry for each file stored in the file system. The total number of I-nodes in a file system determine the number of files that a file system can contain.</a:t>
            </a:r>
          </a:p>
          <a:p>
            <a:pPr algn="just"/>
            <a:endParaRPr lang="en-US" altLang="en-US" sz="1100" b="1"/>
          </a:p>
          <a:p>
            <a:pPr algn="just"/>
            <a:r>
              <a:rPr lang="en-US" altLang="en-US" b="1"/>
              <a:t>When a file system is created, the I-node for the root directory of the file system is automatically created.</a:t>
            </a:r>
          </a:p>
          <a:p>
            <a:pPr algn="just"/>
            <a:endParaRPr lang="en-US" altLang="en-US" sz="1200" b="1"/>
          </a:p>
          <a:p>
            <a:pPr algn="just"/>
            <a:r>
              <a:rPr lang="en-US" altLang="en-US" b="1"/>
              <a:t>Each I-node entry describes one file.</a:t>
            </a:r>
            <a:endParaRPr lang="en-US" altLang="en-US" b="1" dirty="0"/>
          </a:p>
        </p:txBody>
      </p:sp>
    </p:spTree>
    <p:extLst>
      <p:ext uri="{BB962C8B-B14F-4D97-AF65-F5344CB8AC3E}">
        <p14:creationId xmlns:p14="http://schemas.microsoft.com/office/powerpoint/2010/main" val="14824785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XFS File System</a:t>
            </a:r>
          </a:p>
        </p:txBody>
      </p:sp>
      <p:sp>
        <p:nvSpPr>
          <p:cNvPr id="4" name="Slide Number Placeholder 3"/>
          <p:cNvSpPr>
            <a:spLocks noGrp="1"/>
          </p:cNvSpPr>
          <p:nvPr>
            <p:ph type="sldNum" sz="quarter" idx="12"/>
          </p:nvPr>
        </p:nvSpPr>
        <p:spPr/>
        <p:txBody>
          <a:bodyPr/>
          <a:lstStyle/>
          <a:p>
            <a:fld id="{1DEFBDA0-AD74-41D1-B067-250B5C005FA0}" type="slidenum">
              <a:rPr lang="en-IN" smtClean="0"/>
              <a:t>26</a:t>
            </a:fld>
            <a:endParaRPr lang="en-IN"/>
          </a:p>
        </p:txBody>
      </p:sp>
      <p:sp>
        <p:nvSpPr>
          <p:cNvPr id="5" name="Rectangle 3"/>
          <p:cNvSpPr txBox="1">
            <a:spLocks noChangeArrowheads="1"/>
          </p:cNvSpPr>
          <p:nvPr/>
        </p:nvSpPr>
        <p:spPr>
          <a:xfrm>
            <a:off x="457200" y="1113183"/>
            <a:ext cx="5181600" cy="4880113"/>
          </a:xfrm>
          <a:prstGeom prst="rect">
            <a:avLst/>
          </a:prstGeom>
          <a:solidFill>
            <a:schemeClr val="tx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altLang="en-US" sz="1800" b="1" dirty="0"/>
          </a:p>
          <a:p>
            <a:r>
              <a:rPr lang="en-US" altLang="en-US" b="1" dirty="0"/>
              <a:t>Each I-node contains following info</a:t>
            </a:r>
          </a:p>
          <a:p>
            <a:pPr lvl="1"/>
            <a:r>
              <a:rPr lang="en-US" altLang="en-US" b="1" dirty="0"/>
              <a:t>file owner UID and GID</a:t>
            </a:r>
          </a:p>
          <a:p>
            <a:pPr lvl="1"/>
            <a:r>
              <a:rPr lang="en-US" altLang="en-US" b="1" dirty="0"/>
              <a:t>file type and access permissions</a:t>
            </a:r>
          </a:p>
          <a:p>
            <a:pPr lvl="1"/>
            <a:r>
              <a:rPr lang="en-US" altLang="en-US" b="1" dirty="0"/>
              <a:t>date/time the file was created, last modified, last accessed</a:t>
            </a:r>
          </a:p>
          <a:p>
            <a:pPr lvl="1"/>
            <a:r>
              <a:rPr lang="en-US" altLang="en-US" b="1" dirty="0"/>
              <a:t>the size of the file</a:t>
            </a:r>
          </a:p>
          <a:p>
            <a:pPr lvl="1"/>
            <a:r>
              <a:rPr lang="en-US" altLang="en-US" b="1" dirty="0"/>
              <a:t>the number of  hard links to the file</a:t>
            </a:r>
          </a:p>
          <a:p>
            <a:pPr lvl="1"/>
            <a:r>
              <a:rPr lang="en-US" altLang="en-US" b="1" dirty="0"/>
              <a:t>Each I-node entry can track a very large file</a:t>
            </a:r>
          </a:p>
        </p:txBody>
      </p:sp>
      <p:sp>
        <p:nvSpPr>
          <p:cNvPr id="6" name="Rectangle 3"/>
          <p:cNvSpPr txBox="1">
            <a:spLocks noChangeArrowheads="1"/>
          </p:cNvSpPr>
          <p:nvPr/>
        </p:nvSpPr>
        <p:spPr>
          <a:xfrm>
            <a:off x="6274904" y="1441174"/>
            <a:ext cx="5105400" cy="4373217"/>
          </a:xfrm>
          <a:prstGeom prst="rect">
            <a:avLst/>
          </a:prstGeom>
          <a:solidFill>
            <a:schemeClr val="accent2">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3200" b="1" dirty="0"/>
              <a:t>Ordinary file creation</a:t>
            </a:r>
          </a:p>
          <a:p>
            <a:pPr lvl="1" algn="just"/>
            <a:r>
              <a:rPr lang="en-US" altLang="en-US" b="1" dirty="0"/>
              <a:t>The kernel allocates space in the hard disk. The text in the file is stored one character per byte of memory.</a:t>
            </a:r>
          </a:p>
          <a:p>
            <a:pPr lvl="1" algn="just"/>
            <a:r>
              <a:rPr lang="en-US" altLang="en-US" b="1" dirty="0"/>
              <a:t>The file holds these characters and nothing more. It does not contain any information about its beginning or ending.</a:t>
            </a:r>
          </a:p>
          <a:p>
            <a:pPr lvl="1" algn="just"/>
            <a:r>
              <a:rPr lang="en-US" altLang="en-US" b="1" dirty="0"/>
              <a:t>An </a:t>
            </a:r>
            <a:r>
              <a:rPr lang="en-US" altLang="en-US" b="1" dirty="0" err="1"/>
              <a:t>inode</a:t>
            </a:r>
            <a:r>
              <a:rPr lang="en-US" altLang="en-US" b="1" dirty="0"/>
              <a:t> entry is created on a section of the </a:t>
            </a:r>
            <a:r>
              <a:rPr lang="en-US" altLang="en-US" b="1" dirty="0" smtClean="0"/>
              <a:t>disk.</a:t>
            </a:r>
            <a:endParaRPr lang="en-US" altLang="en-US" dirty="0"/>
          </a:p>
        </p:txBody>
      </p:sp>
    </p:spTree>
    <p:extLst>
      <p:ext uri="{BB962C8B-B14F-4D97-AF65-F5344CB8AC3E}">
        <p14:creationId xmlns:p14="http://schemas.microsoft.com/office/powerpoint/2010/main" val="7114453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Device Special File</a:t>
            </a:r>
          </a:p>
        </p:txBody>
      </p:sp>
      <p:sp>
        <p:nvSpPr>
          <p:cNvPr id="4" name="Slide Number Placeholder 3"/>
          <p:cNvSpPr>
            <a:spLocks noGrp="1"/>
          </p:cNvSpPr>
          <p:nvPr>
            <p:ph type="sldNum" sz="quarter" idx="12"/>
          </p:nvPr>
        </p:nvSpPr>
        <p:spPr/>
        <p:txBody>
          <a:bodyPr/>
          <a:lstStyle/>
          <a:p>
            <a:fld id="{1DEFBDA0-AD74-41D1-B067-250B5C005FA0}" type="slidenum">
              <a:rPr lang="en-IN" smtClean="0"/>
              <a:t>27</a:t>
            </a:fld>
            <a:endParaRPr lang="en-IN"/>
          </a:p>
        </p:txBody>
      </p:sp>
      <p:sp>
        <p:nvSpPr>
          <p:cNvPr id="5" name="Rectangle 2"/>
          <p:cNvSpPr txBox="1">
            <a:spLocks noChangeArrowheads="1"/>
          </p:cNvSpPr>
          <p:nvPr/>
        </p:nvSpPr>
        <p:spPr>
          <a:xfrm>
            <a:off x="576470" y="1142999"/>
            <a:ext cx="4953000" cy="5357191"/>
          </a:xfrm>
          <a:prstGeom prst="rect">
            <a:avLst/>
          </a:prstGeom>
          <a:solidFill>
            <a:schemeClr val="tx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endParaRPr lang="en-US" altLang="en-US" b="1" dirty="0"/>
          </a:p>
          <a:p>
            <a:r>
              <a:rPr lang="en-US" altLang="en-US" sz="3200" b="1" dirty="0"/>
              <a:t>A device special file describes following characteristics of a device</a:t>
            </a:r>
            <a:r>
              <a:rPr lang="en-US" altLang="en-US" sz="1800" b="1" dirty="0"/>
              <a:t> </a:t>
            </a:r>
          </a:p>
          <a:p>
            <a:pPr lvl="1"/>
            <a:endParaRPr lang="en-US" altLang="en-US" sz="1800" b="1" dirty="0"/>
          </a:p>
          <a:p>
            <a:pPr lvl="1"/>
            <a:r>
              <a:rPr lang="en-US" altLang="en-US" b="1" dirty="0"/>
              <a:t>Device name</a:t>
            </a:r>
          </a:p>
          <a:p>
            <a:pPr lvl="1"/>
            <a:r>
              <a:rPr lang="en-US" altLang="en-US" b="1" dirty="0"/>
              <a:t>Device type (block device or character device)</a:t>
            </a:r>
          </a:p>
          <a:p>
            <a:pPr lvl="1"/>
            <a:r>
              <a:rPr lang="en-US" altLang="en-US" b="1" dirty="0"/>
              <a:t>Major device number (for example ‘2” for floppy, “3” for hard-disk )</a:t>
            </a:r>
          </a:p>
          <a:p>
            <a:pPr lvl="1"/>
            <a:r>
              <a:rPr lang="en-US" altLang="en-US" b="1" dirty="0"/>
              <a:t>Minor device number (such as “1” for “hda1”)</a:t>
            </a:r>
          </a:p>
        </p:txBody>
      </p:sp>
      <p:sp>
        <p:nvSpPr>
          <p:cNvPr id="6" name="Rectangle 2"/>
          <p:cNvSpPr txBox="1">
            <a:spLocks noChangeArrowheads="1"/>
          </p:cNvSpPr>
          <p:nvPr/>
        </p:nvSpPr>
        <p:spPr>
          <a:xfrm>
            <a:off x="6728791" y="1143000"/>
            <a:ext cx="4267200" cy="5257800"/>
          </a:xfrm>
          <a:prstGeom prst="rect">
            <a:avLst/>
          </a:prstGeom>
          <a:solidFill>
            <a:schemeClr val="accent3">
              <a:lumMod val="20000"/>
              <a:lumOff val="80000"/>
            </a:schemeClr>
          </a:solidFill>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ct val="0"/>
              </a:spcBef>
            </a:pPr>
            <a:endParaRPr lang="en-US" altLang="en-US" dirty="0"/>
          </a:p>
          <a:p>
            <a:pPr algn="just"/>
            <a:r>
              <a:rPr lang="en-US" altLang="en-US" sz="3200" b="1" dirty="0"/>
              <a:t>Switch Table - Unix kernel maintains a set of tables using the major device numbers.</a:t>
            </a:r>
          </a:p>
          <a:p>
            <a:pPr algn="just"/>
            <a:endParaRPr lang="en-US" altLang="en-US" sz="3200" b="1" dirty="0"/>
          </a:p>
          <a:p>
            <a:pPr algn="just"/>
            <a:r>
              <a:rPr lang="en-US" altLang="en-US" sz="3200" b="1" dirty="0"/>
              <a:t>The switch table is used to find out which device driver should be invoked </a:t>
            </a:r>
          </a:p>
          <a:p>
            <a:pPr algn="just"/>
            <a:endParaRPr lang="en-US" altLang="en-US" sz="3200" b="1" dirty="0"/>
          </a:p>
          <a:p>
            <a:pPr algn="just"/>
            <a:r>
              <a:rPr lang="en-US" altLang="en-US" sz="3200" b="1" dirty="0"/>
              <a:t>For example : </a:t>
            </a:r>
            <a:r>
              <a:rPr lang="en-US" altLang="en-US" sz="3200" b="1" dirty="0" err="1"/>
              <a:t>fd</a:t>
            </a:r>
            <a:r>
              <a:rPr lang="en-US" altLang="en-US" sz="3200" b="1" dirty="0"/>
              <a:t> –&gt; file table –&gt; inode table –&gt; switch table –&gt; device drivers </a:t>
            </a:r>
          </a:p>
        </p:txBody>
      </p:sp>
    </p:spTree>
    <p:extLst>
      <p:ext uri="{BB962C8B-B14F-4D97-AF65-F5344CB8AC3E}">
        <p14:creationId xmlns:p14="http://schemas.microsoft.com/office/powerpoint/2010/main" val="7912757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a:t>
            </a:r>
            <a:r>
              <a:rPr lang="en-IN" i="1" dirty="0">
                <a:latin typeface="+mn-lt"/>
              </a:rPr>
              <a:t>mount</a:t>
            </a:r>
            <a:r>
              <a:rPr lang="en-IN" dirty="0">
                <a:latin typeface="+mn-lt"/>
              </a:rPr>
              <a:t> Command</a:t>
            </a:r>
          </a:p>
        </p:txBody>
      </p:sp>
      <p:sp>
        <p:nvSpPr>
          <p:cNvPr id="4" name="Slide Number Placeholder 3"/>
          <p:cNvSpPr>
            <a:spLocks noGrp="1"/>
          </p:cNvSpPr>
          <p:nvPr>
            <p:ph type="sldNum" sz="quarter" idx="12"/>
          </p:nvPr>
        </p:nvSpPr>
        <p:spPr/>
        <p:txBody>
          <a:bodyPr/>
          <a:lstStyle/>
          <a:p>
            <a:fld id="{1DEFBDA0-AD74-41D1-B067-250B5C005FA0}" type="slidenum">
              <a:rPr lang="en-IN" smtClean="0"/>
              <a:t>28</a:t>
            </a:fld>
            <a:endParaRPr lang="en-IN"/>
          </a:p>
        </p:txBody>
      </p:sp>
      <p:sp>
        <p:nvSpPr>
          <p:cNvPr id="5" name="Rectangle 2"/>
          <p:cNvSpPr txBox="1">
            <a:spLocks noChangeArrowheads="1"/>
          </p:cNvSpPr>
          <p:nvPr/>
        </p:nvSpPr>
        <p:spPr>
          <a:xfrm>
            <a:off x="1311965" y="1170463"/>
            <a:ext cx="4373217" cy="5073208"/>
          </a:xfrm>
          <a:prstGeom prst="rect">
            <a:avLst/>
          </a:prstGeom>
          <a:solidFill>
            <a:schemeClr val="accent5">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altLang="en-US" sz="1800" dirty="0"/>
          </a:p>
          <a:p>
            <a:pPr algn="just"/>
            <a:r>
              <a:rPr lang="en-US" altLang="en-US" sz="2400" b="1" dirty="0"/>
              <a:t>Each file is located on a file system.</a:t>
            </a:r>
          </a:p>
          <a:p>
            <a:pPr algn="just"/>
            <a:endParaRPr lang="en-US" altLang="en-US" sz="1400" b="1" dirty="0"/>
          </a:p>
          <a:p>
            <a:pPr algn="just"/>
            <a:r>
              <a:rPr lang="en-US" altLang="en-US" sz="2400" b="1" dirty="0"/>
              <a:t>Each file system is created on a device, and associated with a device special file.</a:t>
            </a:r>
          </a:p>
          <a:p>
            <a:pPr algn="just"/>
            <a:endParaRPr lang="en-US" altLang="en-US" sz="1200" b="1" dirty="0"/>
          </a:p>
          <a:p>
            <a:pPr algn="just"/>
            <a:r>
              <a:rPr lang="en-US" altLang="en-US" sz="2400" b="1" dirty="0"/>
              <a:t>Therefore, when you use a file, Unix can find out which device special file is associated with that file and send your request to corresponding device driver.</a:t>
            </a:r>
          </a:p>
        </p:txBody>
      </p:sp>
      <p:sp>
        <p:nvSpPr>
          <p:cNvPr id="6" name="Rectangle 2"/>
          <p:cNvSpPr txBox="1">
            <a:spLocks noChangeArrowheads="1"/>
          </p:cNvSpPr>
          <p:nvPr/>
        </p:nvSpPr>
        <p:spPr>
          <a:xfrm>
            <a:off x="6708913" y="1170463"/>
            <a:ext cx="4572000" cy="5073208"/>
          </a:xfrm>
          <a:prstGeom prst="rect">
            <a:avLst/>
          </a:prstGeom>
          <a:solidFill>
            <a:schemeClr val="accent3">
              <a:lumMod val="20000"/>
              <a:lumOff val="80000"/>
            </a:scheme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altLang="en-US" sz="1800" dirty="0"/>
          </a:p>
          <a:p>
            <a:pPr algn="just"/>
            <a:r>
              <a:rPr lang="en-US" altLang="en-US" sz="2400" b="1" dirty="0"/>
              <a:t>Each file system must be mounted before it can be used. Normally, all file systems are mounted during system startup depending on </a:t>
            </a:r>
            <a:r>
              <a:rPr lang="en-US" altLang="en-US" sz="2400" b="1" i="1" dirty="0"/>
              <a:t>/</a:t>
            </a:r>
            <a:r>
              <a:rPr lang="en-US" altLang="en-US" sz="2400" b="1" i="1" dirty="0" err="1"/>
              <a:t>etc</a:t>
            </a:r>
            <a:r>
              <a:rPr lang="en-US" altLang="en-US" sz="2400" b="1" i="1" dirty="0"/>
              <a:t>/</a:t>
            </a:r>
            <a:r>
              <a:rPr lang="en-US" altLang="en-US" sz="2400" b="1" i="1" dirty="0" err="1"/>
              <a:t>fstab</a:t>
            </a:r>
            <a:r>
              <a:rPr lang="en-US" altLang="en-US" sz="2400" b="1" dirty="0"/>
              <a:t> </a:t>
            </a:r>
            <a:r>
              <a:rPr lang="en-US" altLang="en-US" sz="2400" b="1" dirty="0" smtClean="0"/>
              <a:t>entry</a:t>
            </a:r>
          </a:p>
          <a:p>
            <a:pPr algn="just"/>
            <a:r>
              <a:rPr lang="en-US" altLang="en-US" sz="2400" b="1" dirty="0" smtClean="0"/>
              <a:t>(</a:t>
            </a:r>
            <a:r>
              <a:rPr lang="en-US" altLang="en-US" sz="2400" b="1" i="1" dirty="0" err="1" smtClean="0"/>
              <a:t>blkid</a:t>
            </a:r>
            <a:r>
              <a:rPr lang="en-US" altLang="en-US" sz="2400" b="1" i="1" dirty="0" smtClean="0"/>
              <a:t>, </a:t>
            </a:r>
            <a:r>
              <a:rPr lang="en-US" altLang="en-US" sz="2400" b="1" i="1" dirty="0" err="1" smtClean="0"/>
              <a:t>lsblk</a:t>
            </a:r>
            <a:r>
              <a:rPr lang="en-US" altLang="en-US" sz="2400" b="1" i="1" dirty="0" smtClean="0"/>
              <a:t>, </a:t>
            </a:r>
            <a:r>
              <a:rPr lang="en-US" altLang="en-US" sz="2400" b="1" i="1" dirty="0" err="1" smtClean="0"/>
              <a:t>lsblk</a:t>
            </a:r>
            <a:r>
              <a:rPr lang="en-US" altLang="en-US" sz="2400" b="1" i="1" dirty="0" smtClean="0"/>
              <a:t> </a:t>
            </a:r>
            <a:r>
              <a:rPr lang="en-US" altLang="en-US" sz="2400" b="1" dirty="0" smtClean="0"/>
              <a:t>–help)</a:t>
            </a:r>
            <a:endParaRPr lang="en-US" altLang="en-US" sz="2400" b="1" dirty="0"/>
          </a:p>
          <a:p>
            <a:pPr algn="just"/>
            <a:endParaRPr lang="en-US" altLang="en-US" sz="2400" b="1" dirty="0"/>
          </a:p>
          <a:p>
            <a:pPr algn="just"/>
            <a:r>
              <a:rPr lang="en-US" altLang="en-US" sz="2400" b="1" dirty="0"/>
              <a:t>root file system is mounted by default</a:t>
            </a:r>
          </a:p>
          <a:p>
            <a:pPr algn="just"/>
            <a:endParaRPr lang="en-US" altLang="en-US" sz="2400" b="1" dirty="0"/>
          </a:p>
          <a:p>
            <a:pPr algn="just"/>
            <a:r>
              <a:rPr lang="en-US" altLang="en-US" sz="2400" b="1" dirty="0"/>
              <a:t>It is possible to mount a file system at any time using the “mount” command.  </a:t>
            </a:r>
          </a:p>
        </p:txBody>
      </p:sp>
    </p:spTree>
    <p:extLst>
      <p:ext uri="{BB962C8B-B14F-4D97-AF65-F5344CB8AC3E}">
        <p14:creationId xmlns:p14="http://schemas.microsoft.com/office/powerpoint/2010/main" val="36264206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a:t>
            </a:r>
            <a:r>
              <a:rPr lang="en-IN" i="1" dirty="0">
                <a:latin typeface="+mn-lt"/>
              </a:rPr>
              <a:t>mount</a:t>
            </a:r>
            <a:r>
              <a:rPr lang="en-IN" dirty="0">
                <a:latin typeface="+mn-lt"/>
              </a:rPr>
              <a:t> Command</a:t>
            </a:r>
          </a:p>
        </p:txBody>
      </p:sp>
      <p:sp>
        <p:nvSpPr>
          <p:cNvPr id="4" name="Slide Number Placeholder 3"/>
          <p:cNvSpPr>
            <a:spLocks noGrp="1"/>
          </p:cNvSpPr>
          <p:nvPr>
            <p:ph type="sldNum" sz="quarter" idx="12"/>
          </p:nvPr>
        </p:nvSpPr>
        <p:spPr/>
        <p:txBody>
          <a:bodyPr/>
          <a:lstStyle/>
          <a:p>
            <a:fld id="{1DEFBDA0-AD74-41D1-B067-250B5C005FA0}" type="slidenum">
              <a:rPr lang="en-IN" smtClean="0"/>
              <a:t>29</a:t>
            </a:fld>
            <a:endParaRPr lang="en-IN"/>
          </a:p>
        </p:txBody>
      </p:sp>
      <p:sp>
        <p:nvSpPr>
          <p:cNvPr id="5" name="Rectangle 2"/>
          <p:cNvSpPr txBox="1">
            <a:spLocks noChangeArrowheads="1"/>
          </p:cNvSpPr>
          <p:nvPr/>
        </p:nvSpPr>
        <p:spPr>
          <a:xfrm>
            <a:off x="8905461" y="1142999"/>
            <a:ext cx="3177804" cy="4989443"/>
          </a:xfrm>
          <a:prstGeom prst="rect">
            <a:avLst/>
          </a:prstGeom>
          <a:solidFill>
            <a:schemeClr val="accent5">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endParaRPr lang="en-US" altLang="en-US" sz="1600" b="1" dirty="0"/>
          </a:p>
          <a:p>
            <a:r>
              <a:rPr lang="en-US" altLang="en-US" sz="2400" b="1" dirty="0"/>
              <a:t>You can use mount command to find how many file systems are mounted, and what is the mount point for each file system :</a:t>
            </a:r>
          </a:p>
          <a:p>
            <a:endParaRPr lang="en-US" altLang="en-US" sz="2400" b="1" dirty="0"/>
          </a:p>
          <a:p>
            <a:pPr lvl="1">
              <a:buFont typeface="Arial" panose="020B0604020202020204" pitchFamily="34" charset="0"/>
              <a:buNone/>
            </a:pPr>
            <a:r>
              <a:rPr lang="en-US" altLang="en-US" sz="2000" b="1" dirty="0"/>
              <a:t>Screen shot of mount command</a:t>
            </a:r>
          </a:p>
          <a:p>
            <a:pPr lvl="1">
              <a:buFont typeface="Arial" panose="020B0604020202020204" pitchFamily="34" charset="0"/>
              <a:buNone/>
            </a:pPr>
            <a:r>
              <a:rPr lang="en-US" altLang="en-US" sz="1600" b="1" dirty="0"/>
              <a:t>$ mount</a:t>
            </a:r>
          </a:p>
          <a:p>
            <a:pPr lvl="1">
              <a:buFont typeface="Arial" panose="020B0604020202020204" pitchFamily="34" charset="0"/>
              <a:buNone/>
            </a:pPr>
            <a:r>
              <a:rPr lang="en-US" altLang="en-US" sz="1600" b="1" dirty="0"/>
              <a:t>/</a:t>
            </a:r>
            <a:r>
              <a:rPr lang="en-US" altLang="en-US" sz="1600" b="1" dirty="0" err="1" smtClean="0"/>
              <a:t>dev</a:t>
            </a:r>
            <a:r>
              <a:rPr lang="en-US" altLang="en-US" sz="1600" b="1" dirty="0" smtClean="0"/>
              <a:t>/sda6 </a:t>
            </a:r>
            <a:r>
              <a:rPr lang="en-US" altLang="en-US" sz="1600" b="1" dirty="0"/>
              <a:t>on / type </a:t>
            </a:r>
            <a:r>
              <a:rPr lang="en-US" altLang="en-US" sz="1600" b="1" dirty="0" smtClean="0"/>
              <a:t>ext4 </a:t>
            </a:r>
            <a:r>
              <a:rPr lang="en-US" altLang="en-US" sz="1600" b="1" dirty="0"/>
              <a:t>(</a:t>
            </a:r>
            <a:r>
              <a:rPr lang="en-US" altLang="en-US" sz="1600" b="1" dirty="0" err="1"/>
              <a:t>rw</a:t>
            </a:r>
            <a:r>
              <a:rPr lang="en-US" altLang="en-US" sz="1600" b="1" dirty="0"/>
              <a:t>)</a:t>
            </a:r>
          </a:p>
          <a:p>
            <a:pPr lvl="1">
              <a:buFont typeface="Arial" panose="020B0604020202020204" pitchFamily="34" charset="0"/>
              <a:buNone/>
            </a:pPr>
            <a:r>
              <a:rPr lang="en-US" altLang="en-US" sz="1600" b="1" dirty="0"/>
              <a:t>none on /proc type proc (</a:t>
            </a:r>
            <a:r>
              <a:rPr lang="en-US" altLang="en-US" sz="1600" b="1" dirty="0" err="1"/>
              <a:t>rw</a:t>
            </a:r>
            <a:r>
              <a:rPr lang="en-US" altLang="en-US" sz="1600" b="1" dirty="0"/>
              <a:t>) </a:t>
            </a:r>
          </a:p>
        </p:txBody>
      </p:sp>
      <p:sp>
        <p:nvSpPr>
          <p:cNvPr id="6" name="Rectangle 2"/>
          <p:cNvSpPr txBox="1">
            <a:spLocks noChangeArrowheads="1"/>
          </p:cNvSpPr>
          <p:nvPr/>
        </p:nvSpPr>
        <p:spPr>
          <a:xfrm>
            <a:off x="70172" y="1142999"/>
            <a:ext cx="3973397" cy="5257800"/>
          </a:xfrm>
          <a:prstGeom prst="rect">
            <a:avLst/>
          </a:prstGeom>
          <a:solidFill>
            <a:schemeClr val="bg2">
              <a:lumMod val="9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gn="just"/>
            <a:endParaRPr lang="en-US" altLang="en-US" sz="1200" dirty="0"/>
          </a:p>
          <a:p>
            <a:pPr algn="just"/>
            <a:r>
              <a:rPr lang="en-US" altLang="en-US" sz="2400" b="1" dirty="0"/>
              <a:t>The “dev” directory contains names of each device special file. </a:t>
            </a:r>
          </a:p>
          <a:p>
            <a:pPr algn="just"/>
            <a:r>
              <a:rPr lang="en-US" altLang="en-US" sz="2400" b="1" dirty="0"/>
              <a:t>Each file system has a “/” (root) directory. However, once a file system is mounted,  it’s the root directory that is accessed through mount point.</a:t>
            </a:r>
          </a:p>
          <a:p>
            <a:pPr algn="just"/>
            <a:r>
              <a:rPr lang="en-US" altLang="en-US" sz="2400" b="1" dirty="0"/>
              <a:t>A file system is mounted typically under an empty directory. This directory is called the “mount point” for the file system.</a:t>
            </a:r>
          </a:p>
        </p:txBody>
      </p:sp>
      <p:sp>
        <p:nvSpPr>
          <p:cNvPr id="7" name="Rectangle 3"/>
          <p:cNvSpPr txBox="1">
            <a:spLocks noChangeArrowheads="1"/>
          </p:cNvSpPr>
          <p:nvPr/>
        </p:nvSpPr>
        <p:spPr>
          <a:xfrm>
            <a:off x="4114800" y="1170463"/>
            <a:ext cx="4648200" cy="5257800"/>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b="1" dirty="0"/>
              <a:t>When a file system is mounted, the system reads the I-node table and the super-block into memory.</a:t>
            </a:r>
          </a:p>
          <a:p>
            <a:pPr algn="just"/>
            <a:r>
              <a:rPr lang="en-US" altLang="en-US" sz="2400" b="1" dirty="0"/>
              <a:t>The in-memory I-node table is used when a process tries to access a file. </a:t>
            </a:r>
          </a:p>
          <a:p>
            <a:pPr algn="just"/>
            <a:r>
              <a:rPr lang="en-US" altLang="en-US" sz="2400" b="1" dirty="0"/>
              <a:t>If kernel does not find an entry in this I-node table, it reads the I-node from the on-disk I-node table into in-memory I-node table.</a:t>
            </a:r>
          </a:p>
          <a:p>
            <a:pPr algn="just"/>
            <a:r>
              <a:rPr lang="en-US" altLang="en-US" sz="2400" b="1" dirty="0"/>
              <a:t>File system can be unmounted using </a:t>
            </a:r>
            <a:r>
              <a:rPr lang="en-US" altLang="en-US" sz="2400" b="1" dirty="0" err="1"/>
              <a:t>umount</a:t>
            </a:r>
            <a:r>
              <a:rPr lang="en-US" altLang="en-US" sz="2400" b="1" dirty="0"/>
              <a:t> </a:t>
            </a:r>
            <a:r>
              <a:rPr lang="en-US" altLang="en-US" sz="2400" b="1" dirty="0" err="1"/>
              <a:t>cmd</a:t>
            </a:r>
            <a:endParaRPr lang="en-US" altLang="en-US" sz="2400" b="1" dirty="0"/>
          </a:p>
        </p:txBody>
      </p:sp>
    </p:spTree>
    <p:extLst>
      <p:ext uri="{BB962C8B-B14F-4D97-AF65-F5344CB8AC3E}">
        <p14:creationId xmlns:p14="http://schemas.microsoft.com/office/powerpoint/2010/main" val="28750021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Computer Architecture</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3</a:t>
            </a:fld>
            <a:endParaRPr lang="en-IN"/>
          </a:p>
        </p:txBody>
      </p:sp>
      <p:pic>
        <p:nvPicPr>
          <p:cNvPr id="5" name="Picture 4"/>
          <p:cNvPicPr>
            <a:picLocks noChangeAspect="1"/>
          </p:cNvPicPr>
          <p:nvPr/>
        </p:nvPicPr>
        <p:blipFill>
          <a:blip r:embed="rId2"/>
          <a:stretch>
            <a:fillRect/>
          </a:stretch>
        </p:blipFill>
        <p:spPr>
          <a:xfrm>
            <a:off x="6337449" y="1109524"/>
            <a:ext cx="5619750" cy="3286125"/>
          </a:xfrm>
          <a:prstGeom prst="rect">
            <a:avLst/>
          </a:prstGeom>
        </p:spPr>
      </p:pic>
      <p:pic>
        <p:nvPicPr>
          <p:cNvPr id="6" name="Picture 5"/>
          <p:cNvPicPr>
            <a:picLocks noChangeAspect="1"/>
          </p:cNvPicPr>
          <p:nvPr/>
        </p:nvPicPr>
        <p:blipFill>
          <a:blip r:embed="rId3"/>
          <a:stretch>
            <a:fillRect/>
          </a:stretch>
        </p:blipFill>
        <p:spPr>
          <a:xfrm>
            <a:off x="8720919" y="4187147"/>
            <a:ext cx="3062023" cy="2449618"/>
          </a:xfrm>
          <a:prstGeom prst="rect">
            <a:avLst/>
          </a:prstGeom>
        </p:spPr>
      </p:pic>
      <p:pic>
        <p:nvPicPr>
          <p:cNvPr id="7" name="Picture 6"/>
          <p:cNvPicPr>
            <a:picLocks noChangeAspect="1"/>
          </p:cNvPicPr>
          <p:nvPr/>
        </p:nvPicPr>
        <p:blipFill>
          <a:blip r:embed="rId4"/>
          <a:stretch>
            <a:fillRect/>
          </a:stretch>
        </p:blipFill>
        <p:spPr>
          <a:xfrm>
            <a:off x="932973" y="1109524"/>
            <a:ext cx="4872393" cy="4425301"/>
          </a:xfrm>
          <a:prstGeom prst="rect">
            <a:avLst/>
          </a:prstGeom>
        </p:spPr>
      </p:pic>
    </p:spTree>
    <p:extLst>
      <p:ext uri="{BB962C8B-B14F-4D97-AF65-F5344CB8AC3E}">
        <p14:creationId xmlns:p14="http://schemas.microsoft.com/office/powerpoint/2010/main" val="21701256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latin typeface="+mn-lt"/>
              </a:rPr>
              <a:t>procfs</a:t>
            </a:r>
            <a:endParaRPr lang="en-IN"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30</a:t>
            </a:fld>
            <a:endParaRPr lang="en-IN"/>
          </a:p>
        </p:txBody>
      </p:sp>
      <p:sp>
        <p:nvSpPr>
          <p:cNvPr id="5" name="Rectangle 3"/>
          <p:cNvSpPr txBox="1">
            <a:spLocks noChangeArrowheads="1"/>
          </p:cNvSpPr>
          <p:nvPr/>
        </p:nvSpPr>
        <p:spPr>
          <a:xfrm>
            <a:off x="152399" y="1007280"/>
            <a:ext cx="11772507" cy="7593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b="1" dirty="0"/>
              <a:t>To store necessary information about currently running processes, system information and limitations. Size of /proc is zero. Created on the fly.</a:t>
            </a:r>
          </a:p>
          <a:p>
            <a:endParaRPr lang="en-US" altLang="en-US" sz="2400" b="1" dirty="0"/>
          </a:p>
        </p:txBody>
      </p:sp>
      <p:pic>
        <p:nvPicPr>
          <p:cNvPr id="7" name="Picture 6"/>
          <p:cNvPicPr>
            <a:picLocks noChangeAspect="1"/>
          </p:cNvPicPr>
          <p:nvPr/>
        </p:nvPicPr>
        <p:blipFill>
          <a:blip r:embed="rId2"/>
          <a:stretch>
            <a:fillRect/>
          </a:stretch>
        </p:blipFill>
        <p:spPr>
          <a:xfrm>
            <a:off x="305017" y="2244095"/>
            <a:ext cx="11456276" cy="4179224"/>
          </a:xfrm>
          <a:prstGeom prst="rect">
            <a:avLst/>
          </a:prstGeom>
        </p:spPr>
      </p:pic>
      <p:pic>
        <p:nvPicPr>
          <p:cNvPr id="9" name="Picture 8"/>
          <p:cNvPicPr>
            <a:picLocks noChangeAspect="1"/>
          </p:cNvPicPr>
          <p:nvPr/>
        </p:nvPicPr>
        <p:blipFill>
          <a:blip r:embed="rId3"/>
          <a:stretch>
            <a:fillRect/>
          </a:stretch>
        </p:blipFill>
        <p:spPr>
          <a:xfrm>
            <a:off x="8686406" y="1857736"/>
            <a:ext cx="3238500" cy="295275"/>
          </a:xfrm>
          <a:prstGeom prst="rect">
            <a:avLst/>
          </a:prstGeom>
        </p:spPr>
      </p:pic>
      <p:pic>
        <p:nvPicPr>
          <p:cNvPr id="10" name="Picture 9"/>
          <p:cNvPicPr>
            <a:picLocks noChangeAspect="1"/>
          </p:cNvPicPr>
          <p:nvPr/>
        </p:nvPicPr>
        <p:blipFill>
          <a:blip r:embed="rId4"/>
          <a:stretch>
            <a:fillRect/>
          </a:stretch>
        </p:blipFill>
        <p:spPr>
          <a:xfrm>
            <a:off x="305017" y="1848212"/>
            <a:ext cx="3648075" cy="304800"/>
          </a:xfrm>
          <a:prstGeom prst="rect">
            <a:avLst/>
          </a:prstGeom>
        </p:spPr>
      </p:pic>
      <p:pic>
        <p:nvPicPr>
          <p:cNvPr id="11" name="Picture 10"/>
          <p:cNvPicPr>
            <a:picLocks noChangeAspect="1"/>
          </p:cNvPicPr>
          <p:nvPr/>
        </p:nvPicPr>
        <p:blipFill>
          <a:blip r:embed="rId5"/>
          <a:stretch>
            <a:fillRect/>
          </a:stretch>
        </p:blipFill>
        <p:spPr>
          <a:xfrm>
            <a:off x="4841437" y="1881274"/>
            <a:ext cx="3200400" cy="285750"/>
          </a:xfrm>
          <a:prstGeom prst="rect">
            <a:avLst/>
          </a:prstGeom>
        </p:spPr>
      </p:pic>
    </p:spTree>
    <p:extLst>
      <p:ext uri="{BB962C8B-B14F-4D97-AF65-F5344CB8AC3E}">
        <p14:creationId xmlns:p14="http://schemas.microsoft.com/office/powerpoint/2010/main" val="270298771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Buffer Cache</a:t>
            </a:r>
          </a:p>
        </p:txBody>
      </p:sp>
      <p:sp>
        <p:nvSpPr>
          <p:cNvPr id="4" name="Slide Number Placeholder 3"/>
          <p:cNvSpPr>
            <a:spLocks noGrp="1"/>
          </p:cNvSpPr>
          <p:nvPr>
            <p:ph type="sldNum" sz="quarter" idx="12"/>
          </p:nvPr>
        </p:nvSpPr>
        <p:spPr/>
        <p:txBody>
          <a:bodyPr/>
          <a:lstStyle/>
          <a:p>
            <a:fld id="{1DEFBDA0-AD74-41D1-B067-250B5C005FA0}" type="slidenum">
              <a:rPr lang="en-IN" smtClean="0"/>
              <a:t>31</a:t>
            </a:fld>
            <a:endParaRPr lang="en-IN"/>
          </a:p>
        </p:txBody>
      </p:sp>
      <p:sp>
        <p:nvSpPr>
          <p:cNvPr id="5" name="Rectangle 3"/>
          <p:cNvSpPr txBox="1">
            <a:spLocks noChangeArrowheads="1"/>
          </p:cNvSpPr>
          <p:nvPr/>
        </p:nvSpPr>
        <p:spPr>
          <a:xfrm>
            <a:off x="141403" y="1143000"/>
            <a:ext cx="3925957" cy="5257800"/>
          </a:xfrm>
          <a:prstGeom prst="rect">
            <a:avLst/>
          </a:prstGeom>
          <a:solidFill>
            <a:schemeClr val="accent5">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b="1" dirty="0"/>
              <a:t>The file system also maintains a buffer cache. </a:t>
            </a:r>
          </a:p>
          <a:p>
            <a:pPr algn="just"/>
            <a:r>
              <a:rPr lang="en-US" altLang="en-US" sz="2400" b="1" dirty="0"/>
              <a:t>The buffer cache is stored in physical memory (non-paged memory). </a:t>
            </a:r>
          </a:p>
          <a:p>
            <a:pPr algn="just"/>
            <a:r>
              <a:rPr lang="en-US" altLang="en-US" sz="2400" b="1" dirty="0"/>
              <a:t>The buffer cache is used to store any data that is read from or written to a block-device such as a hard-disk,  floppy disk or CD-ROM.</a:t>
            </a:r>
          </a:p>
          <a:p>
            <a:pPr algn="just"/>
            <a:r>
              <a:rPr lang="en-US" altLang="en-US" sz="2400" b="1" dirty="0"/>
              <a:t>It reduces disk traffic and access time</a:t>
            </a:r>
            <a:r>
              <a:rPr lang="en-US" altLang="en-US" sz="2400" b="1" dirty="0">
                <a:solidFill>
                  <a:srgbClr val="A50021"/>
                </a:solidFill>
              </a:rPr>
              <a:t> </a:t>
            </a:r>
            <a:endParaRPr lang="en-US" altLang="en-US" sz="2400" b="1" dirty="0"/>
          </a:p>
        </p:txBody>
      </p:sp>
      <p:sp>
        <p:nvSpPr>
          <p:cNvPr id="6" name="Rectangle 3"/>
          <p:cNvSpPr txBox="1">
            <a:spLocks noChangeArrowheads="1"/>
          </p:cNvSpPr>
          <p:nvPr/>
        </p:nvSpPr>
        <p:spPr>
          <a:xfrm>
            <a:off x="4463797" y="1143000"/>
            <a:ext cx="3641630" cy="5257800"/>
          </a:xfrm>
          <a:prstGeom prst="rect">
            <a:avLst/>
          </a:prstGeom>
          <a:solidFill>
            <a:schemeClr val="accent1">
              <a:lumMod val="20000"/>
              <a:lumOff val="80000"/>
            </a:schemeClr>
          </a:solidFill>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600" b="1" dirty="0"/>
              <a:t>If data is not present in buffer cache</a:t>
            </a:r>
          </a:p>
          <a:p>
            <a:pPr lvl="1"/>
            <a:r>
              <a:rPr lang="en-US" altLang="en-US" b="1" dirty="0"/>
              <a:t>the system allocates a free buffer in buffer cache</a:t>
            </a:r>
          </a:p>
          <a:p>
            <a:pPr lvl="1"/>
            <a:r>
              <a:rPr lang="en-US" altLang="en-US" b="1" dirty="0"/>
              <a:t>reads the data from the disk </a:t>
            </a:r>
          </a:p>
          <a:p>
            <a:pPr lvl="1"/>
            <a:r>
              <a:rPr lang="en-US" altLang="en-US" b="1" dirty="0"/>
              <a:t>stores the data in the buffer cache.</a:t>
            </a:r>
          </a:p>
          <a:p>
            <a:r>
              <a:rPr lang="en-US" altLang="en-US" sz="2600" b="1" dirty="0"/>
              <a:t>If there is no free buffer in the buffer cache</a:t>
            </a:r>
            <a:endParaRPr lang="en-US" altLang="en-US" sz="3000" b="1" dirty="0"/>
          </a:p>
          <a:p>
            <a:pPr lvl="1"/>
            <a:r>
              <a:rPr lang="en-US" altLang="en-US" b="1" dirty="0"/>
              <a:t>the system selects a used buffer</a:t>
            </a:r>
          </a:p>
          <a:p>
            <a:pPr lvl="1"/>
            <a:r>
              <a:rPr lang="en-US" altLang="en-US" b="1" dirty="0"/>
              <a:t>writes it to the disk</a:t>
            </a:r>
          </a:p>
          <a:p>
            <a:pPr lvl="1"/>
            <a:r>
              <a:rPr lang="en-US" altLang="en-US" b="1" dirty="0"/>
              <a:t>marks the buffer as free </a:t>
            </a:r>
          </a:p>
          <a:p>
            <a:pPr lvl="1"/>
            <a:r>
              <a:rPr lang="en-US" altLang="en-US" b="1" dirty="0"/>
              <a:t>allocates it for the requesting process.  </a:t>
            </a:r>
          </a:p>
        </p:txBody>
      </p:sp>
      <p:sp>
        <p:nvSpPr>
          <p:cNvPr id="7" name="Rectangle 3"/>
          <p:cNvSpPr txBox="1">
            <a:spLocks noChangeArrowheads="1"/>
          </p:cNvSpPr>
          <p:nvPr/>
        </p:nvSpPr>
        <p:spPr>
          <a:xfrm>
            <a:off x="8367293" y="1170463"/>
            <a:ext cx="3581400" cy="5257800"/>
          </a:xfrm>
          <a:prstGeom prst="rect">
            <a:avLst/>
          </a:prstGeom>
          <a:solidFill>
            <a:schemeClr val="bg2">
              <a:lumMod val="9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b="1" dirty="0"/>
              <a:t>While all this is going on, the requesting process is put to wait state.</a:t>
            </a:r>
          </a:p>
          <a:p>
            <a:pPr algn="just"/>
            <a:r>
              <a:rPr lang="en-US" altLang="en-US" sz="2400" b="1" dirty="0"/>
              <a:t>Once a free buffer is allocated and data is read from disk into buffer cache, the process is resumed.</a:t>
            </a:r>
          </a:p>
          <a:p>
            <a:pPr algn="just"/>
            <a:r>
              <a:rPr lang="en-US" altLang="en-US" sz="2400" b="1" dirty="0"/>
              <a:t>A process can use the sync() system call to tell the system that any changes made by itself in the buffer cache must be written to the disk. </a:t>
            </a:r>
          </a:p>
        </p:txBody>
      </p:sp>
    </p:spTree>
    <p:extLst>
      <p:ext uri="{BB962C8B-B14F-4D97-AF65-F5344CB8AC3E}">
        <p14:creationId xmlns:p14="http://schemas.microsoft.com/office/powerpoint/2010/main" val="34171117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087218" y="2554357"/>
            <a:ext cx="4989444" cy="39955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v"/>
            </a:pPr>
            <a:endParaRPr lang="en-IN" dirty="0">
              <a:solidFill>
                <a:schemeClr val="tx1"/>
              </a:solidFill>
            </a:endParaRPr>
          </a:p>
        </p:txBody>
      </p:sp>
      <p:cxnSp>
        <p:nvCxnSpPr>
          <p:cNvPr id="8" name="Straight Connector 7"/>
          <p:cNvCxnSpPr/>
          <p:nvPr/>
        </p:nvCxnSpPr>
        <p:spPr>
          <a:xfrm flipV="1">
            <a:off x="0" y="924674"/>
            <a:ext cx="12192000" cy="71919"/>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3"/>
          <p:cNvSpPr txBox="1">
            <a:spLocks/>
          </p:cNvSpPr>
          <p:nvPr/>
        </p:nvSpPr>
        <p:spPr>
          <a:xfrm>
            <a:off x="1654658" y="1636707"/>
            <a:ext cx="5710238" cy="623887"/>
          </a:xfrm>
          <a:prstGeom prst="rect">
            <a:avLst/>
          </a:prstGeom>
          <a:solidFill>
            <a:schemeClr val="accent3">
              <a:lumMod val="50000"/>
            </a:schemeClr>
          </a:solidFill>
        </p:spPr>
        <p:txBody>
          <a:bodyPr>
            <a:noAutofit/>
          </a:bodyPr>
          <a:lstStyle>
            <a:lvl1pPr marL="228600" indent="-228600" algn="ctr" defTabSz="914400" rtl="0" eaLnBrk="1" latinLnBrk="0" hangingPunct="1">
              <a:lnSpc>
                <a:spcPct val="90000"/>
              </a:lnSpc>
              <a:spcBef>
                <a:spcPts val="1000"/>
              </a:spcBef>
              <a:buFont typeface="Arial" panose="020B0604020202020204" pitchFamily="34" charset="0"/>
              <a:buNone/>
              <a:defRPr kumimoji="0" lang="en-US" sz="3400" b="1" i="0" u="none" strike="noStrike" kern="1200" cap="none" spc="0" normalizeH="0" baseline="0" noProof="0" dirty="0" smtClean="0">
                <a:ln>
                  <a:noFill/>
                </a:ln>
                <a:solidFill>
                  <a:schemeClr val="tx1">
                    <a:lumMod val="65000"/>
                    <a:lumOff val="35000"/>
                  </a:schemeClr>
                </a:solidFill>
                <a:effectLst/>
                <a:uLnTx/>
                <a:uFillTx/>
                <a:latin typeface="+mn-lt"/>
                <a:ea typeface="+mn-ea"/>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IN" sz="4000" dirty="0">
                <a:solidFill>
                  <a:schemeClr val="bg1"/>
                </a:solidFill>
              </a:rPr>
              <a:t>I/O Handling</a:t>
            </a:r>
          </a:p>
          <a:p>
            <a:pPr algn="l"/>
            <a:endParaRPr lang="en-IN" sz="3600" dirty="0">
              <a:solidFill>
                <a:schemeClr val="bg1"/>
              </a:solidFill>
            </a:endParaRPr>
          </a:p>
          <a:p>
            <a:pPr lvl="1">
              <a:buFont typeface="Wingdings" panose="05000000000000000000" pitchFamily="2" charset="2"/>
              <a:buChar char="v"/>
            </a:pPr>
            <a:r>
              <a:rPr lang="en-US" altLang="en-US" b="1" dirty="0"/>
              <a:t>   overview</a:t>
            </a:r>
          </a:p>
          <a:p>
            <a:pPr lvl="1">
              <a:buFont typeface="Wingdings" panose="05000000000000000000" pitchFamily="2" charset="2"/>
              <a:buChar char="v"/>
            </a:pPr>
            <a:r>
              <a:rPr lang="en-US" altLang="en-US" b="1" dirty="0"/>
              <a:t>   </a:t>
            </a:r>
            <a:r>
              <a:rPr lang="en-US" altLang="en-US" b="1" dirty="0" err="1"/>
              <a:t>fd</a:t>
            </a:r>
            <a:r>
              <a:rPr lang="en-US" altLang="en-US" b="1" dirty="0"/>
              <a:t> table</a:t>
            </a:r>
          </a:p>
          <a:p>
            <a:pPr lvl="1">
              <a:buFont typeface="Wingdings" panose="05000000000000000000" pitchFamily="2" charset="2"/>
              <a:buChar char="v"/>
            </a:pPr>
            <a:r>
              <a:rPr lang="en-US" altLang="en-US" b="1" dirty="0"/>
              <a:t>   System Calls</a:t>
            </a:r>
          </a:p>
          <a:p>
            <a:pPr lvl="1">
              <a:buFont typeface="Wingdings" panose="05000000000000000000" pitchFamily="2" charset="2"/>
              <a:buChar char="v"/>
            </a:pPr>
            <a:r>
              <a:rPr lang="en-US" altLang="en-US" b="1" dirty="0"/>
              <a:t>   Opening a file</a:t>
            </a:r>
          </a:p>
          <a:p>
            <a:pPr lvl="1">
              <a:buFont typeface="Wingdings" panose="05000000000000000000" pitchFamily="2" charset="2"/>
              <a:buChar char="v"/>
            </a:pPr>
            <a:r>
              <a:rPr lang="en-US" altLang="en-US" b="1" dirty="0"/>
              <a:t>   Duplicating a file descriptor</a:t>
            </a:r>
          </a:p>
          <a:p>
            <a:pPr lvl="1">
              <a:buFont typeface="Wingdings" panose="05000000000000000000" pitchFamily="2" charset="2"/>
              <a:buChar char="v"/>
            </a:pPr>
            <a:r>
              <a:rPr lang="en-US" altLang="en-US" b="1" dirty="0"/>
              <a:t>   Random Access</a:t>
            </a:r>
          </a:p>
          <a:p>
            <a:pPr lvl="1">
              <a:buFont typeface="Wingdings" panose="05000000000000000000" pitchFamily="2" charset="2"/>
              <a:buChar char="v"/>
            </a:pPr>
            <a:r>
              <a:rPr lang="en-US" altLang="en-US" b="1" dirty="0"/>
              <a:t>   File control </a:t>
            </a:r>
          </a:p>
          <a:p>
            <a:pPr lvl="1">
              <a:buFont typeface="Wingdings" panose="05000000000000000000" pitchFamily="2" charset="2"/>
              <a:buChar char="v"/>
            </a:pPr>
            <a:r>
              <a:rPr lang="en-US" altLang="en-US" b="1" dirty="0"/>
              <a:t>   Get file status</a:t>
            </a:r>
          </a:p>
          <a:p>
            <a:pPr lvl="1">
              <a:buFont typeface="Wingdings" panose="05000000000000000000" pitchFamily="2" charset="2"/>
              <a:buChar char="v"/>
            </a:pPr>
            <a:r>
              <a:rPr lang="en-US" altLang="en-US" b="1" dirty="0"/>
              <a:t>  </a:t>
            </a:r>
            <a:r>
              <a:rPr lang="en-US" altLang="en-US" b="1" dirty="0">
                <a:solidFill>
                  <a:schemeClr val="bg1"/>
                </a:solidFill>
              </a:rPr>
              <a:t> </a:t>
            </a:r>
            <a:r>
              <a:rPr lang="en-US" altLang="en-US" b="1" i="1" dirty="0"/>
              <a:t>select</a:t>
            </a:r>
            <a:r>
              <a:rPr lang="en-US" altLang="en-US" b="1" dirty="0"/>
              <a:t> system call</a:t>
            </a:r>
          </a:p>
          <a:p>
            <a:pPr marL="800100" lvl="1" indent="-342900">
              <a:buFont typeface="Wingdings" panose="05000000000000000000" pitchFamily="2" charset="2"/>
              <a:buChar char="v"/>
            </a:pPr>
            <a:endParaRPr lang="en-US" altLang="en-US" sz="2800" b="1" dirty="0">
              <a:solidFill>
                <a:schemeClr val="bg1"/>
              </a:solidFill>
            </a:endParaRPr>
          </a:p>
          <a:p>
            <a:endParaRPr lang="en-IN" sz="4000" dirty="0">
              <a:solidFill>
                <a:schemeClr val="bg1"/>
              </a:solidFill>
            </a:endParaRPr>
          </a:p>
        </p:txBody>
      </p:sp>
      <p:sp>
        <p:nvSpPr>
          <p:cNvPr id="2" name="Slide Number Placeholder 1"/>
          <p:cNvSpPr>
            <a:spLocks noGrp="1"/>
          </p:cNvSpPr>
          <p:nvPr>
            <p:ph type="sldNum" sz="quarter" idx="12"/>
          </p:nvPr>
        </p:nvSpPr>
        <p:spPr>
          <a:xfrm>
            <a:off x="9319517" y="6396389"/>
            <a:ext cx="2743200" cy="365125"/>
          </a:xfrm>
        </p:spPr>
        <p:txBody>
          <a:bodyPr/>
          <a:lstStyle/>
          <a:p>
            <a:fld id="{1DEFBDA0-AD74-41D1-B067-250B5C005FA0}" type="slidenum">
              <a:rPr lang="en-IN" smtClean="0"/>
              <a:t>32</a:t>
            </a:fld>
            <a:endParaRPr lang="en-IN"/>
          </a:p>
        </p:txBody>
      </p:sp>
    </p:spTree>
    <p:extLst>
      <p:ext uri="{BB962C8B-B14F-4D97-AF65-F5344CB8AC3E}">
        <p14:creationId xmlns:p14="http://schemas.microsoft.com/office/powerpoint/2010/main" val="14095120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Overview –I/O</a:t>
            </a:r>
          </a:p>
        </p:txBody>
      </p:sp>
      <p:sp>
        <p:nvSpPr>
          <p:cNvPr id="4" name="Slide Number Placeholder 3"/>
          <p:cNvSpPr>
            <a:spLocks noGrp="1"/>
          </p:cNvSpPr>
          <p:nvPr>
            <p:ph type="sldNum" sz="quarter" idx="12"/>
          </p:nvPr>
        </p:nvSpPr>
        <p:spPr/>
        <p:txBody>
          <a:bodyPr/>
          <a:lstStyle/>
          <a:p>
            <a:fld id="{1DEFBDA0-AD74-41D1-B067-250B5C005FA0}" type="slidenum">
              <a:rPr lang="en-IN" smtClean="0"/>
              <a:t>33</a:t>
            </a:fld>
            <a:endParaRPr lang="en-IN"/>
          </a:p>
        </p:txBody>
      </p:sp>
      <p:sp>
        <p:nvSpPr>
          <p:cNvPr id="5" name="Rectangle 3"/>
          <p:cNvSpPr txBox="1">
            <a:spLocks noChangeArrowheads="1"/>
          </p:cNvSpPr>
          <p:nvPr/>
        </p:nvSpPr>
        <p:spPr>
          <a:xfrm>
            <a:off x="188842" y="1246663"/>
            <a:ext cx="3756991" cy="5364162"/>
          </a:xfrm>
          <a:prstGeom prst="rect">
            <a:avLst/>
          </a:prstGeom>
          <a:solidFill>
            <a:schemeClr val="accent1">
              <a:lumMod val="20000"/>
              <a:lumOff val="80000"/>
            </a:schemeClr>
          </a:solidFill>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b="1" dirty="0">
                <a:cs typeface="Times New Roman" panose="02020603050405020304" pitchFamily="18" charset="0"/>
              </a:rPr>
              <a:t>The basic model of I/O system is a sequence of bytes that can be accessed either randomly, or sequentially. </a:t>
            </a:r>
          </a:p>
          <a:p>
            <a:pPr algn="just"/>
            <a:endParaRPr lang="en-US" altLang="en-US" b="1" dirty="0">
              <a:cs typeface="Times New Roman" panose="02020603050405020304" pitchFamily="18" charset="0"/>
            </a:endParaRPr>
          </a:p>
          <a:p>
            <a:pPr algn="just"/>
            <a:r>
              <a:rPr lang="en-US" altLang="en-US" b="1" dirty="0">
                <a:cs typeface="Times New Roman" panose="02020603050405020304" pitchFamily="18" charset="0"/>
              </a:rPr>
              <a:t>There are no file formats (sequential, indexed etc.) and no control blocks (such as a file control block) in a typical user process. </a:t>
            </a:r>
          </a:p>
          <a:p>
            <a:pPr algn="just"/>
            <a:endParaRPr lang="en-US" altLang="en-US" b="1" dirty="0">
              <a:cs typeface="Times New Roman" panose="02020603050405020304" pitchFamily="18" charset="0"/>
            </a:endParaRPr>
          </a:p>
          <a:p>
            <a:pPr algn="just"/>
            <a:r>
              <a:rPr lang="en-US" altLang="en-US" b="1" dirty="0">
                <a:cs typeface="Times New Roman" panose="02020603050405020304" pitchFamily="18" charset="0"/>
              </a:rPr>
              <a:t>The I/O system is visible to a user process as a stream of bytes (I/O stream). A Unix process uses descriptors (small unsigned integers) to refer to I/O streams</a:t>
            </a:r>
            <a:r>
              <a:rPr lang="en-US" altLang="en-US" sz="1800" dirty="0">
                <a:cs typeface="Times New Roman" panose="02020603050405020304" pitchFamily="18" charset="0"/>
              </a:rPr>
              <a:t>. </a:t>
            </a:r>
          </a:p>
        </p:txBody>
      </p:sp>
      <p:sp>
        <p:nvSpPr>
          <p:cNvPr id="6" name="Rectangle 3"/>
          <p:cNvSpPr txBox="1">
            <a:spLocks noChangeArrowheads="1"/>
          </p:cNvSpPr>
          <p:nvPr/>
        </p:nvSpPr>
        <p:spPr>
          <a:xfrm>
            <a:off x="4260573" y="1246663"/>
            <a:ext cx="4419600" cy="5181600"/>
          </a:xfrm>
          <a:prstGeom prst="rect">
            <a:avLst/>
          </a:prstGeom>
          <a:solidFill>
            <a:schemeClr val="accent3">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80000"/>
              </a:lnSpc>
            </a:pPr>
            <a:r>
              <a:rPr lang="en-US" altLang="en-US" sz="2200" b="1" dirty="0">
                <a:cs typeface="Times New Roman" panose="02020603050405020304" pitchFamily="18" charset="0"/>
              </a:rPr>
              <a:t>The system calls related to the Input-Output operations take a descriptor as an argument.</a:t>
            </a:r>
          </a:p>
          <a:p>
            <a:pPr algn="just">
              <a:lnSpc>
                <a:spcPct val="80000"/>
              </a:lnSpc>
            </a:pPr>
            <a:r>
              <a:rPr lang="en-US" altLang="en-US" sz="2200" b="1" dirty="0">
                <a:cs typeface="Times New Roman" panose="02020603050405020304" pitchFamily="18" charset="0"/>
              </a:rPr>
              <a:t>Each process has a separate File Descriptor (FD) Table.</a:t>
            </a:r>
          </a:p>
          <a:p>
            <a:pPr algn="just">
              <a:lnSpc>
                <a:spcPct val="80000"/>
              </a:lnSpc>
            </a:pPr>
            <a:r>
              <a:rPr lang="en-US" altLang="en-US" sz="2200" b="1" dirty="0">
                <a:cs typeface="Times New Roman" panose="02020603050405020304" pitchFamily="18" charset="0"/>
              </a:rPr>
              <a:t>Valid file descriptor ranges from 0 to a maximum descriptor number that is configurable</a:t>
            </a:r>
            <a:r>
              <a:rPr lang="en-US" altLang="en-US" sz="2200" b="1" dirty="0" smtClean="0">
                <a:cs typeface="Times New Roman" panose="02020603050405020304" pitchFamily="18" charset="0"/>
              </a:rPr>
              <a:t>. (</a:t>
            </a:r>
            <a:r>
              <a:rPr lang="en-US" altLang="en-US" sz="2200" b="1" dirty="0" err="1" smtClean="0">
                <a:cs typeface="Times New Roman" panose="02020603050405020304" pitchFamily="18" charset="0"/>
              </a:rPr>
              <a:t>ulimit</a:t>
            </a:r>
            <a:r>
              <a:rPr lang="en-US" altLang="en-US" sz="2200" b="1" dirty="0" smtClean="0">
                <a:cs typeface="Times New Roman" panose="02020603050405020304" pitchFamily="18" charset="0"/>
              </a:rPr>
              <a:t>, /</a:t>
            </a:r>
            <a:r>
              <a:rPr lang="en-US" altLang="en-US" sz="2200" b="1" dirty="0" err="1" smtClean="0">
                <a:cs typeface="Times New Roman" panose="02020603050405020304" pitchFamily="18" charset="0"/>
              </a:rPr>
              <a:t>proc</a:t>
            </a:r>
            <a:r>
              <a:rPr lang="en-US" altLang="en-US" sz="2200" b="1" dirty="0" smtClean="0">
                <a:cs typeface="Times New Roman" panose="02020603050405020304" pitchFamily="18" charset="0"/>
              </a:rPr>
              <a:t>/sys/</a:t>
            </a:r>
            <a:r>
              <a:rPr lang="en-US" altLang="en-US" sz="2200" b="1" dirty="0" err="1" smtClean="0">
                <a:cs typeface="Times New Roman" panose="02020603050405020304" pitchFamily="18" charset="0"/>
              </a:rPr>
              <a:t>fs</a:t>
            </a:r>
            <a:r>
              <a:rPr lang="en-US" altLang="en-US" sz="2200" b="1" dirty="0" smtClean="0">
                <a:cs typeface="Times New Roman" panose="02020603050405020304" pitchFamily="18" charset="0"/>
              </a:rPr>
              <a:t>/file-max)</a:t>
            </a:r>
            <a:endParaRPr lang="en-US" altLang="en-US" sz="2200" b="1" dirty="0">
              <a:cs typeface="Times New Roman" panose="02020603050405020304" pitchFamily="18" charset="0"/>
            </a:endParaRPr>
          </a:p>
          <a:p>
            <a:pPr algn="just">
              <a:lnSpc>
                <a:spcPct val="80000"/>
              </a:lnSpc>
            </a:pPr>
            <a:r>
              <a:rPr lang="en-US" altLang="en-US" sz="2200" b="1" dirty="0">
                <a:cs typeface="Times New Roman" panose="02020603050405020304" pitchFamily="18" charset="0"/>
              </a:rPr>
              <a:t>Kernel assigns descriptors for standard input (0), standard output (1) and standard error (2) of the FD table as part of process creation.</a:t>
            </a:r>
          </a:p>
          <a:p>
            <a:pPr algn="just">
              <a:lnSpc>
                <a:spcPct val="80000"/>
              </a:lnSpc>
            </a:pPr>
            <a:r>
              <a:rPr lang="en-US" altLang="en-US" sz="2200" b="1" dirty="0">
                <a:cs typeface="Times New Roman" panose="02020603050405020304" pitchFamily="18" charset="0"/>
              </a:rPr>
              <a:t>Kernel always assign minimum possible value from the </a:t>
            </a:r>
            <a:r>
              <a:rPr lang="en-US" altLang="en-US" sz="2200" b="1" dirty="0" err="1">
                <a:cs typeface="Times New Roman" panose="02020603050405020304" pitchFamily="18" charset="0"/>
              </a:rPr>
              <a:t>fd</a:t>
            </a:r>
            <a:r>
              <a:rPr lang="en-US" altLang="en-US" sz="2200" b="1" dirty="0">
                <a:cs typeface="Times New Roman" panose="02020603050405020304" pitchFamily="18" charset="0"/>
              </a:rPr>
              <a:t> table to any new file descriptors. </a:t>
            </a:r>
          </a:p>
          <a:p>
            <a:pPr algn="just">
              <a:lnSpc>
                <a:spcPct val="80000"/>
              </a:lnSpc>
            </a:pPr>
            <a:endParaRPr lang="en-US" altLang="en-US" sz="2200" b="1" dirty="0">
              <a:cs typeface="Times New Roman" panose="02020603050405020304" pitchFamily="18" charset="0"/>
            </a:endParaRPr>
          </a:p>
          <a:p>
            <a:pPr algn="just">
              <a:lnSpc>
                <a:spcPct val="80000"/>
              </a:lnSpc>
              <a:buFont typeface="Wingdings" panose="05000000000000000000" pitchFamily="2" charset="2"/>
              <a:buNone/>
            </a:pPr>
            <a:r>
              <a:rPr lang="en-US" altLang="en-US" sz="2200" dirty="0">
                <a:cs typeface="Times New Roman" panose="02020603050405020304" pitchFamily="18" charset="0"/>
              </a:rPr>
              <a:t> </a:t>
            </a:r>
          </a:p>
        </p:txBody>
      </p:sp>
      <p:sp>
        <p:nvSpPr>
          <p:cNvPr id="7" name="Rectangle 3"/>
          <p:cNvSpPr txBox="1">
            <a:spLocks noChangeArrowheads="1"/>
          </p:cNvSpPr>
          <p:nvPr/>
        </p:nvSpPr>
        <p:spPr>
          <a:xfrm>
            <a:off x="8766313" y="1982159"/>
            <a:ext cx="3088352" cy="4080711"/>
          </a:xfrm>
          <a:prstGeom prst="rect">
            <a:avLst/>
          </a:prstGeom>
          <a:solidFill>
            <a:schemeClr val="accent5">
              <a:lumMod val="20000"/>
              <a:lumOff val="80000"/>
            </a:schemeClr>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200" b="1" dirty="0">
                <a:cs typeface="Times New Roman" panose="02020603050405020304" pitchFamily="18" charset="0"/>
              </a:rPr>
              <a:t>The system calls related to the I/O system take a descriptor as an argument to handle a file.</a:t>
            </a:r>
          </a:p>
          <a:p>
            <a:pPr algn="just"/>
            <a:r>
              <a:rPr lang="en-US" altLang="en-US" sz="2200" b="1" dirty="0">
                <a:cs typeface="Times New Roman" panose="02020603050405020304" pitchFamily="18" charset="0"/>
              </a:rPr>
              <a:t>The descriptor is a positive integer number.</a:t>
            </a:r>
          </a:p>
          <a:p>
            <a:pPr algn="just"/>
            <a:r>
              <a:rPr lang="en-US" altLang="en-US" sz="2200" b="1" dirty="0">
                <a:cs typeface="Times New Roman" panose="02020603050405020304" pitchFamily="18" charset="0"/>
              </a:rPr>
              <a:t>If a file open is not successful, </a:t>
            </a:r>
            <a:r>
              <a:rPr lang="en-US" altLang="en-US" sz="2200" b="1" dirty="0" err="1">
                <a:cs typeface="Times New Roman" panose="02020603050405020304" pitchFamily="18" charset="0"/>
              </a:rPr>
              <a:t>fd</a:t>
            </a:r>
            <a:r>
              <a:rPr lang="en-US" altLang="en-US" sz="2200" b="1" dirty="0">
                <a:cs typeface="Times New Roman" panose="02020603050405020304" pitchFamily="18" charset="0"/>
              </a:rPr>
              <a:t> returns -1.</a:t>
            </a:r>
          </a:p>
          <a:p>
            <a:pPr algn="just"/>
            <a:endParaRPr lang="en-US" altLang="en-US" sz="2200" b="1" dirty="0">
              <a:cs typeface="Times New Roman" panose="02020603050405020304" pitchFamily="18" charset="0"/>
            </a:endParaRPr>
          </a:p>
          <a:p>
            <a:pPr algn="just"/>
            <a:endParaRPr lang="en-US" altLang="en-US" sz="2200" dirty="0">
              <a:cs typeface="Times New Roman" panose="02020603050405020304" pitchFamily="18" charset="0"/>
            </a:endParaRPr>
          </a:p>
          <a:p>
            <a:pPr algn="just"/>
            <a:endParaRPr lang="en-US" altLang="en-US" sz="2200" dirty="0"/>
          </a:p>
        </p:txBody>
      </p:sp>
    </p:spTree>
    <p:extLst>
      <p:ext uri="{BB962C8B-B14F-4D97-AF65-F5344CB8AC3E}">
        <p14:creationId xmlns:p14="http://schemas.microsoft.com/office/powerpoint/2010/main" val="22916664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latin typeface="+mn-lt"/>
              </a:rPr>
              <a:t>fd</a:t>
            </a:r>
            <a:r>
              <a:rPr lang="en-IN" dirty="0">
                <a:latin typeface="+mn-lt"/>
              </a:rPr>
              <a:t> Table</a:t>
            </a:r>
          </a:p>
        </p:txBody>
      </p:sp>
      <p:sp>
        <p:nvSpPr>
          <p:cNvPr id="4" name="Slide Number Placeholder 3"/>
          <p:cNvSpPr>
            <a:spLocks noGrp="1"/>
          </p:cNvSpPr>
          <p:nvPr>
            <p:ph type="sldNum" sz="quarter" idx="12"/>
          </p:nvPr>
        </p:nvSpPr>
        <p:spPr/>
        <p:txBody>
          <a:bodyPr/>
          <a:lstStyle/>
          <a:p>
            <a:fld id="{1DEFBDA0-AD74-41D1-B067-250B5C005FA0}" type="slidenum">
              <a:rPr lang="en-IN" b="1" smtClean="0"/>
              <a:t>34</a:t>
            </a:fld>
            <a:endParaRPr lang="en-IN" b="1"/>
          </a:p>
        </p:txBody>
      </p:sp>
      <p:sp>
        <p:nvSpPr>
          <p:cNvPr id="5" name="Rectangle 4"/>
          <p:cNvSpPr>
            <a:spLocks noChangeArrowheads="1"/>
          </p:cNvSpPr>
          <p:nvPr/>
        </p:nvSpPr>
        <p:spPr bwMode="auto">
          <a:xfrm>
            <a:off x="1219200" y="1905000"/>
            <a:ext cx="2133600" cy="2362200"/>
          </a:xfrm>
          <a:prstGeom prst="rect">
            <a:avLst/>
          </a:prstGeom>
          <a:solidFill>
            <a:schemeClr val="accent3">
              <a:lumMod val="20000"/>
              <a:lumOff val="80000"/>
            </a:schemeClr>
          </a:solidFill>
          <a:ln w="9525">
            <a:solidFill>
              <a:srgbClr val="FF9933"/>
            </a:solidFill>
            <a:miter lim="800000"/>
            <a:headEnd/>
            <a:tailEnd/>
          </a:ln>
          <a:effectLst/>
        </p:spPr>
        <p:txBody>
          <a:bodyPr wrap="none" anchor="ctr"/>
          <a:lstStyle/>
          <a:p>
            <a:pPr algn="ctr"/>
            <a:endParaRPr lang="en-US" altLang="en-US" sz="2400" b="1"/>
          </a:p>
        </p:txBody>
      </p:sp>
      <p:sp>
        <p:nvSpPr>
          <p:cNvPr id="6" name="Line 5"/>
          <p:cNvSpPr>
            <a:spLocks noChangeShapeType="1"/>
          </p:cNvSpPr>
          <p:nvPr/>
        </p:nvSpPr>
        <p:spPr bwMode="auto">
          <a:xfrm>
            <a:off x="1219200" y="2438400"/>
            <a:ext cx="2133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7" name="Line 6"/>
          <p:cNvSpPr>
            <a:spLocks noChangeShapeType="1"/>
          </p:cNvSpPr>
          <p:nvPr/>
        </p:nvSpPr>
        <p:spPr bwMode="auto">
          <a:xfrm>
            <a:off x="1219200" y="2895600"/>
            <a:ext cx="2133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8" name="Line 7"/>
          <p:cNvSpPr>
            <a:spLocks noChangeShapeType="1"/>
          </p:cNvSpPr>
          <p:nvPr/>
        </p:nvSpPr>
        <p:spPr bwMode="auto">
          <a:xfrm>
            <a:off x="1219200" y="3352800"/>
            <a:ext cx="2133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9" name="Line 8"/>
          <p:cNvSpPr>
            <a:spLocks noChangeShapeType="1"/>
          </p:cNvSpPr>
          <p:nvPr/>
        </p:nvSpPr>
        <p:spPr bwMode="auto">
          <a:xfrm>
            <a:off x="1219200" y="3810000"/>
            <a:ext cx="2133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10" name="Text Box 9"/>
          <p:cNvSpPr txBox="1">
            <a:spLocks noChangeArrowheads="1"/>
          </p:cNvSpPr>
          <p:nvPr/>
        </p:nvSpPr>
        <p:spPr bwMode="auto">
          <a:xfrm>
            <a:off x="1600200" y="1905000"/>
            <a:ext cx="12458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t>0 - stdin</a:t>
            </a:r>
          </a:p>
        </p:txBody>
      </p:sp>
      <p:sp>
        <p:nvSpPr>
          <p:cNvPr id="11" name="Text Box 10"/>
          <p:cNvSpPr txBox="1">
            <a:spLocks noChangeArrowheads="1"/>
          </p:cNvSpPr>
          <p:nvPr/>
        </p:nvSpPr>
        <p:spPr bwMode="auto">
          <a:xfrm>
            <a:off x="1600200" y="2438400"/>
            <a:ext cx="141737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t>1 - stdout</a:t>
            </a:r>
          </a:p>
        </p:txBody>
      </p:sp>
      <p:sp>
        <p:nvSpPr>
          <p:cNvPr id="12" name="Text Box 11"/>
          <p:cNvSpPr txBox="1">
            <a:spLocks noChangeArrowheads="1"/>
          </p:cNvSpPr>
          <p:nvPr/>
        </p:nvSpPr>
        <p:spPr bwMode="auto">
          <a:xfrm>
            <a:off x="1600200" y="2895600"/>
            <a:ext cx="13351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t>2 - stderr</a:t>
            </a:r>
          </a:p>
        </p:txBody>
      </p:sp>
      <p:sp>
        <p:nvSpPr>
          <p:cNvPr id="13" name="Text Box 12"/>
          <p:cNvSpPr txBox="1">
            <a:spLocks noChangeArrowheads="1"/>
          </p:cNvSpPr>
          <p:nvPr/>
        </p:nvSpPr>
        <p:spPr bwMode="auto">
          <a:xfrm>
            <a:off x="1600200" y="3352800"/>
            <a:ext cx="1147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t>3 - file1</a:t>
            </a:r>
          </a:p>
        </p:txBody>
      </p:sp>
      <p:sp>
        <p:nvSpPr>
          <p:cNvPr id="14" name="Text Box 13"/>
          <p:cNvSpPr txBox="1">
            <a:spLocks noChangeArrowheads="1"/>
          </p:cNvSpPr>
          <p:nvPr/>
        </p:nvSpPr>
        <p:spPr bwMode="auto">
          <a:xfrm>
            <a:off x="1600200" y="3810000"/>
            <a:ext cx="1147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t>4 - file2</a:t>
            </a:r>
          </a:p>
        </p:txBody>
      </p:sp>
      <p:sp>
        <p:nvSpPr>
          <p:cNvPr id="15" name="Rectangle 3"/>
          <p:cNvSpPr>
            <a:spLocks noChangeArrowheads="1"/>
          </p:cNvSpPr>
          <p:nvPr/>
        </p:nvSpPr>
        <p:spPr bwMode="auto">
          <a:xfrm>
            <a:off x="4960152" y="2052671"/>
            <a:ext cx="2133600" cy="2362200"/>
          </a:xfrm>
          <a:prstGeom prst="rect">
            <a:avLst/>
          </a:prstGeom>
          <a:solidFill>
            <a:schemeClr val="tx2">
              <a:lumMod val="10000"/>
              <a:lumOff val="90000"/>
            </a:schemeClr>
          </a:solidFill>
          <a:ln w="9525">
            <a:solidFill>
              <a:schemeClr val="tx1"/>
            </a:solidFill>
            <a:miter lim="800000"/>
            <a:headEnd/>
            <a:tailEnd/>
          </a:ln>
          <a:effectLst/>
        </p:spPr>
        <p:txBody>
          <a:bodyPr wrap="none" anchor="ctr"/>
          <a:lstStyle/>
          <a:p>
            <a:pPr algn="ctr"/>
            <a:endParaRPr lang="en-US" altLang="en-US" sz="2400" b="1"/>
          </a:p>
        </p:txBody>
      </p:sp>
      <p:sp>
        <p:nvSpPr>
          <p:cNvPr id="16" name="Line 4"/>
          <p:cNvSpPr>
            <a:spLocks noChangeShapeType="1"/>
          </p:cNvSpPr>
          <p:nvPr/>
        </p:nvSpPr>
        <p:spPr bwMode="auto">
          <a:xfrm>
            <a:off x="4960152" y="2586071"/>
            <a:ext cx="2133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17" name="Line 5"/>
          <p:cNvSpPr>
            <a:spLocks noChangeShapeType="1"/>
          </p:cNvSpPr>
          <p:nvPr/>
        </p:nvSpPr>
        <p:spPr bwMode="auto">
          <a:xfrm>
            <a:off x="4960152" y="3043271"/>
            <a:ext cx="2133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18" name="Line 6"/>
          <p:cNvSpPr>
            <a:spLocks noChangeShapeType="1"/>
          </p:cNvSpPr>
          <p:nvPr/>
        </p:nvSpPr>
        <p:spPr bwMode="auto">
          <a:xfrm>
            <a:off x="4960152" y="3500471"/>
            <a:ext cx="2133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19" name="Line 7"/>
          <p:cNvSpPr>
            <a:spLocks noChangeShapeType="1"/>
          </p:cNvSpPr>
          <p:nvPr/>
        </p:nvSpPr>
        <p:spPr bwMode="auto">
          <a:xfrm>
            <a:off x="4960152" y="3957671"/>
            <a:ext cx="2133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20" name="Text Box 8"/>
          <p:cNvSpPr txBox="1">
            <a:spLocks noChangeArrowheads="1"/>
          </p:cNvSpPr>
          <p:nvPr/>
        </p:nvSpPr>
        <p:spPr bwMode="auto">
          <a:xfrm>
            <a:off x="4807752" y="1462842"/>
            <a:ext cx="2514600" cy="461665"/>
          </a:xfrm>
          <a:prstGeom prst="rect">
            <a:avLst/>
          </a:prstGeom>
          <a:solidFill>
            <a:schemeClr val="tx1"/>
          </a:solidFill>
          <a:ln>
            <a:noFill/>
          </a:ln>
          <a:effectLst/>
        </p:spPr>
        <p:txBody>
          <a:bodyPr wrap="square">
            <a:spAutoFit/>
          </a:bodyPr>
          <a:lstStyle/>
          <a:p>
            <a:r>
              <a:rPr lang="en-US" altLang="en-US" sz="2400" b="1" dirty="0">
                <a:solidFill>
                  <a:schemeClr val="bg1"/>
                </a:solidFill>
              </a:rPr>
              <a:t> </a:t>
            </a:r>
            <a:r>
              <a:rPr lang="en-US" altLang="en-US" sz="2400" b="1" dirty="0" err="1">
                <a:solidFill>
                  <a:schemeClr val="bg1"/>
                </a:solidFill>
              </a:rPr>
              <a:t>fd</a:t>
            </a:r>
            <a:r>
              <a:rPr lang="en-US" altLang="en-US" sz="2400" b="1" dirty="0">
                <a:solidFill>
                  <a:schemeClr val="bg1"/>
                </a:solidFill>
              </a:rPr>
              <a:t> table Process 1</a:t>
            </a:r>
          </a:p>
        </p:txBody>
      </p:sp>
      <p:sp>
        <p:nvSpPr>
          <p:cNvPr id="21" name="Rectangle 9"/>
          <p:cNvSpPr>
            <a:spLocks noChangeArrowheads="1"/>
          </p:cNvSpPr>
          <p:nvPr/>
        </p:nvSpPr>
        <p:spPr bwMode="auto">
          <a:xfrm>
            <a:off x="8909852" y="2011396"/>
            <a:ext cx="2133600" cy="2403475"/>
          </a:xfrm>
          <a:prstGeom prst="rect">
            <a:avLst/>
          </a:prstGeom>
          <a:solidFill>
            <a:schemeClr val="accent5">
              <a:lumMod val="20000"/>
              <a:lumOff val="80000"/>
            </a:schemeClr>
          </a:solidFill>
          <a:ln w="9525">
            <a:solidFill>
              <a:schemeClr val="tx1"/>
            </a:solidFill>
            <a:miter lim="800000"/>
            <a:headEnd/>
            <a:tailEnd/>
          </a:ln>
          <a:effectLst/>
        </p:spPr>
        <p:txBody>
          <a:bodyPr wrap="none" anchor="ctr"/>
          <a:lstStyle/>
          <a:p>
            <a:endParaRPr lang="en-IN" b="1"/>
          </a:p>
        </p:txBody>
      </p:sp>
      <p:sp>
        <p:nvSpPr>
          <p:cNvPr id="22" name="Line 10"/>
          <p:cNvSpPr>
            <a:spLocks noChangeShapeType="1"/>
          </p:cNvSpPr>
          <p:nvPr/>
        </p:nvSpPr>
        <p:spPr bwMode="auto">
          <a:xfrm>
            <a:off x="8909852" y="2544796"/>
            <a:ext cx="2133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23" name="Line 11"/>
          <p:cNvSpPr>
            <a:spLocks noChangeShapeType="1"/>
          </p:cNvSpPr>
          <p:nvPr/>
        </p:nvSpPr>
        <p:spPr bwMode="auto">
          <a:xfrm>
            <a:off x="8909852" y="3001996"/>
            <a:ext cx="2133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24" name="Line 12"/>
          <p:cNvSpPr>
            <a:spLocks noChangeShapeType="1"/>
          </p:cNvSpPr>
          <p:nvPr/>
        </p:nvSpPr>
        <p:spPr bwMode="auto">
          <a:xfrm>
            <a:off x="8909852" y="3459196"/>
            <a:ext cx="2133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25" name="Line 13"/>
          <p:cNvSpPr>
            <a:spLocks noChangeShapeType="1"/>
          </p:cNvSpPr>
          <p:nvPr/>
        </p:nvSpPr>
        <p:spPr bwMode="auto">
          <a:xfrm>
            <a:off x="8909852" y="3916396"/>
            <a:ext cx="2133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26" name="Text Box 14"/>
          <p:cNvSpPr txBox="1">
            <a:spLocks noChangeArrowheads="1"/>
          </p:cNvSpPr>
          <p:nvPr/>
        </p:nvSpPr>
        <p:spPr bwMode="auto">
          <a:xfrm>
            <a:off x="8693952" y="1386774"/>
            <a:ext cx="2530640" cy="461665"/>
          </a:xfrm>
          <a:prstGeom prst="rect">
            <a:avLst/>
          </a:prstGeom>
          <a:solidFill>
            <a:schemeClr val="accent3">
              <a:lumMod val="50000"/>
            </a:schemeClr>
          </a:solidFill>
          <a:ln>
            <a:noFill/>
          </a:ln>
          <a:effectLst/>
        </p:spPr>
        <p:txBody>
          <a:bodyPr wrap="square">
            <a:spAutoFit/>
          </a:bodyPr>
          <a:lstStyle/>
          <a:p>
            <a:r>
              <a:rPr lang="en-US" altLang="en-US" sz="2400" b="1" dirty="0" err="1">
                <a:solidFill>
                  <a:schemeClr val="bg1"/>
                </a:solidFill>
              </a:rPr>
              <a:t>fd</a:t>
            </a:r>
            <a:r>
              <a:rPr lang="en-US" altLang="en-US" sz="2400" b="1" dirty="0">
                <a:solidFill>
                  <a:schemeClr val="bg1"/>
                </a:solidFill>
              </a:rPr>
              <a:t> table Process 2</a:t>
            </a:r>
          </a:p>
        </p:txBody>
      </p:sp>
      <p:sp>
        <p:nvSpPr>
          <p:cNvPr id="27" name="AutoShape 15"/>
          <p:cNvSpPr>
            <a:spLocks noChangeArrowheads="1"/>
          </p:cNvSpPr>
          <p:nvPr/>
        </p:nvSpPr>
        <p:spPr bwMode="auto">
          <a:xfrm>
            <a:off x="6865152" y="5024471"/>
            <a:ext cx="762000" cy="1066800"/>
          </a:xfrm>
          <a:prstGeom prst="can">
            <a:avLst>
              <a:gd name="adj" fmla="val 35000"/>
            </a:avLst>
          </a:prstGeom>
          <a:solidFill>
            <a:schemeClr val="tx2">
              <a:lumMod val="50000"/>
              <a:lumOff val="50000"/>
            </a:schemeClr>
          </a:solidFill>
          <a:ln w="9525">
            <a:solidFill>
              <a:schemeClr val="tx1"/>
            </a:solidFill>
            <a:round/>
            <a:headEnd/>
            <a:tailEnd/>
          </a:ln>
          <a:effectLst/>
        </p:spPr>
        <p:txBody>
          <a:bodyPr wrap="none" anchor="ctr"/>
          <a:lstStyle/>
          <a:p>
            <a:endParaRPr lang="en-IN" b="1"/>
          </a:p>
        </p:txBody>
      </p:sp>
      <p:sp>
        <p:nvSpPr>
          <p:cNvPr id="28" name="AutoShape 16"/>
          <p:cNvSpPr>
            <a:spLocks noChangeArrowheads="1"/>
          </p:cNvSpPr>
          <p:nvPr/>
        </p:nvSpPr>
        <p:spPr bwMode="auto">
          <a:xfrm>
            <a:off x="8312952" y="5024471"/>
            <a:ext cx="762000" cy="1066800"/>
          </a:xfrm>
          <a:prstGeom prst="can">
            <a:avLst>
              <a:gd name="adj" fmla="val 35000"/>
            </a:avLst>
          </a:prstGeom>
          <a:solidFill>
            <a:schemeClr val="accent2">
              <a:lumMod val="40000"/>
              <a:lumOff val="60000"/>
            </a:schemeClr>
          </a:solidFill>
          <a:ln w="9525">
            <a:solidFill>
              <a:schemeClr val="tx1"/>
            </a:solidFill>
            <a:round/>
            <a:headEnd/>
            <a:tailEnd/>
          </a:ln>
          <a:effectLst/>
        </p:spPr>
        <p:txBody>
          <a:bodyPr wrap="none" anchor="ctr"/>
          <a:lstStyle/>
          <a:p>
            <a:endParaRPr lang="en-IN" b="1"/>
          </a:p>
        </p:txBody>
      </p:sp>
      <p:sp>
        <p:nvSpPr>
          <p:cNvPr id="29" name="Line 17"/>
          <p:cNvSpPr>
            <a:spLocks noChangeShapeType="1"/>
          </p:cNvSpPr>
          <p:nvPr/>
        </p:nvSpPr>
        <p:spPr bwMode="auto">
          <a:xfrm>
            <a:off x="6407952" y="4033871"/>
            <a:ext cx="914400" cy="1143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30" name="Line 18"/>
          <p:cNvSpPr>
            <a:spLocks noChangeShapeType="1"/>
          </p:cNvSpPr>
          <p:nvPr/>
        </p:nvSpPr>
        <p:spPr bwMode="auto">
          <a:xfrm flipH="1">
            <a:off x="8693952" y="4033871"/>
            <a:ext cx="457200" cy="1143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31" name="AutoShape 19"/>
          <p:cNvSpPr>
            <a:spLocks noChangeArrowheads="1"/>
          </p:cNvSpPr>
          <p:nvPr/>
        </p:nvSpPr>
        <p:spPr bwMode="auto">
          <a:xfrm>
            <a:off x="7627152" y="3043271"/>
            <a:ext cx="762000" cy="1066800"/>
          </a:xfrm>
          <a:prstGeom prst="can">
            <a:avLst>
              <a:gd name="adj" fmla="val 35000"/>
            </a:avLst>
          </a:prstGeom>
          <a:solidFill>
            <a:schemeClr val="accent1">
              <a:lumMod val="40000"/>
              <a:lumOff val="60000"/>
            </a:schemeClr>
          </a:solidFill>
          <a:ln w="9525">
            <a:solidFill>
              <a:schemeClr val="tx1"/>
            </a:solidFill>
            <a:round/>
            <a:headEnd/>
            <a:tailEnd/>
          </a:ln>
          <a:effectLst/>
        </p:spPr>
        <p:txBody>
          <a:bodyPr wrap="none" anchor="ctr"/>
          <a:lstStyle/>
          <a:p>
            <a:endParaRPr lang="en-IN" b="1"/>
          </a:p>
        </p:txBody>
      </p:sp>
      <p:sp>
        <p:nvSpPr>
          <p:cNvPr id="32" name="Line 20"/>
          <p:cNvSpPr>
            <a:spLocks noChangeShapeType="1"/>
          </p:cNvSpPr>
          <p:nvPr/>
        </p:nvSpPr>
        <p:spPr bwMode="auto">
          <a:xfrm flipV="1">
            <a:off x="6712752" y="3500471"/>
            <a:ext cx="11430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33" name="Line 21"/>
          <p:cNvSpPr>
            <a:spLocks noChangeShapeType="1"/>
          </p:cNvSpPr>
          <p:nvPr/>
        </p:nvSpPr>
        <p:spPr bwMode="auto">
          <a:xfrm flipH="1" flipV="1">
            <a:off x="8084352" y="3500471"/>
            <a:ext cx="99060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34" name="Text Box 22"/>
          <p:cNvSpPr txBox="1">
            <a:spLocks noChangeArrowheads="1"/>
          </p:cNvSpPr>
          <p:nvPr/>
        </p:nvSpPr>
        <p:spPr bwMode="auto">
          <a:xfrm>
            <a:off x="5341152" y="2052671"/>
            <a:ext cx="12458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t>0 - stdin</a:t>
            </a:r>
          </a:p>
        </p:txBody>
      </p:sp>
      <p:sp>
        <p:nvSpPr>
          <p:cNvPr id="35" name="Text Box 23"/>
          <p:cNvSpPr txBox="1">
            <a:spLocks noChangeArrowheads="1"/>
          </p:cNvSpPr>
          <p:nvPr/>
        </p:nvSpPr>
        <p:spPr bwMode="auto">
          <a:xfrm>
            <a:off x="9340065" y="2052671"/>
            <a:ext cx="12458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t>0 - stdin</a:t>
            </a:r>
          </a:p>
        </p:txBody>
      </p:sp>
      <p:sp>
        <p:nvSpPr>
          <p:cNvPr id="36" name="Text Box 24"/>
          <p:cNvSpPr txBox="1">
            <a:spLocks noChangeArrowheads="1"/>
          </p:cNvSpPr>
          <p:nvPr/>
        </p:nvSpPr>
        <p:spPr bwMode="auto">
          <a:xfrm>
            <a:off x="5341152" y="2586071"/>
            <a:ext cx="141737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t>1 - stdout</a:t>
            </a:r>
          </a:p>
        </p:txBody>
      </p:sp>
      <p:sp>
        <p:nvSpPr>
          <p:cNvPr id="37" name="Text Box 25"/>
          <p:cNvSpPr txBox="1">
            <a:spLocks noChangeArrowheads="1"/>
          </p:cNvSpPr>
          <p:nvPr/>
        </p:nvSpPr>
        <p:spPr bwMode="auto">
          <a:xfrm>
            <a:off x="9340065" y="2586071"/>
            <a:ext cx="141737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t>1 - stdout</a:t>
            </a:r>
          </a:p>
        </p:txBody>
      </p:sp>
      <p:sp>
        <p:nvSpPr>
          <p:cNvPr id="38" name="Text Box 26"/>
          <p:cNvSpPr txBox="1">
            <a:spLocks noChangeArrowheads="1"/>
          </p:cNvSpPr>
          <p:nvPr/>
        </p:nvSpPr>
        <p:spPr bwMode="auto">
          <a:xfrm>
            <a:off x="5341152" y="3043271"/>
            <a:ext cx="13351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t>2 - stderr</a:t>
            </a:r>
          </a:p>
        </p:txBody>
      </p:sp>
      <p:sp>
        <p:nvSpPr>
          <p:cNvPr id="39" name="Text Box 27"/>
          <p:cNvSpPr txBox="1">
            <a:spLocks noChangeArrowheads="1"/>
          </p:cNvSpPr>
          <p:nvPr/>
        </p:nvSpPr>
        <p:spPr bwMode="auto">
          <a:xfrm>
            <a:off x="9340065" y="3043271"/>
            <a:ext cx="13351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t>2 - stderr</a:t>
            </a:r>
          </a:p>
        </p:txBody>
      </p:sp>
      <p:sp>
        <p:nvSpPr>
          <p:cNvPr id="40" name="Text Box 28"/>
          <p:cNvSpPr txBox="1">
            <a:spLocks noChangeArrowheads="1"/>
          </p:cNvSpPr>
          <p:nvPr/>
        </p:nvSpPr>
        <p:spPr bwMode="auto">
          <a:xfrm>
            <a:off x="5341152" y="3500471"/>
            <a:ext cx="1147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t>3 - file1</a:t>
            </a:r>
          </a:p>
        </p:txBody>
      </p:sp>
      <p:sp>
        <p:nvSpPr>
          <p:cNvPr id="41" name="Text Box 29"/>
          <p:cNvSpPr txBox="1">
            <a:spLocks noChangeArrowheads="1"/>
          </p:cNvSpPr>
          <p:nvPr/>
        </p:nvSpPr>
        <p:spPr bwMode="auto">
          <a:xfrm>
            <a:off x="9374990" y="3500471"/>
            <a:ext cx="11477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t>3 - file1</a:t>
            </a:r>
          </a:p>
        </p:txBody>
      </p:sp>
      <p:sp>
        <p:nvSpPr>
          <p:cNvPr id="42" name="Text Box 30"/>
          <p:cNvSpPr txBox="1">
            <a:spLocks noChangeArrowheads="1"/>
          </p:cNvSpPr>
          <p:nvPr/>
        </p:nvSpPr>
        <p:spPr bwMode="auto">
          <a:xfrm>
            <a:off x="5341152" y="3957671"/>
            <a:ext cx="1147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t>4 - file2</a:t>
            </a:r>
          </a:p>
        </p:txBody>
      </p:sp>
      <p:sp>
        <p:nvSpPr>
          <p:cNvPr id="43" name="Text Box 31"/>
          <p:cNvSpPr txBox="1">
            <a:spLocks noChangeArrowheads="1"/>
          </p:cNvSpPr>
          <p:nvPr/>
        </p:nvSpPr>
        <p:spPr bwMode="auto">
          <a:xfrm>
            <a:off x="9374990" y="3957671"/>
            <a:ext cx="11477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t>4 - file3</a:t>
            </a:r>
          </a:p>
        </p:txBody>
      </p:sp>
      <p:sp>
        <p:nvSpPr>
          <p:cNvPr id="44" name="Text Box 32"/>
          <p:cNvSpPr txBox="1">
            <a:spLocks noChangeArrowheads="1"/>
          </p:cNvSpPr>
          <p:nvPr/>
        </p:nvSpPr>
        <p:spPr bwMode="auto">
          <a:xfrm>
            <a:off x="7550952" y="3576671"/>
            <a:ext cx="8563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t>File 1</a:t>
            </a:r>
          </a:p>
        </p:txBody>
      </p:sp>
      <p:sp>
        <p:nvSpPr>
          <p:cNvPr id="45" name="Text Box 33"/>
          <p:cNvSpPr txBox="1">
            <a:spLocks noChangeArrowheads="1"/>
          </p:cNvSpPr>
          <p:nvPr/>
        </p:nvSpPr>
        <p:spPr bwMode="auto">
          <a:xfrm>
            <a:off x="6788952" y="5481671"/>
            <a:ext cx="8563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t>File 2</a:t>
            </a:r>
          </a:p>
        </p:txBody>
      </p:sp>
      <p:sp>
        <p:nvSpPr>
          <p:cNvPr id="46" name="Text Box 34"/>
          <p:cNvSpPr txBox="1">
            <a:spLocks noChangeArrowheads="1"/>
          </p:cNvSpPr>
          <p:nvPr/>
        </p:nvSpPr>
        <p:spPr bwMode="auto">
          <a:xfrm>
            <a:off x="8236752" y="5405471"/>
            <a:ext cx="8563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t>File 3</a:t>
            </a:r>
          </a:p>
        </p:txBody>
      </p:sp>
      <p:sp>
        <p:nvSpPr>
          <p:cNvPr id="47" name="Text Box 8"/>
          <p:cNvSpPr txBox="1">
            <a:spLocks noChangeArrowheads="1"/>
          </p:cNvSpPr>
          <p:nvPr/>
        </p:nvSpPr>
        <p:spPr bwMode="auto">
          <a:xfrm>
            <a:off x="1550400" y="1334679"/>
            <a:ext cx="1247361" cy="461665"/>
          </a:xfrm>
          <a:prstGeom prst="rect">
            <a:avLst/>
          </a:prstGeom>
          <a:solidFill>
            <a:schemeClr val="tx1"/>
          </a:solidFill>
          <a:ln>
            <a:noFill/>
          </a:ln>
          <a:effectLst/>
        </p:spPr>
        <p:txBody>
          <a:bodyPr wrap="square">
            <a:spAutoFit/>
          </a:bodyPr>
          <a:lstStyle/>
          <a:p>
            <a:r>
              <a:rPr lang="en-US" altLang="en-US" sz="2400" b="1" dirty="0">
                <a:solidFill>
                  <a:schemeClr val="bg1"/>
                </a:solidFill>
              </a:rPr>
              <a:t> </a:t>
            </a:r>
            <a:r>
              <a:rPr lang="en-US" altLang="en-US" sz="2400" b="1" dirty="0" err="1">
                <a:solidFill>
                  <a:schemeClr val="bg1"/>
                </a:solidFill>
              </a:rPr>
              <a:t>fd</a:t>
            </a:r>
            <a:r>
              <a:rPr lang="en-US" altLang="en-US" sz="2400" b="1" dirty="0">
                <a:solidFill>
                  <a:schemeClr val="bg1"/>
                </a:solidFill>
              </a:rPr>
              <a:t> table</a:t>
            </a:r>
          </a:p>
        </p:txBody>
      </p:sp>
    </p:spTree>
    <p:extLst>
      <p:ext uri="{BB962C8B-B14F-4D97-AF65-F5344CB8AC3E}">
        <p14:creationId xmlns:p14="http://schemas.microsoft.com/office/powerpoint/2010/main" val="11304913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Interaction between </a:t>
            </a:r>
            <a:r>
              <a:rPr lang="en-IN" dirty="0" err="1">
                <a:latin typeface="+mn-lt"/>
              </a:rPr>
              <a:t>fd</a:t>
            </a:r>
            <a:r>
              <a:rPr lang="en-IN" dirty="0">
                <a:latin typeface="+mn-lt"/>
              </a:rPr>
              <a:t> and Data Block</a:t>
            </a:r>
          </a:p>
        </p:txBody>
      </p:sp>
      <p:sp>
        <p:nvSpPr>
          <p:cNvPr id="4" name="Slide Number Placeholder 3"/>
          <p:cNvSpPr>
            <a:spLocks noGrp="1"/>
          </p:cNvSpPr>
          <p:nvPr>
            <p:ph type="sldNum" sz="quarter" idx="12"/>
          </p:nvPr>
        </p:nvSpPr>
        <p:spPr/>
        <p:txBody>
          <a:bodyPr/>
          <a:lstStyle/>
          <a:p>
            <a:fld id="{1DEFBDA0-AD74-41D1-B067-250B5C005FA0}" type="slidenum">
              <a:rPr lang="en-IN" smtClean="0"/>
              <a:t>35</a:t>
            </a:fld>
            <a:endParaRPr lang="en-IN"/>
          </a:p>
        </p:txBody>
      </p:sp>
      <p:pic>
        <p:nvPicPr>
          <p:cNvPr id="5" name="Picture 4"/>
          <p:cNvPicPr>
            <a:picLocks noChangeAspect="1"/>
          </p:cNvPicPr>
          <p:nvPr/>
        </p:nvPicPr>
        <p:blipFill>
          <a:blip r:embed="rId3"/>
          <a:stretch>
            <a:fillRect/>
          </a:stretch>
        </p:blipFill>
        <p:spPr>
          <a:xfrm>
            <a:off x="2604976" y="1177027"/>
            <a:ext cx="8218967" cy="5805550"/>
          </a:xfrm>
          <a:prstGeom prst="rect">
            <a:avLst/>
          </a:prstGeom>
        </p:spPr>
      </p:pic>
    </p:spTree>
    <p:extLst>
      <p:ext uri="{BB962C8B-B14F-4D97-AF65-F5344CB8AC3E}">
        <p14:creationId xmlns:p14="http://schemas.microsoft.com/office/powerpoint/2010/main" val="357055916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User Process Accessing Device Special File</a:t>
            </a:r>
          </a:p>
        </p:txBody>
      </p:sp>
      <p:sp>
        <p:nvSpPr>
          <p:cNvPr id="4" name="Slide Number Placeholder 3"/>
          <p:cNvSpPr>
            <a:spLocks noGrp="1"/>
          </p:cNvSpPr>
          <p:nvPr>
            <p:ph type="sldNum" sz="quarter" idx="12"/>
          </p:nvPr>
        </p:nvSpPr>
        <p:spPr/>
        <p:txBody>
          <a:bodyPr/>
          <a:lstStyle/>
          <a:p>
            <a:fld id="{1DEFBDA0-AD74-41D1-B067-250B5C005FA0}" type="slidenum">
              <a:rPr lang="en-IN" smtClean="0"/>
              <a:t>36</a:t>
            </a:fld>
            <a:endParaRPr lang="en-IN"/>
          </a:p>
        </p:txBody>
      </p:sp>
      <p:pic>
        <p:nvPicPr>
          <p:cNvPr id="5" name="Picture 4"/>
          <p:cNvPicPr>
            <a:picLocks noChangeAspect="1"/>
          </p:cNvPicPr>
          <p:nvPr/>
        </p:nvPicPr>
        <p:blipFill>
          <a:blip r:embed="rId2"/>
          <a:stretch>
            <a:fillRect/>
          </a:stretch>
        </p:blipFill>
        <p:spPr>
          <a:xfrm>
            <a:off x="1881963" y="1129468"/>
            <a:ext cx="7272670" cy="5467715"/>
          </a:xfrm>
          <a:prstGeom prst="rect">
            <a:avLst/>
          </a:prstGeom>
        </p:spPr>
      </p:pic>
    </p:spTree>
    <p:extLst>
      <p:ext uri="{BB962C8B-B14F-4D97-AF65-F5344CB8AC3E}">
        <p14:creationId xmlns:p14="http://schemas.microsoft.com/office/powerpoint/2010/main" val="35794765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System Calls</a:t>
            </a:r>
          </a:p>
        </p:txBody>
      </p:sp>
      <p:sp>
        <p:nvSpPr>
          <p:cNvPr id="4" name="Slide Number Placeholder 3"/>
          <p:cNvSpPr>
            <a:spLocks noGrp="1"/>
          </p:cNvSpPr>
          <p:nvPr>
            <p:ph type="sldNum" sz="quarter" idx="12"/>
          </p:nvPr>
        </p:nvSpPr>
        <p:spPr/>
        <p:txBody>
          <a:bodyPr/>
          <a:lstStyle/>
          <a:p>
            <a:fld id="{1DEFBDA0-AD74-41D1-B067-250B5C005FA0}" type="slidenum">
              <a:rPr lang="en-IN" smtClean="0"/>
              <a:t>37</a:t>
            </a:fld>
            <a:endParaRPr lang="en-IN"/>
          </a:p>
        </p:txBody>
      </p:sp>
      <p:sp>
        <p:nvSpPr>
          <p:cNvPr id="5" name="Rectangle 3"/>
          <p:cNvSpPr txBox="1">
            <a:spLocks noChangeArrowheads="1"/>
          </p:cNvSpPr>
          <p:nvPr/>
        </p:nvSpPr>
        <p:spPr>
          <a:xfrm>
            <a:off x="141403" y="1085495"/>
            <a:ext cx="9340065" cy="25112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b="1" dirty="0"/>
              <a:t>File descriptor table (</a:t>
            </a:r>
            <a:r>
              <a:rPr lang="en-US" altLang="en-US" sz="2400" b="1" dirty="0" err="1"/>
              <a:t>fd</a:t>
            </a:r>
            <a:r>
              <a:rPr lang="en-US" altLang="en-US" sz="2400" b="1" dirty="0"/>
              <a:t>, process specific) </a:t>
            </a:r>
          </a:p>
          <a:p>
            <a:pPr algn="just"/>
            <a:r>
              <a:rPr lang="en-US" altLang="en-US" sz="2400" b="1" dirty="0"/>
              <a:t>File table (offset, </a:t>
            </a:r>
            <a:r>
              <a:rPr lang="en-US" altLang="en-US" sz="2400" b="1" dirty="0" err="1"/>
              <a:t>mode,permission</a:t>
            </a:r>
            <a:r>
              <a:rPr lang="en-US" altLang="en-US" sz="2400" b="1" dirty="0"/>
              <a:t>, pointer to inode table)</a:t>
            </a:r>
          </a:p>
          <a:p>
            <a:pPr algn="just"/>
            <a:r>
              <a:rPr lang="en-US" altLang="en-US" sz="2400" b="1" dirty="0"/>
              <a:t>Inode Table (inode number, pointer to Data Block). </a:t>
            </a:r>
          </a:p>
          <a:p>
            <a:pPr algn="just"/>
            <a:r>
              <a:rPr lang="en-US" altLang="en-US" sz="2400" b="1" dirty="0"/>
              <a:t>Switch table (only for device special files)</a:t>
            </a:r>
          </a:p>
          <a:p>
            <a:pPr algn="just"/>
            <a:r>
              <a:rPr lang="en-US" altLang="en-US" sz="2400" b="1" dirty="0"/>
              <a:t>Data Block (where a file is stored)</a:t>
            </a:r>
          </a:p>
        </p:txBody>
      </p:sp>
      <p:sp>
        <p:nvSpPr>
          <p:cNvPr id="6" name="Rectangle 3"/>
          <p:cNvSpPr txBox="1">
            <a:spLocks noChangeArrowheads="1"/>
          </p:cNvSpPr>
          <p:nvPr/>
        </p:nvSpPr>
        <p:spPr>
          <a:xfrm>
            <a:off x="141403" y="3725778"/>
            <a:ext cx="6500088" cy="2702485"/>
          </a:xfrm>
          <a:prstGeom prst="rect">
            <a:avLst/>
          </a:prstGeom>
          <a:solidFill>
            <a:schemeClr val="accent2">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b="1" dirty="0"/>
              <a:t>Library Functions (Application Programs)</a:t>
            </a:r>
          </a:p>
          <a:p>
            <a:pPr lvl="1"/>
            <a:r>
              <a:rPr lang="en-US" altLang="en-US" b="1" dirty="0" err="1"/>
              <a:t>fopen</a:t>
            </a:r>
            <a:r>
              <a:rPr lang="en-US" altLang="en-US" b="1" dirty="0"/>
              <a:t>, </a:t>
            </a:r>
            <a:r>
              <a:rPr lang="en-US" altLang="en-US" b="1" dirty="0" err="1"/>
              <a:t>fwrite</a:t>
            </a:r>
            <a:r>
              <a:rPr lang="en-US" altLang="en-US" b="1" dirty="0"/>
              <a:t>, </a:t>
            </a:r>
            <a:r>
              <a:rPr lang="en-US" altLang="en-US" b="1" dirty="0" err="1"/>
              <a:t>fread</a:t>
            </a:r>
            <a:r>
              <a:rPr lang="en-US" altLang="en-US" b="1" dirty="0"/>
              <a:t>, </a:t>
            </a:r>
            <a:r>
              <a:rPr lang="en-US" altLang="en-US" b="1" dirty="0" err="1"/>
              <a:t>fclose</a:t>
            </a:r>
            <a:endParaRPr lang="en-US" altLang="en-US" b="1" dirty="0"/>
          </a:p>
          <a:p>
            <a:r>
              <a:rPr lang="en-US" altLang="en-US" sz="2400" b="1" dirty="0"/>
              <a:t>System Calls (System Programs)</a:t>
            </a:r>
          </a:p>
          <a:p>
            <a:pPr lvl="1"/>
            <a:r>
              <a:rPr lang="en-US" altLang="en-US" b="1" dirty="0"/>
              <a:t>open, write, read, close</a:t>
            </a:r>
          </a:p>
          <a:p>
            <a:r>
              <a:rPr lang="en-US" altLang="en-US" sz="2400" b="1" dirty="0"/>
              <a:t>Entry Points (Kernel Programs)</a:t>
            </a:r>
          </a:p>
          <a:p>
            <a:pPr lvl="1"/>
            <a:r>
              <a:rPr lang="en-US" altLang="en-US" b="1" dirty="0" err="1"/>
              <a:t>my_open</a:t>
            </a:r>
            <a:r>
              <a:rPr lang="en-US" altLang="en-US" b="1" dirty="0"/>
              <a:t>, </a:t>
            </a:r>
            <a:r>
              <a:rPr lang="en-US" altLang="en-US" b="1" dirty="0" err="1"/>
              <a:t>my_write</a:t>
            </a:r>
            <a:r>
              <a:rPr lang="en-US" altLang="en-US" b="1" dirty="0"/>
              <a:t>, </a:t>
            </a:r>
            <a:r>
              <a:rPr lang="en-US" altLang="en-US" b="1" dirty="0" err="1"/>
              <a:t>my_read</a:t>
            </a:r>
            <a:r>
              <a:rPr lang="en-US" altLang="en-US" b="1" dirty="0"/>
              <a:t>, </a:t>
            </a:r>
            <a:r>
              <a:rPr lang="en-US" altLang="en-US" b="1" dirty="0" err="1"/>
              <a:t>my_release</a:t>
            </a:r>
            <a:endParaRPr lang="en-US" altLang="en-US" b="1" dirty="0"/>
          </a:p>
        </p:txBody>
      </p:sp>
      <p:sp>
        <p:nvSpPr>
          <p:cNvPr id="7" name="Rectangle 3"/>
          <p:cNvSpPr txBox="1">
            <a:spLocks noChangeArrowheads="1"/>
          </p:cNvSpPr>
          <p:nvPr/>
        </p:nvSpPr>
        <p:spPr>
          <a:xfrm>
            <a:off x="7304798" y="2265404"/>
            <a:ext cx="4353339" cy="4480418"/>
          </a:xfrm>
          <a:prstGeom prst="rect">
            <a:avLst/>
          </a:prstGeom>
          <a:solidFill>
            <a:schemeClr val="accent3">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altLang="en-US" sz="2200" b="1" dirty="0"/>
          </a:p>
          <a:p>
            <a:pPr algn="just"/>
            <a:r>
              <a:rPr lang="en-US" altLang="en-US" sz="2200" b="1" dirty="0"/>
              <a:t>The system call code is physically located in the kernel. The kernel itself is stored in a separate area of memory - which is normally not accessible to the process.</a:t>
            </a:r>
          </a:p>
          <a:p>
            <a:pPr algn="just"/>
            <a:r>
              <a:rPr lang="en-US" altLang="en-US" sz="2200" b="1" dirty="0"/>
              <a:t>Therefore, the first thing that is required to execute a system call is to change to Kernel Mode - so that the kernel memory can be accessed - this is what the “</a:t>
            </a:r>
            <a:r>
              <a:rPr lang="en-US" altLang="en-US" sz="2200" b="1" dirty="0" err="1"/>
              <a:t>int</a:t>
            </a:r>
            <a:r>
              <a:rPr lang="en-US" altLang="en-US" sz="2200" b="1" dirty="0"/>
              <a:t> 0x80” instruction in system call wrapper function (on Intel) does.</a:t>
            </a:r>
          </a:p>
        </p:txBody>
      </p:sp>
    </p:spTree>
    <p:extLst>
      <p:ext uri="{BB962C8B-B14F-4D97-AF65-F5344CB8AC3E}">
        <p14:creationId xmlns:p14="http://schemas.microsoft.com/office/powerpoint/2010/main" val="160216137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i="1" dirty="0">
                <a:latin typeface="+mn-lt"/>
              </a:rPr>
              <a:t>read(</a:t>
            </a:r>
            <a:r>
              <a:rPr lang="en-IN" i="1" dirty="0" err="1">
                <a:latin typeface="+mn-lt"/>
              </a:rPr>
              <a:t>fd</a:t>
            </a:r>
            <a:r>
              <a:rPr lang="en-IN" i="1" dirty="0">
                <a:latin typeface="+mn-lt"/>
              </a:rPr>
              <a:t>, &amp;buff, </a:t>
            </a:r>
            <a:r>
              <a:rPr lang="en-IN" i="1" dirty="0" err="1">
                <a:latin typeface="+mn-lt"/>
              </a:rPr>
              <a:t>sizeof</a:t>
            </a:r>
            <a:r>
              <a:rPr lang="en-IN" i="1" dirty="0">
                <a:latin typeface="+mn-lt"/>
              </a:rPr>
              <a:t>(</a:t>
            </a:r>
            <a:r>
              <a:rPr lang="en-IN" i="1" dirty="0" err="1">
                <a:latin typeface="+mn-lt"/>
              </a:rPr>
              <a:t>buf</a:t>
            </a:r>
            <a:r>
              <a:rPr lang="en-IN" i="1" dirty="0">
                <a:latin typeface="+mn-lt"/>
              </a:rPr>
              <a:t>))</a:t>
            </a:r>
          </a:p>
        </p:txBody>
      </p:sp>
      <p:sp>
        <p:nvSpPr>
          <p:cNvPr id="4" name="Slide Number Placeholder 3"/>
          <p:cNvSpPr>
            <a:spLocks noGrp="1"/>
          </p:cNvSpPr>
          <p:nvPr>
            <p:ph type="sldNum" sz="quarter" idx="12"/>
          </p:nvPr>
        </p:nvSpPr>
        <p:spPr/>
        <p:txBody>
          <a:bodyPr/>
          <a:lstStyle/>
          <a:p>
            <a:fld id="{1DEFBDA0-AD74-41D1-B067-250B5C005FA0}" type="slidenum">
              <a:rPr lang="en-IN" b="1" smtClean="0">
                <a:solidFill>
                  <a:schemeClr val="tx1"/>
                </a:solidFill>
              </a:rPr>
              <a:t>38</a:t>
            </a:fld>
            <a:endParaRPr lang="en-IN" b="1">
              <a:solidFill>
                <a:schemeClr val="tx1"/>
              </a:solidFill>
            </a:endParaRPr>
          </a:p>
        </p:txBody>
      </p:sp>
      <p:sp>
        <p:nvSpPr>
          <p:cNvPr id="5" name="Rectangle 3"/>
          <p:cNvSpPr>
            <a:spLocks noChangeArrowheads="1"/>
          </p:cNvSpPr>
          <p:nvPr/>
        </p:nvSpPr>
        <p:spPr bwMode="auto">
          <a:xfrm>
            <a:off x="2209800" y="1295400"/>
            <a:ext cx="4267200" cy="4724400"/>
          </a:xfrm>
          <a:prstGeom prst="rect">
            <a:avLst/>
          </a:prstGeom>
          <a:gradFill rotWithShape="1">
            <a:gsLst>
              <a:gs pos="0">
                <a:schemeClr val="bg1"/>
              </a:gs>
              <a:gs pos="100000">
                <a:schemeClr val="bg1"/>
              </a:gs>
            </a:gsLst>
            <a:path path="rect">
              <a:fillToRect r="100000" b="100000"/>
            </a:path>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6" name="Rectangle 4"/>
          <p:cNvSpPr>
            <a:spLocks noChangeArrowheads="1"/>
          </p:cNvSpPr>
          <p:nvPr/>
        </p:nvSpPr>
        <p:spPr bwMode="auto">
          <a:xfrm>
            <a:off x="2667000" y="1447800"/>
            <a:ext cx="3124200" cy="381000"/>
          </a:xfrm>
          <a:prstGeom prst="rect">
            <a:avLst/>
          </a:prstGeom>
          <a:gradFill rotWithShape="1">
            <a:gsLst>
              <a:gs pos="0">
                <a:srgbClr val="3366CC"/>
              </a:gs>
              <a:gs pos="100000">
                <a:srgbClr val="DDDDDD"/>
              </a:gs>
            </a:gsLst>
            <a:path path="rect">
              <a:fillToRect r="100000" b="100000"/>
            </a:path>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t>Return to caller  - 10</a:t>
            </a:r>
          </a:p>
        </p:txBody>
      </p:sp>
      <p:sp>
        <p:nvSpPr>
          <p:cNvPr id="7" name="Rectangle 5"/>
          <p:cNvSpPr>
            <a:spLocks noChangeArrowheads="1"/>
          </p:cNvSpPr>
          <p:nvPr/>
        </p:nvSpPr>
        <p:spPr bwMode="auto">
          <a:xfrm>
            <a:off x="2667000" y="1828800"/>
            <a:ext cx="3124200" cy="381000"/>
          </a:xfrm>
          <a:prstGeom prst="rect">
            <a:avLst/>
          </a:prstGeom>
          <a:gradFill rotWithShape="1">
            <a:gsLst>
              <a:gs pos="0">
                <a:srgbClr val="3366CC"/>
              </a:gs>
              <a:gs pos="100000">
                <a:srgbClr val="DDDDDD"/>
              </a:gs>
            </a:gsLst>
            <a:path path="rect">
              <a:fillToRect r="100000" b="100000"/>
            </a:path>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t>Trap to the kernel  - 6</a:t>
            </a:r>
          </a:p>
        </p:txBody>
      </p:sp>
      <p:sp>
        <p:nvSpPr>
          <p:cNvPr id="8" name="Rectangle 6"/>
          <p:cNvSpPr>
            <a:spLocks noChangeArrowheads="1"/>
          </p:cNvSpPr>
          <p:nvPr/>
        </p:nvSpPr>
        <p:spPr bwMode="auto">
          <a:xfrm>
            <a:off x="2667000" y="2209800"/>
            <a:ext cx="3124200" cy="381000"/>
          </a:xfrm>
          <a:prstGeom prst="rect">
            <a:avLst/>
          </a:prstGeom>
          <a:gradFill rotWithShape="1">
            <a:gsLst>
              <a:gs pos="0">
                <a:srgbClr val="3366CC"/>
              </a:gs>
              <a:gs pos="100000">
                <a:srgbClr val="DDDDDD"/>
              </a:gs>
            </a:gsLst>
            <a:path path="rect">
              <a:fillToRect r="100000" b="100000"/>
            </a:path>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t>Put code for read in register</a:t>
            </a:r>
          </a:p>
        </p:txBody>
      </p:sp>
      <p:sp>
        <p:nvSpPr>
          <p:cNvPr id="9" name="Rectangle 7"/>
          <p:cNvSpPr>
            <a:spLocks noChangeArrowheads="1"/>
          </p:cNvSpPr>
          <p:nvPr/>
        </p:nvSpPr>
        <p:spPr bwMode="auto">
          <a:xfrm>
            <a:off x="2667000" y="2971800"/>
            <a:ext cx="3124200" cy="381000"/>
          </a:xfrm>
          <a:prstGeom prst="rect">
            <a:avLst/>
          </a:prstGeom>
          <a:gradFill rotWithShape="1">
            <a:gsLst>
              <a:gs pos="0">
                <a:srgbClr val="3366CC"/>
              </a:gs>
              <a:gs pos="100000">
                <a:srgbClr val="DDDDDD"/>
              </a:gs>
            </a:gsLst>
            <a:path path="rect">
              <a:fillToRect r="100000" b="100000"/>
            </a:path>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t>Increment stack pointer  -11</a:t>
            </a:r>
          </a:p>
        </p:txBody>
      </p:sp>
      <p:sp>
        <p:nvSpPr>
          <p:cNvPr id="10" name="AutoShape 8"/>
          <p:cNvSpPr>
            <a:spLocks noChangeArrowheads="1"/>
          </p:cNvSpPr>
          <p:nvPr/>
        </p:nvSpPr>
        <p:spPr bwMode="auto">
          <a:xfrm>
            <a:off x="2438400" y="5410200"/>
            <a:ext cx="1143000" cy="457200"/>
          </a:xfrm>
          <a:prstGeom prst="flowChartAlternateProcess">
            <a:avLst/>
          </a:prstGeom>
          <a:gradFill rotWithShape="1">
            <a:gsLst>
              <a:gs pos="0">
                <a:schemeClr val="bg2"/>
              </a:gs>
              <a:gs pos="100000">
                <a:srgbClr val="DDDDDD"/>
              </a:gs>
            </a:gsLst>
            <a:path path="rect">
              <a:fillToRect r="100000" b="100000"/>
            </a:path>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t>Dispatch</a:t>
            </a:r>
          </a:p>
        </p:txBody>
      </p:sp>
      <p:sp>
        <p:nvSpPr>
          <p:cNvPr id="11" name="AutoShape 9"/>
          <p:cNvSpPr>
            <a:spLocks noChangeArrowheads="1"/>
          </p:cNvSpPr>
          <p:nvPr/>
        </p:nvSpPr>
        <p:spPr bwMode="auto">
          <a:xfrm>
            <a:off x="4953000" y="5334000"/>
            <a:ext cx="1371600" cy="533400"/>
          </a:xfrm>
          <a:prstGeom prst="flowChartAlternateProcess">
            <a:avLst/>
          </a:prstGeom>
          <a:gradFill rotWithShape="0">
            <a:gsLst>
              <a:gs pos="0">
                <a:schemeClr val="bg2"/>
              </a:gs>
              <a:gs pos="100000">
                <a:srgbClr val="DDDDDD"/>
              </a:gs>
            </a:gsLst>
            <a:path path="rect">
              <a:fillToRect r="100000" b="100000"/>
            </a:path>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t>System call </a:t>
            </a:r>
          </a:p>
          <a:p>
            <a:pPr algn="ctr"/>
            <a:r>
              <a:rPr lang="en-US" altLang="en-US" b="1"/>
              <a:t>handler</a:t>
            </a:r>
          </a:p>
        </p:txBody>
      </p:sp>
      <p:sp>
        <p:nvSpPr>
          <p:cNvPr id="12" name="Rectangle 10"/>
          <p:cNvSpPr>
            <a:spLocks noChangeArrowheads="1"/>
          </p:cNvSpPr>
          <p:nvPr/>
        </p:nvSpPr>
        <p:spPr bwMode="auto">
          <a:xfrm>
            <a:off x="3810000" y="5486400"/>
            <a:ext cx="914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13" name="Line 11"/>
          <p:cNvSpPr>
            <a:spLocks noChangeShapeType="1"/>
          </p:cNvSpPr>
          <p:nvPr/>
        </p:nvSpPr>
        <p:spPr bwMode="auto">
          <a:xfrm>
            <a:off x="3810000" y="5562600"/>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14" name="Line 12"/>
          <p:cNvSpPr>
            <a:spLocks noChangeShapeType="1"/>
          </p:cNvSpPr>
          <p:nvPr/>
        </p:nvSpPr>
        <p:spPr bwMode="auto">
          <a:xfrm>
            <a:off x="3810000" y="5638800"/>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15" name="Line 13"/>
          <p:cNvSpPr>
            <a:spLocks noChangeShapeType="1"/>
          </p:cNvSpPr>
          <p:nvPr/>
        </p:nvSpPr>
        <p:spPr bwMode="auto">
          <a:xfrm>
            <a:off x="3810000" y="5715000"/>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16" name="Line 14"/>
          <p:cNvSpPr>
            <a:spLocks noChangeShapeType="1"/>
          </p:cNvSpPr>
          <p:nvPr/>
        </p:nvSpPr>
        <p:spPr bwMode="auto">
          <a:xfrm>
            <a:off x="3810000" y="5791200"/>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17" name="Line 15"/>
          <p:cNvSpPr>
            <a:spLocks noChangeShapeType="1"/>
          </p:cNvSpPr>
          <p:nvPr/>
        </p:nvSpPr>
        <p:spPr bwMode="auto">
          <a:xfrm>
            <a:off x="3581400" y="5638800"/>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18" name="Line 16"/>
          <p:cNvSpPr>
            <a:spLocks noChangeShapeType="1"/>
          </p:cNvSpPr>
          <p:nvPr/>
        </p:nvSpPr>
        <p:spPr bwMode="auto">
          <a:xfrm>
            <a:off x="4724400" y="5638800"/>
            <a:ext cx="228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19" name="Line 17"/>
          <p:cNvSpPr>
            <a:spLocks noChangeShapeType="1"/>
          </p:cNvSpPr>
          <p:nvPr/>
        </p:nvSpPr>
        <p:spPr bwMode="auto">
          <a:xfrm>
            <a:off x="2209800" y="5105400"/>
            <a:ext cx="4267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20" name="Rectangle 18"/>
          <p:cNvSpPr>
            <a:spLocks noChangeArrowheads="1"/>
          </p:cNvSpPr>
          <p:nvPr/>
        </p:nvSpPr>
        <p:spPr bwMode="auto">
          <a:xfrm>
            <a:off x="2667000" y="3352800"/>
            <a:ext cx="3124200" cy="381000"/>
          </a:xfrm>
          <a:prstGeom prst="rect">
            <a:avLst/>
          </a:prstGeom>
          <a:gradFill rotWithShape="1">
            <a:gsLst>
              <a:gs pos="0">
                <a:schemeClr val="bg2"/>
              </a:gs>
              <a:gs pos="100000">
                <a:srgbClr val="DDDDDD"/>
              </a:gs>
            </a:gsLst>
            <a:path path="rect">
              <a:fillToRect r="100000" b="100000"/>
            </a:path>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dirty="0"/>
              <a:t>Call read  - 4</a:t>
            </a:r>
          </a:p>
        </p:txBody>
      </p:sp>
      <p:sp>
        <p:nvSpPr>
          <p:cNvPr id="21" name="Rectangle 19"/>
          <p:cNvSpPr>
            <a:spLocks noChangeArrowheads="1"/>
          </p:cNvSpPr>
          <p:nvPr/>
        </p:nvSpPr>
        <p:spPr bwMode="auto">
          <a:xfrm>
            <a:off x="2667000" y="3733800"/>
            <a:ext cx="3124200" cy="381000"/>
          </a:xfrm>
          <a:prstGeom prst="rect">
            <a:avLst/>
          </a:prstGeom>
          <a:gradFill rotWithShape="1">
            <a:gsLst>
              <a:gs pos="0">
                <a:srgbClr val="3366CC"/>
              </a:gs>
              <a:gs pos="100000">
                <a:srgbClr val="DDDDDD"/>
              </a:gs>
            </a:gsLst>
            <a:path path="rect">
              <a:fillToRect r="100000" b="100000"/>
            </a:path>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t>Push fd  - 3</a:t>
            </a:r>
          </a:p>
        </p:txBody>
      </p:sp>
      <p:sp>
        <p:nvSpPr>
          <p:cNvPr id="22" name="Rectangle 20"/>
          <p:cNvSpPr>
            <a:spLocks noChangeArrowheads="1"/>
          </p:cNvSpPr>
          <p:nvPr/>
        </p:nvSpPr>
        <p:spPr bwMode="auto">
          <a:xfrm>
            <a:off x="2667000" y="4114800"/>
            <a:ext cx="3124200" cy="381000"/>
          </a:xfrm>
          <a:prstGeom prst="rect">
            <a:avLst/>
          </a:prstGeom>
          <a:gradFill rotWithShape="1">
            <a:gsLst>
              <a:gs pos="0">
                <a:schemeClr val="bg2"/>
              </a:gs>
              <a:gs pos="100000">
                <a:srgbClr val="DDDDDD"/>
              </a:gs>
            </a:gsLst>
            <a:path path="rect">
              <a:fillToRect r="100000" b="100000"/>
            </a:path>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t>Push &amp;buf  - 2</a:t>
            </a:r>
          </a:p>
        </p:txBody>
      </p:sp>
      <p:sp>
        <p:nvSpPr>
          <p:cNvPr id="23" name="Rectangle 21"/>
          <p:cNvSpPr>
            <a:spLocks noChangeArrowheads="1"/>
          </p:cNvSpPr>
          <p:nvPr/>
        </p:nvSpPr>
        <p:spPr bwMode="auto">
          <a:xfrm>
            <a:off x="2667000" y="4495800"/>
            <a:ext cx="3124200" cy="381000"/>
          </a:xfrm>
          <a:prstGeom prst="rect">
            <a:avLst/>
          </a:prstGeom>
          <a:gradFill rotWithShape="1">
            <a:gsLst>
              <a:gs pos="0">
                <a:srgbClr val="3366CC"/>
              </a:gs>
              <a:gs pos="100000">
                <a:srgbClr val="DDDDDD"/>
              </a:gs>
            </a:gsLst>
            <a:path path="rect">
              <a:fillToRect r="100000" b="100000"/>
            </a:path>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t>Push sizeof(buf) -1</a:t>
            </a:r>
          </a:p>
        </p:txBody>
      </p:sp>
      <p:sp>
        <p:nvSpPr>
          <p:cNvPr id="24" name="Line 22"/>
          <p:cNvSpPr>
            <a:spLocks noChangeShapeType="1"/>
          </p:cNvSpPr>
          <p:nvPr/>
        </p:nvSpPr>
        <p:spPr bwMode="auto">
          <a:xfrm>
            <a:off x="6172200" y="1524000"/>
            <a:ext cx="0" cy="3657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25" name="Line 23"/>
          <p:cNvSpPr>
            <a:spLocks noChangeShapeType="1"/>
          </p:cNvSpPr>
          <p:nvPr/>
        </p:nvSpPr>
        <p:spPr bwMode="auto">
          <a:xfrm flipH="1">
            <a:off x="5791200" y="1524000"/>
            <a:ext cx="381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26" name="Line 24"/>
          <p:cNvSpPr>
            <a:spLocks noChangeShapeType="1"/>
          </p:cNvSpPr>
          <p:nvPr/>
        </p:nvSpPr>
        <p:spPr bwMode="auto">
          <a:xfrm>
            <a:off x="5791200" y="1676400"/>
            <a:ext cx="15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27" name="Line 25"/>
          <p:cNvSpPr>
            <a:spLocks noChangeShapeType="1"/>
          </p:cNvSpPr>
          <p:nvPr/>
        </p:nvSpPr>
        <p:spPr bwMode="auto">
          <a:xfrm>
            <a:off x="5943600" y="1676400"/>
            <a:ext cx="0" cy="1524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28" name="Line 26"/>
          <p:cNvSpPr>
            <a:spLocks noChangeShapeType="1"/>
          </p:cNvSpPr>
          <p:nvPr/>
        </p:nvSpPr>
        <p:spPr bwMode="auto">
          <a:xfrm flipH="1" flipV="1">
            <a:off x="5791200" y="3124200"/>
            <a:ext cx="15240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29" name="Line 27"/>
          <p:cNvSpPr>
            <a:spLocks noChangeShapeType="1"/>
          </p:cNvSpPr>
          <p:nvPr/>
        </p:nvSpPr>
        <p:spPr bwMode="auto">
          <a:xfrm flipH="1">
            <a:off x="2514600" y="3657600"/>
            <a:ext cx="15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30" name="Line 28"/>
          <p:cNvSpPr>
            <a:spLocks noChangeShapeType="1"/>
          </p:cNvSpPr>
          <p:nvPr/>
        </p:nvSpPr>
        <p:spPr bwMode="auto">
          <a:xfrm flipV="1">
            <a:off x="2514600" y="2362200"/>
            <a:ext cx="0" cy="1295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31" name="Line 29"/>
          <p:cNvSpPr>
            <a:spLocks noChangeShapeType="1"/>
          </p:cNvSpPr>
          <p:nvPr/>
        </p:nvSpPr>
        <p:spPr bwMode="auto">
          <a:xfrm>
            <a:off x="2514600" y="2362200"/>
            <a:ext cx="152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32" name="Line 30"/>
          <p:cNvSpPr>
            <a:spLocks noChangeShapeType="1"/>
          </p:cNvSpPr>
          <p:nvPr/>
        </p:nvSpPr>
        <p:spPr bwMode="auto">
          <a:xfrm>
            <a:off x="2362200" y="2057400"/>
            <a:ext cx="304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33" name="Line 31"/>
          <p:cNvSpPr>
            <a:spLocks noChangeShapeType="1"/>
          </p:cNvSpPr>
          <p:nvPr/>
        </p:nvSpPr>
        <p:spPr bwMode="auto">
          <a:xfrm>
            <a:off x="2362200" y="2057400"/>
            <a:ext cx="0" cy="3276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34" name="Line 32"/>
          <p:cNvSpPr>
            <a:spLocks noChangeShapeType="1"/>
          </p:cNvSpPr>
          <p:nvPr/>
        </p:nvSpPr>
        <p:spPr bwMode="auto">
          <a:xfrm>
            <a:off x="2362200" y="5334000"/>
            <a:ext cx="15240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35" name="AutoShape 33"/>
          <p:cNvSpPr>
            <a:spLocks/>
          </p:cNvSpPr>
          <p:nvPr/>
        </p:nvSpPr>
        <p:spPr bwMode="auto">
          <a:xfrm>
            <a:off x="6553200" y="5105400"/>
            <a:ext cx="304800" cy="914400"/>
          </a:xfrm>
          <a:prstGeom prst="rightBrace">
            <a:avLst>
              <a:gd name="adj1" fmla="val 250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36" name="Rectangle 34"/>
          <p:cNvSpPr>
            <a:spLocks noChangeArrowheads="1"/>
          </p:cNvSpPr>
          <p:nvPr/>
        </p:nvSpPr>
        <p:spPr bwMode="auto">
          <a:xfrm>
            <a:off x="6934200" y="5363647"/>
            <a:ext cx="199113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pPr>
            <a:r>
              <a:rPr lang="en-US" altLang="en-US" b="1" dirty="0"/>
              <a:t>Kernel Space</a:t>
            </a:r>
          </a:p>
        </p:txBody>
      </p:sp>
      <p:sp>
        <p:nvSpPr>
          <p:cNvPr id="37" name="AutoShape 35"/>
          <p:cNvSpPr>
            <a:spLocks/>
          </p:cNvSpPr>
          <p:nvPr/>
        </p:nvSpPr>
        <p:spPr bwMode="auto">
          <a:xfrm>
            <a:off x="6553200" y="1295400"/>
            <a:ext cx="457200" cy="3733800"/>
          </a:xfrm>
          <a:prstGeom prst="rightBrace">
            <a:avLst>
              <a:gd name="adj1" fmla="val 68056"/>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38" name="Rectangle 36"/>
          <p:cNvSpPr>
            <a:spLocks noChangeArrowheads="1"/>
          </p:cNvSpPr>
          <p:nvPr/>
        </p:nvSpPr>
        <p:spPr bwMode="auto">
          <a:xfrm>
            <a:off x="7086600" y="2966903"/>
            <a:ext cx="17592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pPr>
            <a:r>
              <a:rPr lang="en-US" altLang="en-US" b="1" dirty="0"/>
              <a:t>User Space</a:t>
            </a:r>
          </a:p>
        </p:txBody>
      </p:sp>
      <p:sp>
        <p:nvSpPr>
          <p:cNvPr id="39" name="AutoShape 37"/>
          <p:cNvSpPr>
            <a:spLocks/>
          </p:cNvSpPr>
          <p:nvPr/>
        </p:nvSpPr>
        <p:spPr bwMode="auto">
          <a:xfrm>
            <a:off x="1828800" y="3048000"/>
            <a:ext cx="304800" cy="1828800"/>
          </a:xfrm>
          <a:prstGeom prst="leftBrace">
            <a:avLst>
              <a:gd name="adj1" fmla="val 500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40" name="Rectangle 38"/>
          <p:cNvSpPr>
            <a:spLocks noChangeArrowheads="1"/>
          </p:cNvSpPr>
          <p:nvPr/>
        </p:nvSpPr>
        <p:spPr bwMode="auto">
          <a:xfrm>
            <a:off x="228600" y="3429000"/>
            <a:ext cx="1600200"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pPr>
            <a:r>
              <a:rPr lang="en-US" altLang="en-US" b="1" dirty="0"/>
              <a:t>User program   calling    read</a:t>
            </a:r>
          </a:p>
          <a:p>
            <a:pPr algn="r">
              <a:spcBef>
                <a:spcPct val="20000"/>
              </a:spcBef>
            </a:pPr>
            <a:endParaRPr lang="en-US" altLang="en-US" b="1" dirty="0"/>
          </a:p>
        </p:txBody>
      </p:sp>
      <p:sp>
        <p:nvSpPr>
          <p:cNvPr id="41" name="AutoShape 39"/>
          <p:cNvSpPr>
            <a:spLocks/>
          </p:cNvSpPr>
          <p:nvPr/>
        </p:nvSpPr>
        <p:spPr bwMode="auto">
          <a:xfrm>
            <a:off x="1676400" y="1447800"/>
            <a:ext cx="457200" cy="1295400"/>
          </a:xfrm>
          <a:prstGeom prst="leftBrace">
            <a:avLst>
              <a:gd name="adj1" fmla="val 23611"/>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42" name="Rectangle 40"/>
          <p:cNvSpPr>
            <a:spLocks noChangeArrowheads="1"/>
          </p:cNvSpPr>
          <p:nvPr/>
        </p:nvSpPr>
        <p:spPr bwMode="auto">
          <a:xfrm>
            <a:off x="101647" y="1600200"/>
            <a:ext cx="1915997" cy="1034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pPr>
            <a:r>
              <a:rPr lang="en-US" altLang="en-US" b="1" dirty="0"/>
              <a:t>Library procedure</a:t>
            </a:r>
          </a:p>
          <a:p>
            <a:pPr>
              <a:spcBef>
                <a:spcPct val="20000"/>
              </a:spcBef>
            </a:pPr>
            <a:r>
              <a:rPr lang="en-US" altLang="en-US" b="1" dirty="0"/>
              <a:t>           read</a:t>
            </a:r>
          </a:p>
          <a:p>
            <a:pPr>
              <a:spcBef>
                <a:spcPct val="20000"/>
              </a:spcBef>
            </a:pPr>
            <a:endParaRPr lang="en-US" altLang="en-US" b="1" dirty="0"/>
          </a:p>
        </p:txBody>
      </p:sp>
      <p:sp>
        <p:nvSpPr>
          <p:cNvPr id="43" name="Text Box 41"/>
          <p:cNvSpPr txBox="1">
            <a:spLocks noChangeArrowheads="1"/>
          </p:cNvSpPr>
          <p:nvPr/>
        </p:nvSpPr>
        <p:spPr bwMode="auto">
          <a:xfrm>
            <a:off x="5715000" y="2362200"/>
            <a:ext cx="381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5</a:t>
            </a:r>
          </a:p>
        </p:txBody>
      </p:sp>
      <p:sp>
        <p:nvSpPr>
          <p:cNvPr id="44" name="Text Box 42"/>
          <p:cNvSpPr txBox="1">
            <a:spLocks noChangeArrowheads="1"/>
          </p:cNvSpPr>
          <p:nvPr/>
        </p:nvSpPr>
        <p:spPr bwMode="auto">
          <a:xfrm>
            <a:off x="3505200" y="5181600"/>
            <a:ext cx="381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7</a:t>
            </a:r>
          </a:p>
        </p:txBody>
      </p:sp>
      <p:sp>
        <p:nvSpPr>
          <p:cNvPr id="45" name="Text Box 43"/>
          <p:cNvSpPr txBox="1">
            <a:spLocks noChangeArrowheads="1"/>
          </p:cNvSpPr>
          <p:nvPr/>
        </p:nvSpPr>
        <p:spPr bwMode="auto">
          <a:xfrm>
            <a:off x="4648200" y="5638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8</a:t>
            </a:r>
          </a:p>
        </p:txBody>
      </p:sp>
      <p:sp>
        <p:nvSpPr>
          <p:cNvPr id="46" name="Line 44"/>
          <p:cNvSpPr>
            <a:spLocks noChangeShapeType="1"/>
          </p:cNvSpPr>
          <p:nvPr/>
        </p:nvSpPr>
        <p:spPr bwMode="auto">
          <a:xfrm>
            <a:off x="6172200" y="5029200"/>
            <a:ext cx="0" cy="304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b="1"/>
          </a:p>
        </p:txBody>
      </p:sp>
      <p:sp>
        <p:nvSpPr>
          <p:cNvPr id="47" name="Text Box 45"/>
          <p:cNvSpPr txBox="1">
            <a:spLocks noChangeArrowheads="1"/>
          </p:cNvSpPr>
          <p:nvPr/>
        </p:nvSpPr>
        <p:spPr bwMode="auto">
          <a:xfrm>
            <a:off x="5791200" y="5029200"/>
            <a:ext cx="381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9 </a:t>
            </a:r>
          </a:p>
        </p:txBody>
      </p:sp>
      <p:sp>
        <p:nvSpPr>
          <p:cNvPr id="48" name="Text Box 46"/>
          <p:cNvSpPr txBox="1">
            <a:spLocks noChangeArrowheads="1"/>
          </p:cNvSpPr>
          <p:nvPr/>
        </p:nvSpPr>
        <p:spPr bwMode="auto">
          <a:xfrm>
            <a:off x="2895600" y="6172200"/>
            <a:ext cx="35052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b="1" dirty="0"/>
              <a:t>System Call vector table</a:t>
            </a:r>
          </a:p>
        </p:txBody>
      </p:sp>
      <p:sp>
        <p:nvSpPr>
          <p:cNvPr id="49" name="Line 47"/>
          <p:cNvSpPr>
            <a:spLocks noChangeShapeType="1"/>
          </p:cNvSpPr>
          <p:nvPr/>
        </p:nvSpPr>
        <p:spPr bwMode="auto">
          <a:xfrm flipV="1">
            <a:off x="4267200" y="5867400"/>
            <a:ext cx="0" cy="381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b="1"/>
          </a:p>
        </p:txBody>
      </p:sp>
      <p:sp>
        <p:nvSpPr>
          <p:cNvPr id="50" name="Rectangle 3"/>
          <p:cNvSpPr txBox="1">
            <a:spLocks noChangeArrowheads="1"/>
          </p:cNvSpPr>
          <p:nvPr/>
        </p:nvSpPr>
        <p:spPr>
          <a:xfrm>
            <a:off x="8534399" y="1289464"/>
            <a:ext cx="3283227" cy="4730336"/>
          </a:xfrm>
          <a:prstGeom prst="rect">
            <a:avLst/>
          </a:prstGeom>
          <a:solidFill>
            <a:schemeClr val="accent3">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endParaRPr lang="en-US" altLang="en-US" sz="100" dirty="0"/>
          </a:p>
          <a:p>
            <a:pPr lvl="1"/>
            <a:r>
              <a:rPr lang="en-US" altLang="en-US" sz="3200" b="1" dirty="0" err="1"/>
              <a:t>creat</a:t>
            </a:r>
            <a:r>
              <a:rPr lang="en-US" altLang="en-US" sz="3200" b="1" dirty="0"/>
              <a:t> / open   </a:t>
            </a:r>
          </a:p>
          <a:p>
            <a:pPr lvl="1"/>
            <a:r>
              <a:rPr lang="en-US" altLang="en-US" sz="3200" b="1" dirty="0"/>
              <a:t>read, write  </a:t>
            </a:r>
          </a:p>
          <a:p>
            <a:pPr lvl="1"/>
            <a:r>
              <a:rPr lang="en-US" altLang="en-US" sz="3200" b="1" dirty="0" err="1"/>
              <a:t>lseek</a:t>
            </a:r>
            <a:r>
              <a:rPr lang="en-US" altLang="en-US" sz="3200" b="1" dirty="0"/>
              <a:t>         </a:t>
            </a:r>
          </a:p>
          <a:p>
            <a:pPr lvl="1"/>
            <a:r>
              <a:rPr lang="en-US" altLang="en-US" sz="3200" b="1" dirty="0"/>
              <a:t>close, unlink     </a:t>
            </a:r>
          </a:p>
          <a:p>
            <a:pPr lvl="1"/>
            <a:r>
              <a:rPr lang="en-US" altLang="en-US" sz="3200" b="1" dirty="0"/>
              <a:t>dup / dup2   </a:t>
            </a:r>
          </a:p>
          <a:p>
            <a:pPr lvl="1"/>
            <a:r>
              <a:rPr lang="en-US" altLang="en-US" sz="3200" b="1" dirty="0" err="1"/>
              <a:t>fcntl</a:t>
            </a:r>
            <a:endParaRPr lang="en-US" altLang="en-US" sz="3200" b="1" dirty="0"/>
          </a:p>
          <a:p>
            <a:pPr lvl="1"/>
            <a:r>
              <a:rPr lang="en-US" altLang="en-US" sz="3200" b="1" dirty="0"/>
              <a:t>stat</a:t>
            </a:r>
          </a:p>
          <a:p>
            <a:pPr lvl="1"/>
            <a:r>
              <a:rPr lang="en-US" altLang="en-US" sz="3200" b="1" dirty="0"/>
              <a:t>select</a:t>
            </a:r>
          </a:p>
          <a:p>
            <a:pPr lvl="1"/>
            <a:r>
              <a:rPr lang="en-US" altLang="en-US" sz="3200" b="1" dirty="0"/>
              <a:t>sync  </a:t>
            </a:r>
          </a:p>
        </p:txBody>
      </p:sp>
    </p:spTree>
    <p:extLst>
      <p:ext uri="{BB962C8B-B14F-4D97-AF65-F5344CB8AC3E}">
        <p14:creationId xmlns:p14="http://schemas.microsoft.com/office/powerpoint/2010/main" val="156768342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System Calls</a:t>
            </a:r>
          </a:p>
        </p:txBody>
      </p:sp>
      <p:sp>
        <p:nvSpPr>
          <p:cNvPr id="4" name="Slide Number Placeholder 3"/>
          <p:cNvSpPr>
            <a:spLocks noGrp="1"/>
          </p:cNvSpPr>
          <p:nvPr>
            <p:ph type="sldNum" sz="quarter" idx="12"/>
          </p:nvPr>
        </p:nvSpPr>
        <p:spPr/>
        <p:txBody>
          <a:bodyPr/>
          <a:lstStyle/>
          <a:p>
            <a:fld id="{1DEFBDA0-AD74-41D1-B067-250B5C005FA0}" type="slidenum">
              <a:rPr lang="en-IN" smtClean="0"/>
              <a:t>39</a:t>
            </a:fld>
            <a:endParaRPr lang="en-IN"/>
          </a:p>
        </p:txBody>
      </p:sp>
      <p:sp>
        <p:nvSpPr>
          <p:cNvPr id="5" name="Rectangle 3"/>
          <p:cNvSpPr txBox="1">
            <a:spLocks noChangeArrowheads="1"/>
          </p:cNvSpPr>
          <p:nvPr/>
        </p:nvSpPr>
        <p:spPr>
          <a:xfrm>
            <a:off x="582017" y="1112367"/>
            <a:ext cx="6833555" cy="1835708"/>
          </a:xfrm>
          <a:prstGeom prst="rect">
            <a:avLst/>
          </a:prstGeom>
          <a:solidFill>
            <a:schemeClr val="accent5">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en-US" sz="2400" b="1" dirty="0" err="1"/>
              <a:t>int</a:t>
            </a:r>
            <a:r>
              <a:rPr lang="en-US" altLang="en-US" sz="2400" b="1" dirty="0"/>
              <a:t> </a:t>
            </a:r>
            <a:r>
              <a:rPr lang="en-US" altLang="en-US" sz="2400" b="1" dirty="0" err="1"/>
              <a:t>creat</a:t>
            </a:r>
            <a:r>
              <a:rPr lang="en-US" altLang="en-US" sz="2400" b="1" dirty="0"/>
              <a:t> (char *</a:t>
            </a:r>
            <a:r>
              <a:rPr lang="en-US" altLang="en-US" sz="2400" b="1" dirty="0" err="1"/>
              <a:t>file_name</a:t>
            </a:r>
            <a:r>
              <a:rPr lang="en-US" altLang="en-US" sz="2400" b="1" dirty="0"/>
              <a:t>, </a:t>
            </a:r>
            <a:r>
              <a:rPr lang="en-US" altLang="en-US" sz="2400" b="1" dirty="0" err="1"/>
              <a:t>mode_t</a:t>
            </a:r>
            <a:r>
              <a:rPr lang="en-US" altLang="en-US" sz="2400" b="1" dirty="0"/>
              <a:t> mode)</a:t>
            </a:r>
          </a:p>
          <a:p>
            <a:pPr>
              <a:buFont typeface="Wingdings" panose="05000000000000000000" pitchFamily="2" charset="2"/>
              <a:buNone/>
            </a:pPr>
            <a:r>
              <a:rPr lang="en-US" altLang="en-US" sz="2400" b="1" dirty="0" err="1"/>
              <a:t>int</a:t>
            </a:r>
            <a:r>
              <a:rPr lang="en-US" altLang="en-US" sz="2400" b="1" dirty="0"/>
              <a:t> open(char *</a:t>
            </a:r>
            <a:r>
              <a:rPr lang="en-US" altLang="en-US" sz="2400" b="1" dirty="0" err="1"/>
              <a:t>file_name</a:t>
            </a:r>
            <a:r>
              <a:rPr lang="en-US" altLang="en-US" sz="2400" b="1" dirty="0"/>
              <a:t>, </a:t>
            </a:r>
            <a:r>
              <a:rPr lang="en-US" altLang="en-US" sz="2400" b="1" dirty="0" err="1"/>
              <a:t>int</a:t>
            </a:r>
            <a:r>
              <a:rPr lang="en-US" altLang="en-US" sz="2400" b="1" dirty="0"/>
              <a:t> flags);</a:t>
            </a:r>
          </a:p>
          <a:p>
            <a:pPr>
              <a:buFont typeface="Wingdings" panose="05000000000000000000" pitchFamily="2" charset="2"/>
              <a:buNone/>
            </a:pPr>
            <a:r>
              <a:rPr lang="en-US" altLang="en-US" sz="2400" b="1" dirty="0" err="1"/>
              <a:t>int</a:t>
            </a:r>
            <a:r>
              <a:rPr lang="en-US" altLang="en-US" sz="2400" b="1" dirty="0"/>
              <a:t> open (char *</a:t>
            </a:r>
            <a:r>
              <a:rPr lang="en-US" altLang="en-US" sz="2400" b="1" dirty="0" err="1"/>
              <a:t>file_name</a:t>
            </a:r>
            <a:r>
              <a:rPr lang="en-US" altLang="en-US" sz="2400" b="1" dirty="0"/>
              <a:t>, </a:t>
            </a:r>
            <a:r>
              <a:rPr lang="en-US" altLang="en-US" sz="2400" b="1" dirty="0" err="1"/>
              <a:t>int</a:t>
            </a:r>
            <a:r>
              <a:rPr lang="en-US" altLang="en-US" sz="2400" b="1" dirty="0"/>
              <a:t> </a:t>
            </a:r>
            <a:r>
              <a:rPr lang="en-US" altLang="en-US" sz="2400" b="1" dirty="0" err="1"/>
              <a:t>flags,mode_t</a:t>
            </a:r>
            <a:r>
              <a:rPr lang="en-US" altLang="en-US" sz="2400" b="1" dirty="0"/>
              <a:t> mode);</a:t>
            </a:r>
          </a:p>
          <a:p>
            <a:pPr>
              <a:buFont typeface="Wingdings" panose="05000000000000000000" pitchFamily="2" charset="2"/>
              <a:buNone/>
            </a:pPr>
            <a:r>
              <a:rPr lang="en-US" altLang="en-US" sz="1800" b="1" dirty="0"/>
              <a:t>Ex: </a:t>
            </a:r>
            <a:r>
              <a:rPr lang="en-US" altLang="en-US" sz="1800" b="1" dirty="0" err="1"/>
              <a:t>fd</a:t>
            </a:r>
            <a:r>
              <a:rPr lang="en-US" altLang="en-US" sz="1800" b="1" dirty="0"/>
              <a:t> = open(“temp”, O_RDWR|O_CREAT, 0744);</a:t>
            </a:r>
          </a:p>
        </p:txBody>
      </p:sp>
      <p:sp>
        <p:nvSpPr>
          <p:cNvPr id="6" name="Rectangle 3"/>
          <p:cNvSpPr txBox="1">
            <a:spLocks noChangeArrowheads="1"/>
          </p:cNvSpPr>
          <p:nvPr/>
        </p:nvSpPr>
        <p:spPr>
          <a:xfrm>
            <a:off x="582017" y="3066704"/>
            <a:ext cx="7290754" cy="1909539"/>
          </a:xfrm>
          <a:prstGeom prst="rect">
            <a:avLst/>
          </a:prstGeom>
          <a:solidFill>
            <a:schemeClr val="accent1">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en-US" sz="2400" b="1" dirty="0"/>
              <a:t>dup or dup2 copies the </a:t>
            </a:r>
            <a:r>
              <a:rPr lang="en-US" altLang="en-US" sz="2400" b="1" dirty="0" err="1"/>
              <a:t>oldfd</a:t>
            </a:r>
            <a:r>
              <a:rPr lang="en-US" altLang="en-US" sz="2400" b="1" dirty="0"/>
              <a:t> into the </a:t>
            </a:r>
            <a:r>
              <a:rPr lang="en-US" altLang="en-US" sz="2400" b="1" dirty="0" err="1"/>
              <a:t>newfd</a:t>
            </a:r>
            <a:r>
              <a:rPr lang="en-US" altLang="en-US" sz="2400" b="1" dirty="0"/>
              <a:t>.</a:t>
            </a:r>
          </a:p>
          <a:p>
            <a:pPr>
              <a:buFont typeface="Wingdings" panose="05000000000000000000" pitchFamily="2" charset="2"/>
              <a:buNone/>
            </a:pPr>
            <a:r>
              <a:rPr lang="en-US" altLang="en-US" sz="2400" b="1" dirty="0" err="1"/>
              <a:t>int</a:t>
            </a:r>
            <a:r>
              <a:rPr lang="en-US" altLang="en-US" sz="2400" b="1" dirty="0"/>
              <a:t> </a:t>
            </a:r>
            <a:r>
              <a:rPr lang="en-US" altLang="en-US" sz="2400" b="1" dirty="0" err="1"/>
              <a:t>new_fd</a:t>
            </a:r>
            <a:r>
              <a:rPr lang="en-US" altLang="en-US" sz="2400" b="1" dirty="0"/>
              <a:t> =  dup (</a:t>
            </a:r>
            <a:r>
              <a:rPr lang="en-US" altLang="en-US" sz="2400" b="1" dirty="0" err="1"/>
              <a:t>old_fd</a:t>
            </a:r>
            <a:r>
              <a:rPr lang="en-US" altLang="en-US" sz="2400" b="1" dirty="0"/>
              <a:t>);</a:t>
            </a:r>
          </a:p>
          <a:p>
            <a:pPr>
              <a:buFont typeface="Wingdings" panose="05000000000000000000" pitchFamily="2" charset="2"/>
              <a:buNone/>
            </a:pPr>
            <a:r>
              <a:rPr lang="en-US" altLang="en-US" sz="2400" b="1" dirty="0" err="1"/>
              <a:t>int</a:t>
            </a:r>
            <a:r>
              <a:rPr lang="en-US" altLang="en-US" sz="2400" b="1" dirty="0"/>
              <a:t> dup2 (</a:t>
            </a:r>
            <a:r>
              <a:rPr lang="en-US" altLang="en-US" sz="2400" b="1" dirty="0" err="1"/>
              <a:t>int</a:t>
            </a:r>
            <a:r>
              <a:rPr lang="en-US" altLang="en-US" sz="2400" b="1" dirty="0"/>
              <a:t> </a:t>
            </a:r>
            <a:r>
              <a:rPr lang="en-US" altLang="en-US" sz="2400" b="1" dirty="0" err="1"/>
              <a:t>new_fd</a:t>
            </a:r>
            <a:r>
              <a:rPr lang="en-US" altLang="en-US" sz="2400" b="1" dirty="0"/>
              <a:t>, </a:t>
            </a:r>
            <a:r>
              <a:rPr lang="en-US" altLang="en-US" sz="2400" b="1" dirty="0" err="1"/>
              <a:t>int</a:t>
            </a:r>
            <a:r>
              <a:rPr lang="en-US" altLang="en-US" sz="2400" b="1" dirty="0"/>
              <a:t> </a:t>
            </a:r>
            <a:r>
              <a:rPr lang="en-US" altLang="en-US" sz="2400" b="1" dirty="0" err="1"/>
              <a:t>old_fd</a:t>
            </a:r>
            <a:r>
              <a:rPr lang="en-US" altLang="en-US" sz="2400" b="1" dirty="0"/>
              <a:t>);</a:t>
            </a:r>
          </a:p>
          <a:p>
            <a:pPr>
              <a:buFont typeface="Wingdings" panose="05000000000000000000" pitchFamily="2" charset="2"/>
              <a:buNone/>
            </a:pPr>
            <a:r>
              <a:rPr lang="en-US" altLang="en-US" sz="2400" b="1" dirty="0" err="1"/>
              <a:t>new_fd</a:t>
            </a:r>
            <a:r>
              <a:rPr lang="en-US" altLang="en-US" sz="2400" b="1" dirty="0"/>
              <a:t> and </a:t>
            </a:r>
            <a:r>
              <a:rPr lang="en-US" altLang="en-US" sz="2400" b="1" dirty="0" err="1"/>
              <a:t>old_fd</a:t>
            </a:r>
            <a:r>
              <a:rPr lang="en-US" altLang="en-US" sz="2400" b="1" dirty="0"/>
              <a:t> shares: locks, file position and flags. </a:t>
            </a:r>
          </a:p>
          <a:p>
            <a:pPr>
              <a:buFont typeface="Wingdings" panose="05000000000000000000" pitchFamily="2" charset="2"/>
              <a:buNone/>
            </a:pPr>
            <a:endParaRPr lang="en-US" altLang="en-US" sz="2400" b="1" dirty="0"/>
          </a:p>
        </p:txBody>
      </p:sp>
      <p:sp>
        <p:nvSpPr>
          <p:cNvPr id="7" name="Rectangle 3"/>
          <p:cNvSpPr txBox="1">
            <a:spLocks noChangeArrowheads="1"/>
          </p:cNvSpPr>
          <p:nvPr/>
        </p:nvSpPr>
        <p:spPr>
          <a:xfrm>
            <a:off x="383265" y="5213500"/>
            <a:ext cx="11541642" cy="1333391"/>
          </a:xfrm>
          <a:prstGeom prst="rect">
            <a:avLst/>
          </a:prstGeom>
          <a:solidFill>
            <a:schemeClr val="accent3">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en-US" sz="2400" b="1" dirty="0" err="1"/>
              <a:t>int</a:t>
            </a:r>
            <a:r>
              <a:rPr lang="en-US" altLang="en-US" sz="2400" b="1" dirty="0"/>
              <a:t> write ( </a:t>
            </a:r>
            <a:r>
              <a:rPr lang="en-US" altLang="en-US" sz="2400" b="1" dirty="0" err="1"/>
              <a:t>int</a:t>
            </a:r>
            <a:r>
              <a:rPr lang="en-US" altLang="en-US" sz="2400" b="1" dirty="0"/>
              <a:t> </a:t>
            </a:r>
            <a:r>
              <a:rPr lang="en-US" altLang="en-US" sz="2400" b="1" dirty="0" err="1"/>
              <a:t>fd</a:t>
            </a:r>
            <a:r>
              <a:rPr lang="en-US" altLang="en-US" sz="2400" b="1" dirty="0"/>
              <a:t>, </a:t>
            </a:r>
            <a:r>
              <a:rPr lang="en-US" altLang="en-US" sz="2400" b="1" dirty="0" err="1"/>
              <a:t>const</a:t>
            </a:r>
            <a:r>
              <a:rPr lang="en-US" altLang="en-US" sz="2400" b="1" dirty="0"/>
              <a:t> void *</a:t>
            </a:r>
            <a:r>
              <a:rPr lang="en-US" altLang="en-US" sz="2400" b="1" dirty="0" err="1"/>
              <a:t>buf</a:t>
            </a:r>
            <a:r>
              <a:rPr lang="en-US" altLang="en-US" sz="2400" b="1" dirty="0"/>
              <a:t>, </a:t>
            </a:r>
            <a:r>
              <a:rPr lang="en-US" altLang="en-US" sz="2400" b="1" dirty="0" err="1"/>
              <a:t>int</a:t>
            </a:r>
            <a:r>
              <a:rPr lang="en-US" altLang="en-US" sz="2400" b="1" dirty="0"/>
              <a:t> count);  it writes count bytes to the file from the </a:t>
            </a:r>
            <a:r>
              <a:rPr lang="en-US" altLang="en-US" sz="2400" b="1" dirty="0" err="1"/>
              <a:t>buf</a:t>
            </a:r>
            <a:r>
              <a:rPr lang="en-US" altLang="en-US" sz="2400" b="1" dirty="0"/>
              <a:t>. </a:t>
            </a:r>
          </a:p>
          <a:p>
            <a:pPr>
              <a:buFont typeface="Wingdings" panose="05000000000000000000" pitchFamily="2" charset="2"/>
              <a:buNone/>
            </a:pPr>
            <a:r>
              <a:rPr lang="en-US" altLang="en-US" sz="2400" b="1" dirty="0"/>
              <a:t>On success return with: </a:t>
            </a:r>
            <a:r>
              <a:rPr lang="en-US" altLang="en-US" b="1" dirty="0"/>
              <a:t>Number of bytes written</a:t>
            </a:r>
          </a:p>
          <a:p>
            <a:pPr lvl="1">
              <a:buFont typeface="Arial" panose="020B0604020202020204" pitchFamily="34" charset="0"/>
              <a:buNone/>
            </a:pPr>
            <a:r>
              <a:rPr lang="en-US" altLang="en-US" b="1" dirty="0"/>
              <a:t>0 - indicates nothing was written or -1 on error. </a:t>
            </a:r>
          </a:p>
        </p:txBody>
      </p:sp>
    </p:spTree>
    <p:extLst>
      <p:ext uri="{BB962C8B-B14F-4D97-AF65-F5344CB8AC3E}">
        <p14:creationId xmlns:p14="http://schemas.microsoft.com/office/powerpoint/2010/main" val="31657620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403" y="44615"/>
            <a:ext cx="11783504" cy="756664"/>
          </a:xfrm>
        </p:spPr>
        <p:txBody>
          <a:bodyPr/>
          <a:lstStyle/>
          <a:p>
            <a:r>
              <a:rPr lang="en-IN" dirty="0" smtClean="0">
                <a:latin typeface="+mn-lt"/>
              </a:rPr>
              <a:t>Types of System</a:t>
            </a:r>
            <a:endParaRPr lang="en-IN" dirty="0">
              <a:latin typeface="+mn-lt"/>
            </a:endParaRPr>
          </a:p>
        </p:txBody>
      </p:sp>
      <p:sp>
        <p:nvSpPr>
          <p:cNvPr id="4" name="Slide Number Placeholder 3"/>
          <p:cNvSpPr>
            <a:spLocks noGrp="1"/>
          </p:cNvSpPr>
          <p:nvPr>
            <p:ph type="sldNum" sz="quarter" idx="12"/>
          </p:nvPr>
        </p:nvSpPr>
        <p:spPr>
          <a:xfrm>
            <a:off x="9340065" y="6428263"/>
            <a:ext cx="2743200" cy="365125"/>
          </a:xfrm>
        </p:spPr>
        <p:txBody>
          <a:bodyPr/>
          <a:lstStyle/>
          <a:p>
            <a:fld id="{1DEFBDA0-AD74-41D1-B067-250B5C005FA0}" type="slidenum">
              <a:rPr lang="en-IN" smtClean="0"/>
              <a:t>4</a:t>
            </a:fld>
            <a:endParaRPr lang="en-IN"/>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129" y="1200959"/>
            <a:ext cx="7366051" cy="5409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659429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System Calls</a:t>
            </a:r>
          </a:p>
        </p:txBody>
      </p:sp>
      <p:sp>
        <p:nvSpPr>
          <p:cNvPr id="4" name="Slide Number Placeholder 3"/>
          <p:cNvSpPr>
            <a:spLocks noGrp="1"/>
          </p:cNvSpPr>
          <p:nvPr>
            <p:ph type="sldNum" sz="quarter" idx="12"/>
          </p:nvPr>
        </p:nvSpPr>
        <p:spPr/>
        <p:txBody>
          <a:bodyPr/>
          <a:lstStyle/>
          <a:p>
            <a:fld id="{1DEFBDA0-AD74-41D1-B067-250B5C005FA0}" type="slidenum">
              <a:rPr lang="en-IN" smtClean="0"/>
              <a:t>40</a:t>
            </a:fld>
            <a:endParaRPr lang="en-IN"/>
          </a:p>
        </p:txBody>
      </p:sp>
      <p:sp>
        <p:nvSpPr>
          <p:cNvPr id="5" name="Rectangle 3"/>
          <p:cNvSpPr txBox="1">
            <a:spLocks noChangeArrowheads="1"/>
          </p:cNvSpPr>
          <p:nvPr/>
        </p:nvSpPr>
        <p:spPr>
          <a:xfrm>
            <a:off x="266944" y="1051899"/>
            <a:ext cx="6452833" cy="1724052"/>
          </a:xfrm>
          <a:prstGeom prst="rect">
            <a:avLst/>
          </a:prstGeom>
          <a:solidFill>
            <a:schemeClr val="accent3">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en-US" sz="2400" b="1" dirty="0" err="1"/>
              <a:t>int</a:t>
            </a:r>
            <a:r>
              <a:rPr lang="en-US" altLang="en-US" sz="2400" b="1" dirty="0"/>
              <a:t> write ( </a:t>
            </a:r>
            <a:r>
              <a:rPr lang="en-US" altLang="en-US" sz="2400" b="1" dirty="0" err="1"/>
              <a:t>int</a:t>
            </a:r>
            <a:r>
              <a:rPr lang="en-US" altLang="en-US" sz="2400" b="1" dirty="0"/>
              <a:t> </a:t>
            </a:r>
            <a:r>
              <a:rPr lang="en-US" altLang="en-US" sz="2400" b="1" dirty="0" err="1"/>
              <a:t>fd</a:t>
            </a:r>
            <a:r>
              <a:rPr lang="en-US" altLang="en-US" sz="2400" b="1" dirty="0"/>
              <a:t>, </a:t>
            </a:r>
            <a:r>
              <a:rPr lang="en-US" altLang="en-US" sz="2400" b="1" dirty="0" err="1"/>
              <a:t>const</a:t>
            </a:r>
            <a:r>
              <a:rPr lang="en-US" altLang="en-US" sz="2400" b="1" dirty="0"/>
              <a:t> void *</a:t>
            </a:r>
            <a:r>
              <a:rPr lang="en-US" altLang="en-US" sz="2400" b="1" dirty="0" err="1"/>
              <a:t>buf</a:t>
            </a:r>
            <a:r>
              <a:rPr lang="en-US" altLang="en-US" sz="2400" b="1" dirty="0"/>
              <a:t>, </a:t>
            </a:r>
            <a:r>
              <a:rPr lang="en-US" altLang="en-US" sz="2400" b="1" dirty="0" err="1"/>
              <a:t>int</a:t>
            </a:r>
            <a:r>
              <a:rPr lang="en-US" altLang="en-US" sz="2400" b="1" dirty="0"/>
              <a:t> count); </a:t>
            </a:r>
          </a:p>
          <a:p>
            <a:pPr>
              <a:buFont typeface="Wingdings" panose="05000000000000000000" pitchFamily="2" charset="2"/>
              <a:buNone/>
            </a:pPr>
            <a:r>
              <a:rPr lang="en-US" altLang="en-US" sz="2400" b="1" dirty="0"/>
              <a:t>it writes count bytes to the file from the </a:t>
            </a:r>
            <a:r>
              <a:rPr lang="en-US" altLang="en-US" sz="2400" b="1" dirty="0" err="1"/>
              <a:t>buf</a:t>
            </a:r>
            <a:r>
              <a:rPr lang="en-US" altLang="en-US" sz="2400" b="1" dirty="0"/>
              <a:t>. </a:t>
            </a:r>
          </a:p>
          <a:p>
            <a:pPr>
              <a:buFont typeface="Wingdings" panose="05000000000000000000" pitchFamily="2" charset="2"/>
              <a:buNone/>
            </a:pPr>
            <a:r>
              <a:rPr lang="en-US" altLang="en-US" sz="2400" b="1" dirty="0"/>
              <a:t>On success return with: Number of bytes written</a:t>
            </a:r>
          </a:p>
          <a:p>
            <a:pPr lvl="1">
              <a:buFont typeface="Arial" panose="020B0604020202020204" pitchFamily="34" charset="0"/>
              <a:buNone/>
            </a:pPr>
            <a:r>
              <a:rPr lang="en-US" altLang="en-US" sz="2000" b="1" dirty="0"/>
              <a:t>0 - indicates nothing was written or -1 on error. </a:t>
            </a:r>
          </a:p>
        </p:txBody>
      </p:sp>
      <p:sp>
        <p:nvSpPr>
          <p:cNvPr id="6" name="Rectangle 3"/>
          <p:cNvSpPr txBox="1">
            <a:spLocks noChangeArrowheads="1"/>
          </p:cNvSpPr>
          <p:nvPr/>
        </p:nvSpPr>
        <p:spPr>
          <a:xfrm>
            <a:off x="266944" y="3040946"/>
            <a:ext cx="8366693" cy="1664488"/>
          </a:xfrm>
          <a:prstGeom prst="rect">
            <a:avLst/>
          </a:prstGeom>
          <a:solidFill>
            <a:schemeClr val="bg2">
              <a:lumMod val="90000"/>
            </a:scheme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en-US" sz="2400" b="1" dirty="0" err="1"/>
              <a:t>int</a:t>
            </a:r>
            <a:r>
              <a:rPr lang="en-US" altLang="en-US" sz="2400" b="1" dirty="0"/>
              <a:t> read ( </a:t>
            </a:r>
            <a:r>
              <a:rPr lang="en-US" altLang="en-US" sz="2400" b="1" dirty="0" err="1"/>
              <a:t>int</a:t>
            </a:r>
            <a:r>
              <a:rPr lang="en-US" altLang="en-US" sz="2400" b="1" dirty="0"/>
              <a:t> </a:t>
            </a:r>
            <a:r>
              <a:rPr lang="en-US" altLang="en-US" sz="2400" b="1" dirty="0" err="1"/>
              <a:t>fd</a:t>
            </a:r>
            <a:r>
              <a:rPr lang="en-US" altLang="en-US" sz="2400" b="1" dirty="0"/>
              <a:t>, void *</a:t>
            </a:r>
            <a:r>
              <a:rPr lang="en-US" altLang="en-US" sz="2400" b="1" dirty="0" err="1"/>
              <a:t>buf</a:t>
            </a:r>
            <a:r>
              <a:rPr lang="en-US" altLang="en-US" sz="2400" b="1" dirty="0"/>
              <a:t>, </a:t>
            </a:r>
            <a:r>
              <a:rPr lang="en-US" altLang="en-US" sz="2400" b="1" dirty="0" err="1"/>
              <a:t>int</a:t>
            </a:r>
            <a:r>
              <a:rPr lang="en-US" altLang="en-US" sz="2400" b="1" dirty="0"/>
              <a:t> count); </a:t>
            </a:r>
          </a:p>
          <a:p>
            <a:pPr>
              <a:buFont typeface="Wingdings" panose="05000000000000000000" pitchFamily="2" charset="2"/>
              <a:buNone/>
            </a:pPr>
            <a:r>
              <a:rPr lang="en-US" altLang="en-US" sz="2400" b="1" dirty="0"/>
              <a:t>It reads count bytes from the file and store the data into the </a:t>
            </a:r>
            <a:r>
              <a:rPr lang="en-US" altLang="en-US" sz="2400" b="1" dirty="0" err="1"/>
              <a:t>buf</a:t>
            </a:r>
            <a:r>
              <a:rPr lang="en-US" altLang="en-US" sz="2400" b="1" dirty="0"/>
              <a:t>. </a:t>
            </a:r>
          </a:p>
          <a:p>
            <a:pPr>
              <a:buFont typeface="Wingdings" panose="05000000000000000000" pitchFamily="2" charset="2"/>
              <a:buNone/>
            </a:pPr>
            <a:r>
              <a:rPr lang="en-US" altLang="en-US" sz="2400" b="1" dirty="0"/>
              <a:t>On success return with: Number of bytes read</a:t>
            </a:r>
          </a:p>
          <a:p>
            <a:pPr lvl="1">
              <a:buFont typeface="Arial" panose="020B0604020202020204" pitchFamily="34" charset="0"/>
              <a:buNone/>
            </a:pPr>
            <a:r>
              <a:rPr lang="en-US" altLang="en-US" sz="2000" b="1" dirty="0"/>
              <a:t>0 - indicates end of the file or -1 on error. </a:t>
            </a:r>
          </a:p>
        </p:txBody>
      </p:sp>
      <p:sp>
        <p:nvSpPr>
          <p:cNvPr id="7" name="Rectangle 3"/>
          <p:cNvSpPr txBox="1">
            <a:spLocks noChangeArrowheads="1"/>
          </p:cNvSpPr>
          <p:nvPr/>
        </p:nvSpPr>
        <p:spPr>
          <a:xfrm>
            <a:off x="228600" y="4970430"/>
            <a:ext cx="9510823" cy="1557962"/>
          </a:xfrm>
          <a:prstGeom prst="rect">
            <a:avLst/>
          </a:prstGeom>
          <a:solidFill>
            <a:schemeClr val="accent1">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Font typeface="Wingdings" panose="05000000000000000000" pitchFamily="2" charset="2"/>
              <a:buNone/>
            </a:pPr>
            <a:r>
              <a:rPr lang="en-US" altLang="en-US" sz="2400" b="1" dirty="0" err="1"/>
              <a:t>int</a:t>
            </a:r>
            <a:r>
              <a:rPr lang="en-US" altLang="en-US" sz="2400" b="1" dirty="0"/>
              <a:t> </a:t>
            </a:r>
            <a:r>
              <a:rPr lang="en-US" altLang="en-US" sz="2400" b="1" dirty="0" err="1"/>
              <a:t>lseek</a:t>
            </a:r>
            <a:r>
              <a:rPr lang="en-US" altLang="en-US" sz="2400" b="1" dirty="0"/>
              <a:t> (</a:t>
            </a:r>
            <a:r>
              <a:rPr lang="en-US" altLang="en-US" sz="2400" b="1" dirty="0" err="1"/>
              <a:t>int</a:t>
            </a:r>
            <a:r>
              <a:rPr lang="en-US" altLang="en-US" sz="2400" b="1" dirty="0"/>
              <a:t> </a:t>
            </a:r>
            <a:r>
              <a:rPr lang="en-US" altLang="en-US" sz="2400" b="1" dirty="0" err="1"/>
              <a:t>fd</a:t>
            </a:r>
            <a:r>
              <a:rPr lang="en-US" altLang="en-US" sz="2400" b="1" dirty="0"/>
              <a:t>, long </a:t>
            </a:r>
            <a:r>
              <a:rPr lang="en-US" altLang="en-US" sz="2400" b="1" dirty="0" err="1"/>
              <a:t>int</a:t>
            </a:r>
            <a:r>
              <a:rPr lang="en-US" altLang="en-US" sz="2400" b="1" dirty="0"/>
              <a:t> offset, </a:t>
            </a:r>
            <a:r>
              <a:rPr lang="en-US" altLang="en-US" sz="2400" b="1" dirty="0" err="1"/>
              <a:t>int</a:t>
            </a:r>
            <a:r>
              <a:rPr lang="en-US" altLang="en-US" sz="2400" b="1" dirty="0"/>
              <a:t> whence);</a:t>
            </a:r>
          </a:p>
          <a:p>
            <a:pPr>
              <a:lnSpc>
                <a:spcPct val="80000"/>
              </a:lnSpc>
              <a:buFont typeface="Wingdings" panose="05000000000000000000" pitchFamily="2" charset="2"/>
              <a:buNone/>
            </a:pPr>
            <a:r>
              <a:rPr lang="en-US" altLang="en-US" sz="2400" b="1" dirty="0"/>
              <a:t>whence: SEEK_SET, SEEK_CUR or SEEK_END – from the end of file</a:t>
            </a:r>
          </a:p>
          <a:p>
            <a:pPr>
              <a:lnSpc>
                <a:spcPct val="80000"/>
              </a:lnSpc>
            </a:pPr>
            <a:r>
              <a:rPr lang="en-US" altLang="en-US" sz="2400" b="1" dirty="0"/>
              <a:t>On success the system call returns with any one of the following value:</a:t>
            </a:r>
          </a:p>
          <a:p>
            <a:pPr lvl="1">
              <a:lnSpc>
                <a:spcPct val="80000"/>
              </a:lnSpc>
            </a:pPr>
            <a:r>
              <a:rPr lang="en-US" altLang="en-US" sz="2000" b="1" dirty="0"/>
              <a:t>Offset value or 0 or -1</a:t>
            </a:r>
          </a:p>
        </p:txBody>
      </p:sp>
    </p:spTree>
    <p:extLst>
      <p:ext uri="{BB962C8B-B14F-4D97-AF65-F5344CB8AC3E}">
        <p14:creationId xmlns:p14="http://schemas.microsoft.com/office/powerpoint/2010/main" val="10992817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System Calls</a:t>
            </a:r>
          </a:p>
        </p:txBody>
      </p:sp>
      <p:sp>
        <p:nvSpPr>
          <p:cNvPr id="4" name="Slide Number Placeholder 3"/>
          <p:cNvSpPr>
            <a:spLocks noGrp="1"/>
          </p:cNvSpPr>
          <p:nvPr>
            <p:ph type="sldNum" sz="quarter" idx="12"/>
          </p:nvPr>
        </p:nvSpPr>
        <p:spPr/>
        <p:txBody>
          <a:bodyPr/>
          <a:lstStyle/>
          <a:p>
            <a:fld id="{1DEFBDA0-AD74-41D1-B067-250B5C005FA0}" type="slidenum">
              <a:rPr lang="en-IN" smtClean="0"/>
              <a:t>41</a:t>
            </a:fld>
            <a:endParaRPr lang="en-IN"/>
          </a:p>
        </p:txBody>
      </p:sp>
      <p:sp>
        <p:nvSpPr>
          <p:cNvPr id="5" name="Rectangle 3"/>
          <p:cNvSpPr txBox="1">
            <a:spLocks noChangeArrowheads="1"/>
          </p:cNvSpPr>
          <p:nvPr/>
        </p:nvSpPr>
        <p:spPr>
          <a:xfrm>
            <a:off x="457200" y="1143001"/>
            <a:ext cx="4944140" cy="1334386"/>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en-US" sz="2400" b="1" dirty="0" err="1"/>
              <a:t>int</a:t>
            </a:r>
            <a:r>
              <a:rPr lang="en-US" altLang="en-US" sz="2400" b="1" dirty="0"/>
              <a:t> stat (“</a:t>
            </a:r>
            <a:r>
              <a:rPr lang="en-US" altLang="en-US" sz="2400" b="1" dirty="0" err="1"/>
              <a:t>file_name</a:t>
            </a:r>
            <a:r>
              <a:rPr lang="en-US" altLang="en-US" sz="2400" b="1" dirty="0"/>
              <a:t>”, </a:t>
            </a:r>
            <a:r>
              <a:rPr lang="en-US" altLang="en-US" sz="2400" b="1" dirty="0" err="1"/>
              <a:t>struct</a:t>
            </a:r>
            <a:r>
              <a:rPr lang="en-US" altLang="en-US" sz="2400" b="1" dirty="0"/>
              <a:t> stat *);</a:t>
            </a:r>
          </a:p>
          <a:p>
            <a:pPr>
              <a:buFont typeface="Wingdings" panose="05000000000000000000" pitchFamily="2" charset="2"/>
              <a:buNone/>
            </a:pPr>
            <a:r>
              <a:rPr lang="en-US" altLang="en-US" sz="2400" b="1" dirty="0" err="1"/>
              <a:t>int</a:t>
            </a:r>
            <a:r>
              <a:rPr lang="en-US" altLang="en-US" sz="2400" b="1" dirty="0"/>
              <a:t> </a:t>
            </a:r>
            <a:r>
              <a:rPr lang="en-US" altLang="en-US" sz="2400" b="1" dirty="0" err="1"/>
              <a:t>fstat</a:t>
            </a:r>
            <a:r>
              <a:rPr lang="en-US" altLang="en-US" sz="2400" b="1" dirty="0"/>
              <a:t> (</a:t>
            </a:r>
            <a:r>
              <a:rPr lang="en-US" altLang="en-US" sz="2400" b="1" dirty="0" err="1"/>
              <a:t>fd</a:t>
            </a:r>
            <a:r>
              <a:rPr lang="en-US" altLang="en-US" sz="2400" b="1" dirty="0"/>
              <a:t>, </a:t>
            </a:r>
            <a:r>
              <a:rPr lang="en-US" altLang="en-US" sz="2400" b="1" dirty="0" err="1"/>
              <a:t>struct</a:t>
            </a:r>
            <a:r>
              <a:rPr lang="en-US" altLang="en-US" sz="2400" b="1" dirty="0"/>
              <a:t> stat *);</a:t>
            </a:r>
          </a:p>
          <a:p>
            <a:pPr>
              <a:buFont typeface="Wingdings" panose="05000000000000000000" pitchFamily="2" charset="2"/>
              <a:buNone/>
            </a:pPr>
            <a:r>
              <a:rPr lang="en-US" altLang="en-US" sz="2400" b="1" dirty="0" err="1"/>
              <a:t>int</a:t>
            </a:r>
            <a:r>
              <a:rPr lang="en-US" altLang="en-US" sz="2400" b="1" dirty="0"/>
              <a:t> </a:t>
            </a:r>
            <a:r>
              <a:rPr lang="en-US" altLang="en-US" sz="2400" b="1" dirty="0" err="1"/>
              <a:t>lstat</a:t>
            </a:r>
            <a:r>
              <a:rPr lang="en-US" altLang="en-US" sz="2400" b="1" dirty="0"/>
              <a:t> (“</a:t>
            </a:r>
            <a:r>
              <a:rPr lang="en-US" altLang="en-US" sz="2400" b="1" dirty="0" err="1"/>
              <a:t>file_name</a:t>
            </a:r>
            <a:r>
              <a:rPr lang="en-US" altLang="en-US" sz="2400" b="1" dirty="0"/>
              <a:t>”, </a:t>
            </a:r>
            <a:r>
              <a:rPr lang="en-US" altLang="en-US" sz="2400" b="1" dirty="0" err="1"/>
              <a:t>struct</a:t>
            </a:r>
            <a:r>
              <a:rPr lang="en-US" altLang="en-US" sz="2400" b="1" dirty="0"/>
              <a:t> stat *);</a:t>
            </a:r>
          </a:p>
        </p:txBody>
      </p:sp>
      <p:sp>
        <p:nvSpPr>
          <p:cNvPr id="6" name="Rectangle 3"/>
          <p:cNvSpPr txBox="1">
            <a:spLocks noChangeArrowheads="1"/>
          </p:cNvSpPr>
          <p:nvPr/>
        </p:nvSpPr>
        <p:spPr>
          <a:xfrm>
            <a:off x="265814" y="2918188"/>
            <a:ext cx="11659093" cy="1334835"/>
          </a:xfrm>
          <a:prstGeom prst="rect">
            <a:avLst/>
          </a:prstGeom>
          <a:solidFill>
            <a:schemeClr val="accent1">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2400" b="1" i="1" dirty="0"/>
              <a:t>Select </a:t>
            </a:r>
            <a:r>
              <a:rPr lang="en-US" altLang="en-US" sz="2400" b="1" dirty="0"/>
              <a:t>is a system call used to handle more than one file descriptor in an efficient manner.</a:t>
            </a:r>
          </a:p>
          <a:p>
            <a:r>
              <a:rPr lang="en-US" altLang="en-US" sz="2400" b="1" dirty="0" err="1"/>
              <a:t>int</a:t>
            </a:r>
            <a:r>
              <a:rPr lang="en-US" altLang="en-US" sz="2400" b="1" dirty="0"/>
              <a:t> select (</a:t>
            </a:r>
            <a:r>
              <a:rPr lang="en-US" altLang="en-US" sz="2400" b="1" dirty="0" err="1"/>
              <a:t>int</a:t>
            </a:r>
            <a:r>
              <a:rPr lang="en-US" altLang="en-US" sz="2400" b="1" dirty="0"/>
              <a:t> n, </a:t>
            </a:r>
            <a:r>
              <a:rPr lang="en-US" altLang="en-US" sz="2400" b="1" dirty="0" err="1"/>
              <a:t>fd_set</a:t>
            </a:r>
            <a:r>
              <a:rPr lang="en-US" altLang="en-US" sz="2400" b="1" dirty="0"/>
              <a:t> *</a:t>
            </a:r>
            <a:r>
              <a:rPr lang="en-US" altLang="en-US" sz="2400" b="1" dirty="0" err="1"/>
              <a:t>readfds</a:t>
            </a:r>
            <a:r>
              <a:rPr lang="en-US" altLang="en-US" sz="2400" b="1" dirty="0"/>
              <a:t>, </a:t>
            </a:r>
            <a:r>
              <a:rPr lang="en-US" altLang="en-US" sz="2400" b="1" dirty="0" err="1"/>
              <a:t>fd_set</a:t>
            </a:r>
            <a:r>
              <a:rPr lang="en-US" altLang="en-US" sz="2400" b="1" dirty="0"/>
              <a:t> *</a:t>
            </a:r>
            <a:r>
              <a:rPr lang="en-US" altLang="en-US" sz="2400" b="1" dirty="0" err="1"/>
              <a:t>writefds</a:t>
            </a:r>
            <a:r>
              <a:rPr lang="en-US" altLang="en-US" sz="2400" b="1" dirty="0"/>
              <a:t>, </a:t>
            </a:r>
            <a:r>
              <a:rPr lang="en-US" altLang="en-US" sz="2400" b="1" dirty="0" err="1"/>
              <a:t>fd_set</a:t>
            </a:r>
            <a:r>
              <a:rPr lang="en-US" altLang="en-US" sz="2400" b="1" dirty="0"/>
              <a:t> *</a:t>
            </a:r>
            <a:r>
              <a:rPr lang="en-US" altLang="en-US" sz="2400" b="1" dirty="0" err="1"/>
              <a:t>exceptfds</a:t>
            </a:r>
            <a:r>
              <a:rPr lang="en-US" altLang="en-US" sz="2400" b="1" dirty="0"/>
              <a:t>, </a:t>
            </a:r>
            <a:r>
              <a:rPr lang="en-US" altLang="en-US" sz="2400" b="1" dirty="0" err="1"/>
              <a:t>struct</a:t>
            </a:r>
            <a:r>
              <a:rPr lang="en-US" altLang="en-US" sz="2400" b="1" dirty="0"/>
              <a:t> </a:t>
            </a:r>
            <a:r>
              <a:rPr lang="en-US" altLang="en-US" sz="2400" b="1" dirty="0" err="1"/>
              <a:t>timeval</a:t>
            </a:r>
            <a:r>
              <a:rPr lang="en-US" altLang="en-US" sz="2400" b="1" dirty="0"/>
              <a:t> *timeout);</a:t>
            </a:r>
          </a:p>
          <a:p>
            <a:endParaRPr lang="en-US" altLang="en-US" sz="2400" b="1" dirty="0"/>
          </a:p>
        </p:txBody>
      </p:sp>
      <p:sp>
        <p:nvSpPr>
          <p:cNvPr id="7" name="Rectangle 3"/>
          <p:cNvSpPr txBox="1">
            <a:spLocks noChangeArrowheads="1"/>
          </p:cNvSpPr>
          <p:nvPr/>
        </p:nvSpPr>
        <p:spPr>
          <a:xfrm>
            <a:off x="457200" y="4961190"/>
            <a:ext cx="10122196" cy="1484133"/>
          </a:xfrm>
          <a:prstGeom prst="rect">
            <a:avLst/>
          </a:prstGeom>
          <a:solidFill>
            <a:schemeClr val="bg2"/>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b="1" dirty="0" err="1"/>
              <a:t>fd_set</a:t>
            </a:r>
            <a:r>
              <a:rPr lang="en-US" altLang="en-US" sz="2400" b="1" dirty="0"/>
              <a:t> is the file descriptor set, which is an arrays of file descriptors. </a:t>
            </a:r>
          </a:p>
          <a:p>
            <a:r>
              <a:rPr lang="en-US" altLang="en-US" sz="2400" b="1" dirty="0"/>
              <a:t>FD_CLR (</a:t>
            </a:r>
            <a:r>
              <a:rPr lang="en-US" altLang="en-US" sz="2400" b="1" dirty="0" err="1"/>
              <a:t>int</a:t>
            </a:r>
            <a:r>
              <a:rPr lang="en-US" altLang="en-US" sz="2400" b="1" dirty="0"/>
              <a:t> </a:t>
            </a:r>
            <a:r>
              <a:rPr lang="en-US" altLang="en-US" sz="2400" b="1" dirty="0" err="1"/>
              <a:t>fd</a:t>
            </a:r>
            <a:r>
              <a:rPr lang="en-US" altLang="en-US" sz="2400" b="1" dirty="0"/>
              <a:t>, </a:t>
            </a:r>
            <a:r>
              <a:rPr lang="en-US" altLang="en-US" sz="2400" b="1" dirty="0" err="1"/>
              <a:t>fd_set</a:t>
            </a:r>
            <a:r>
              <a:rPr lang="en-US" altLang="en-US" sz="2400" b="1" dirty="0"/>
              <a:t> *</a:t>
            </a:r>
            <a:r>
              <a:rPr lang="en-US" altLang="en-US" sz="2400" b="1" dirty="0" err="1"/>
              <a:t>myset</a:t>
            </a:r>
            <a:r>
              <a:rPr lang="en-US" altLang="en-US" sz="2400" b="1" dirty="0"/>
              <a:t>);  FD_ISSET (</a:t>
            </a:r>
            <a:r>
              <a:rPr lang="en-US" altLang="en-US" sz="2400" b="1" dirty="0" err="1"/>
              <a:t>int</a:t>
            </a:r>
            <a:r>
              <a:rPr lang="en-US" altLang="en-US" sz="2400" b="1" dirty="0"/>
              <a:t> </a:t>
            </a:r>
            <a:r>
              <a:rPr lang="en-US" altLang="en-US" sz="2400" b="1" dirty="0" err="1"/>
              <a:t>fd</a:t>
            </a:r>
            <a:r>
              <a:rPr lang="en-US" altLang="en-US" sz="2400" b="1" dirty="0"/>
              <a:t>, </a:t>
            </a:r>
            <a:r>
              <a:rPr lang="en-US" altLang="en-US" sz="2400" b="1" dirty="0" err="1"/>
              <a:t>fd_set</a:t>
            </a:r>
            <a:r>
              <a:rPr lang="en-US" altLang="en-US" sz="2400" b="1" dirty="0"/>
              <a:t> *</a:t>
            </a:r>
            <a:r>
              <a:rPr lang="en-US" altLang="en-US" sz="2400" b="1" dirty="0" err="1"/>
              <a:t>myset</a:t>
            </a:r>
            <a:r>
              <a:rPr lang="en-US" altLang="en-US" sz="2400" b="1" dirty="0"/>
              <a:t>);</a:t>
            </a:r>
          </a:p>
          <a:p>
            <a:r>
              <a:rPr lang="en-US" altLang="en-US" sz="2400" b="1" dirty="0"/>
              <a:t>FD_SET (</a:t>
            </a:r>
            <a:r>
              <a:rPr lang="en-US" altLang="en-US" sz="2400" b="1" dirty="0" err="1"/>
              <a:t>int</a:t>
            </a:r>
            <a:r>
              <a:rPr lang="en-US" altLang="en-US" sz="2400" b="1" dirty="0"/>
              <a:t> </a:t>
            </a:r>
            <a:r>
              <a:rPr lang="en-US" altLang="en-US" sz="2400" b="1" dirty="0" err="1"/>
              <a:t>fd</a:t>
            </a:r>
            <a:r>
              <a:rPr lang="en-US" altLang="en-US" sz="2400" b="1" dirty="0"/>
              <a:t>, </a:t>
            </a:r>
            <a:r>
              <a:rPr lang="en-US" altLang="en-US" sz="2400" b="1" dirty="0" err="1"/>
              <a:t>fd_set</a:t>
            </a:r>
            <a:r>
              <a:rPr lang="en-US" altLang="en-US" sz="2400" b="1" dirty="0"/>
              <a:t> *</a:t>
            </a:r>
            <a:r>
              <a:rPr lang="en-US" altLang="en-US" sz="2400" b="1" dirty="0" err="1"/>
              <a:t>myset</a:t>
            </a:r>
            <a:r>
              <a:rPr lang="en-US" altLang="en-US" sz="2400" b="1" dirty="0"/>
              <a:t>);  FD_ZERO (</a:t>
            </a:r>
            <a:r>
              <a:rPr lang="en-US" altLang="en-US" sz="2400" b="1" dirty="0" err="1"/>
              <a:t>fd_set</a:t>
            </a:r>
            <a:r>
              <a:rPr lang="en-US" altLang="en-US" sz="2400" b="1" dirty="0"/>
              <a:t> *</a:t>
            </a:r>
            <a:r>
              <a:rPr lang="en-US" altLang="en-US" sz="2400" b="1" dirty="0" err="1"/>
              <a:t>myset</a:t>
            </a:r>
            <a:r>
              <a:rPr lang="en-US" altLang="en-US" sz="2400" b="1" dirty="0"/>
              <a:t>);</a:t>
            </a:r>
          </a:p>
        </p:txBody>
      </p:sp>
    </p:spTree>
    <p:extLst>
      <p:ext uri="{BB962C8B-B14F-4D97-AF65-F5344CB8AC3E}">
        <p14:creationId xmlns:p14="http://schemas.microsoft.com/office/powerpoint/2010/main" val="18089144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I/O subroutine</a:t>
            </a:r>
          </a:p>
        </p:txBody>
      </p:sp>
      <p:sp>
        <p:nvSpPr>
          <p:cNvPr id="4" name="Slide Number Placeholder 3"/>
          <p:cNvSpPr>
            <a:spLocks noGrp="1"/>
          </p:cNvSpPr>
          <p:nvPr>
            <p:ph type="sldNum" sz="quarter" idx="12"/>
          </p:nvPr>
        </p:nvSpPr>
        <p:spPr/>
        <p:txBody>
          <a:bodyPr/>
          <a:lstStyle/>
          <a:p>
            <a:fld id="{1DEFBDA0-AD74-41D1-B067-250B5C005FA0}" type="slidenum">
              <a:rPr lang="en-IN" smtClean="0"/>
              <a:t>42</a:t>
            </a:fld>
            <a:endParaRPr lang="en-IN"/>
          </a:p>
        </p:txBody>
      </p:sp>
      <p:sp>
        <p:nvSpPr>
          <p:cNvPr id="7" name="Rectangle 3"/>
          <p:cNvSpPr txBox="1">
            <a:spLocks noChangeArrowheads="1"/>
          </p:cNvSpPr>
          <p:nvPr/>
        </p:nvSpPr>
        <p:spPr>
          <a:xfrm>
            <a:off x="228600" y="1301340"/>
            <a:ext cx="8638953" cy="1632098"/>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en-US" b="1" dirty="0"/>
              <a:t>write modifications to the disk file - void sync (void);</a:t>
            </a:r>
          </a:p>
          <a:p>
            <a:pPr>
              <a:buFont typeface="Wingdings" panose="05000000000000000000" pitchFamily="2" charset="2"/>
              <a:buNone/>
            </a:pPr>
            <a:r>
              <a:rPr lang="en-US" altLang="en-US" b="1" dirty="0"/>
              <a:t>Close a </a:t>
            </a:r>
            <a:r>
              <a:rPr lang="en-US" altLang="en-US" b="1" dirty="0" err="1"/>
              <a:t>fd</a:t>
            </a:r>
            <a:r>
              <a:rPr lang="en-US" altLang="en-US" b="1" dirty="0"/>
              <a:t> - </a:t>
            </a:r>
            <a:r>
              <a:rPr lang="en-US" altLang="en-US" b="1" dirty="0" err="1"/>
              <a:t>int</a:t>
            </a:r>
            <a:r>
              <a:rPr lang="en-US" altLang="en-US" b="1" dirty="0"/>
              <a:t> close (</a:t>
            </a:r>
            <a:r>
              <a:rPr lang="en-US" altLang="en-US" b="1" dirty="0" err="1"/>
              <a:t>fd</a:t>
            </a:r>
            <a:r>
              <a:rPr lang="en-US" altLang="en-US" b="1" dirty="0"/>
              <a:t>);</a:t>
            </a:r>
          </a:p>
          <a:p>
            <a:pPr>
              <a:buFont typeface="Wingdings" panose="05000000000000000000" pitchFamily="2" charset="2"/>
              <a:buNone/>
            </a:pPr>
            <a:r>
              <a:rPr lang="en-US" altLang="en-US" b="1" dirty="0" err="1"/>
              <a:t>int</a:t>
            </a:r>
            <a:r>
              <a:rPr lang="en-US" altLang="en-US" b="1" dirty="0"/>
              <a:t> unlink(“</a:t>
            </a:r>
            <a:r>
              <a:rPr lang="en-US" altLang="en-US" b="1" dirty="0" err="1"/>
              <a:t>file_name</a:t>
            </a:r>
            <a:r>
              <a:rPr lang="en-US" altLang="en-US" b="1" dirty="0"/>
              <a:t>”) - equivalent to $</a:t>
            </a:r>
            <a:r>
              <a:rPr lang="en-US" altLang="en-US" b="1" dirty="0" err="1"/>
              <a:t>rm</a:t>
            </a:r>
            <a:r>
              <a:rPr lang="en-US" altLang="en-US" b="1" dirty="0"/>
              <a:t> </a:t>
            </a:r>
            <a:r>
              <a:rPr lang="en-US" altLang="en-US" b="1" dirty="0" err="1"/>
              <a:t>file_name</a:t>
            </a:r>
            <a:r>
              <a:rPr lang="en-US" altLang="en-US" b="1" dirty="0"/>
              <a:t>;</a:t>
            </a:r>
          </a:p>
        </p:txBody>
      </p:sp>
      <p:sp>
        <p:nvSpPr>
          <p:cNvPr id="8" name="Rectangle 3"/>
          <p:cNvSpPr txBox="1">
            <a:spLocks noChangeArrowheads="1"/>
          </p:cNvSpPr>
          <p:nvPr/>
        </p:nvSpPr>
        <p:spPr>
          <a:xfrm>
            <a:off x="250138" y="3433499"/>
            <a:ext cx="9255369" cy="2839710"/>
          </a:xfrm>
          <a:prstGeom prst="rect">
            <a:avLst/>
          </a:prstGeom>
          <a:solidFill>
            <a:schemeClr val="tx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b="1" dirty="0"/>
              <a:t>Linux uses internal routines for accessing a file. For example</a:t>
            </a:r>
          </a:p>
          <a:p>
            <a:pPr lvl="1"/>
            <a:r>
              <a:rPr lang="en-US" altLang="en-US" b="1" dirty="0" err="1"/>
              <a:t>namei</a:t>
            </a:r>
            <a:r>
              <a:rPr lang="en-US" altLang="en-US" b="1" dirty="0"/>
              <a:t>() (convert a “</a:t>
            </a:r>
            <a:r>
              <a:rPr lang="en-US" altLang="en-US" b="1" dirty="0" err="1"/>
              <a:t>file_name</a:t>
            </a:r>
            <a:r>
              <a:rPr lang="en-US" altLang="en-US" b="1" dirty="0"/>
              <a:t>” into an inode)</a:t>
            </a:r>
          </a:p>
          <a:p>
            <a:pPr lvl="1"/>
            <a:r>
              <a:rPr lang="en-US" altLang="en-US" b="1" dirty="0" err="1"/>
              <a:t>iget</a:t>
            </a:r>
            <a:r>
              <a:rPr lang="en-US" altLang="en-US" b="1" dirty="0"/>
              <a:t>() (reads an I-node)</a:t>
            </a:r>
          </a:p>
          <a:p>
            <a:pPr lvl="1"/>
            <a:r>
              <a:rPr lang="en-US" altLang="en-US" b="1" dirty="0" err="1"/>
              <a:t>iput</a:t>
            </a:r>
            <a:r>
              <a:rPr lang="en-US" altLang="en-US" b="1" dirty="0"/>
              <a:t>() (writes an I-node)</a:t>
            </a:r>
          </a:p>
          <a:p>
            <a:pPr lvl="1">
              <a:spcBef>
                <a:spcPct val="0"/>
              </a:spcBef>
            </a:pPr>
            <a:r>
              <a:rPr lang="en-US" altLang="en-US" b="1" dirty="0"/>
              <a:t>bread() (read a block from buffer cache/disk)</a:t>
            </a:r>
          </a:p>
          <a:p>
            <a:pPr lvl="1"/>
            <a:r>
              <a:rPr lang="en-US" altLang="en-US" b="1" dirty="0" err="1"/>
              <a:t>bwrite</a:t>
            </a:r>
            <a:r>
              <a:rPr lang="en-US" altLang="en-US" b="1" dirty="0"/>
              <a:t>() (write a block from buffer cache to disk)</a:t>
            </a:r>
          </a:p>
          <a:p>
            <a:pPr lvl="1"/>
            <a:r>
              <a:rPr lang="en-US" altLang="en-US" b="1" dirty="0" err="1"/>
              <a:t>getblk</a:t>
            </a:r>
            <a:r>
              <a:rPr lang="en-US" altLang="en-US" b="1" dirty="0"/>
              <a:t>() (get a free block in the buffer cache)</a:t>
            </a:r>
          </a:p>
        </p:txBody>
      </p:sp>
    </p:spTree>
    <p:extLst>
      <p:ext uri="{BB962C8B-B14F-4D97-AF65-F5344CB8AC3E}">
        <p14:creationId xmlns:p14="http://schemas.microsoft.com/office/powerpoint/2010/main" val="138748200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flipV="1">
            <a:off x="0" y="924674"/>
            <a:ext cx="12192000" cy="71919"/>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3"/>
          <p:cNvSpPr txBox="1">
            <a:spLocks/>
          </p:cNvSpPr>
          <p:nvPr/>
        </p:nvSpPr>
        <p:spPr>
          <a:xfrm>
            <a:off x="1985963" y="1935127"/>
            <a:ext cx="8220074" cy="691116"/>
          </a:xfrm>
          <a:prstGeom prst="rect">
            <a:avLst/>
          </a:prstGeom>
          <a:solidFill>
            <a:schemeClr val="accent3">
              <a:lumMod val="75000"/>
            </a:schemeClr>
          </a:solidFill>
        </p:spPr>
        <p:txBody>
          <a:bodyPr>
            <a:noAutofit/>
          </a:bodyPr>
          <a:lstStyle>
            <a:lvl1pPr marL="228600" indent="-228600" algn="ctr" defTabSz="914400" rtl="0" eaLnBrk="1" latinLnBrk="0" hangingPunct="1">
              <a:lnSpc>
                <a:spcPct val="90000"/>
              </a:lnSpc>
              <a:spcBef>
                <a:spcPts val="1000"/>
              </a:spcBef>
              <a:buFont typeface="Arial" panose="020B0604020202020204" pitchFamily="34" charset="0"/>
              <a:buNone/>
              <a:defRPr kumimoji="0" lang="en-US" sz="3400" b="1" i="0" u="none" strike="noStrike" kern="1200" cap="none" spc="0" normalizeH="0" baseline="0" noProof="0" dirty="0" smtClean="0">
                <a:ln>
                  <a:noFill/>
                </a:ln>
                <a:solidFill>
                  <a:schemeClr val="tx1">
                    <a:lumMod val="65000"/>
                    <a:lumOff val="35000"/>
                  </a:schemeClr>
                </a:solidFill>
                <a:effectLst/>
                <a:uLnTx/>
                <a:uFillTx/>
                <a:latin typeface="+mn-lt"/>
                <a:ea typeface="+mn-ea"/>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4400" dirty="0">
                <a:solidFill>
                  <a:schemeClr val="bg1"/>
                </a:solidFill>
              </a:rPr>
              <a:t>File Locking</a:t>
            </a:r>
          </a:p>
        </p:txBody>
      </p:sp>
      <p:sp>
        <p:nvSpPr>
          <p:cNvPr id="2" name="Slide Number Placeholder 1"/>
          <p:cNvSpPr>
            <a:spLocks noGrp="1"/>
          </p:cNvSpPr>
          <p:nvPr>
            <p:ph type="sldNum" sz="quarter" idx="12"/>
          </p:nvPr>
        </p:nvSpPr>
        <p:spPr>
          <a:xfrm>
            <a:off x="9319517" y="6396389"/>
            <a:ext cx="2743200" cy="365125"/>
          </a:xfrm>
        </p:spPr>
        <p:txBody>
          <a:bodyPr/>
          <a:lstStyle/>
          <a:p>
            <a:fld id="{1DEFBDA0-AD74-41D1-B067-250B5C005FA0}" type="slidenum">
              <a:rPr lang="en-IN" smtClean="0"/>
              <a:t>43</a:t>
            </a:fld>
            <a:endParaRPr lang="en-IN"/>
          </a:p>
        </p:txBody>
      </p:sp>
      <p:sp>
        <p:nvSpPr>
          <p:cNvPr id="3" name="TextBox 2"/>
          <p:cNvSpPr txBox="1"/>
          <p:nvPr/>
        </p:nvSpPr>
        <p:spPr>
          <a:xfrm>
            <a:off x="5528929" y="3083757"/>
            <a:ext cx="4146699" cy="3046988"/>
          </a:xfrm>
          <a:prstGeom prst="rect">
            <a:avLst/>
          </a:prstGeom>
          <a:solidFill>
            <a:schemeClr val="accent2">
              <a:lumMod val="20000"/>
              <a:lumOff val="80000"/>
            </a:schemeClr>
          </a:solidFill>
        </p:spPr>
        <p:txBody>
          <a:bodyPr wrap="square" rtlCol="0">
            <a:spAutoFit/>
          </a:bodyPr>
          <a:lstStyle/>
          <a:p>
            <a:pPr marL="285750" indent="-285750">
              <a:buFont typeface="Wingdings" panose="05000000000000000000" pitchFamily="2" charset="2"/>
              <a:buChar char="Ø"/>
            </a:pPr>
            <a:r>
              <a:rPr lang="en-US" altLang="en-US" sz="3200" b="1" dirty="0"/>
              <a:t>Share data in a file </a:t>
            </a:r>
          </a:p>
          <a:p>
            <a:pPr marL="285750" indent="-285750">
              <a:buFont typeface="Wingdings" panose="05000000000000000000" pitchFamily="2" charset="2"/>
              <a:buChar char="Ø"/>
            </a:pPr>
            <a:r>
              <a:rPr lang="en-US" altLang="en-US" sz="3200" b="1" dirty="0"/>
              <a:t>Concurrent access</a:t>
            </a:r>
          </a:p>
          <a:p>
            <a:pPr marL="285750" indent="-285750">
              <a:buFont typeface="Wingdings" panose="05000000000000000000" pitchFamily="2" charset="2"/>
              <a:buChar char="Ø"/>
            </a:pPr>
            <a:r>
              <a:rPr lang="en-US" altLang="en-US" sz="3200" b="1" dirty="0"/>
              <a:t>Race condition</a:t>
            </a:r>
          </a:p>
          <a:p>
            <a:pPr marL="285750" indent="-285750">
              <a:buFont typeface="Wingdings" panose="05000000000000000000" pitchFamily="2" charset="2"/>
              <a:buChar char="Ø"/>
            </a:pPr>
            <a:r>
              <a:rPr lang="en-US" altLang="en-US" sz="3200" b="1" dirty="0"/>
              <a:t>Dead Lock</a:t>
            </a:r>
          </a:p>
          <a:p>
            <a:pPr marL="285750" indent="-285750">
              <a:buFont typeface="Wingdings" panose="05000000000000000000" pitchFamily="2" charset="2"/>
              <a:buChar char="Ø"/>
            </a:pPr>
            <a:r>
              <a:rPr lang="en-US" altLang="en-US" sz="3200" b="1" dirty="0"/>
              <a:t>Synchronization</a:t>
            </a:r>
          </a:p>
          <a:p>
            <a:pPr marL="285750" indent="-285750">
              <a:buFont typeface="Wingdings" panose="05000000000000000000" pitchFamily="2" charset="2"/>
              <a:buChar char="Ø"/>
            </a:pPr>
            <a:r>
              <a:rPr lang="en-US" altLang="en-US" sz="3200" b="1" dirty="0"/>
              <a:t>File locking</a:t>
            </a:r>
            <a:endParaRPr lang="en-IN" sz="3200" b="1" dirty="0"/>
          </a:p>
        </p:txBody>
      </p:sp>
    </p:spTree>
    <p:extLst>
      <p:ext uri="{BB962C8B-B14F-4D97-AF65-F5344CB8AC3E}">
        <p14:creationId xmlns:p14="http://schemas.microsoft.com/office/powerpoint/2010/main" val="1205960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Types of Locking</a:t>
            </a:r>
          </a:p>
        </p:txBody>
      </p:sp>
      <p:sp>
        <p:nvSpPr>
          <p:cNvPr id="4" name="Slide Number Placeholder 3"/>
          <p:cNvSpPr>
            <a:spLocks noGrp="1"/>
          </p:cNvSpPr>
          <p:nvPr>
            <p:ph type="sldNum" sz="quarter" idx="12"/>
          </p:nvPr>
        </p:nvSpPr>
        <p:spPr/>
        <p:txBody>
          <a:bodyPr/>
          <a:lstStyle/>
          <a:p>
            <a:fld id="{1DEFBDA0-AD74-41D1-B067-250B5C005FA0}" type="slidenum">
              <a:rPr lang="en-IN" smtClean="0"/>
              <a:t>44</a:t>
            </a:fld>
            <a:endParaRPr lang="en-IN"/>
          </a:p>
        </p:txBody>
      </p:sp>
      <p:sp>
        <p:nvSpPr>
          <p:cNvPr id="5" name="Rectangle 3"/>
          <p:cNvSpPr txBox="1">
            <a:spLocks noChangeArrowheads="1"/>
          </p:cNvSpPr>
          <p:nvPr/>
        </p:nvSpPr>
        <p:spPr>
          <a:xfrm>
            <a:off x="990600" y="1644503"/>
            <a:ext cx="7772400" cy="3512288"/>
          </a:xfrm>
          <a:prstGeom prst="rect">
            <a:avLst/>
          </a:prstGeom>
          <a:solidFill>
            <a:schemeClr val="accent1">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3200" b="1" dirty="0"/>
              <a:t>Two Types</a:t>
            </a:r>
          </a:p>
          <a:p>
            <a:pPr lvl="1"/>
            <a:r>
              <a:rPr lang="en-US" altLang="en-US" sz="2800" b="1" dirty="0"/>
              <a:t>Mandatory locking</a:t>
            </a:r>
          </a:p>
          <a:p>
            <a:pPr lvl="2"/>
            <a:r>
              <a:rPr lang="en-US" altLang="en-US" sz="2400" b="1" dirty="0"/>
              <a:t>Lock an entire file</a:t>
            </a:r>
          </a:p>
          <a:p>
            <a:pPr lvl="2"/>
            <a:endParaRPr lang="en-US" altLang="en-US" sz="2400" b="1" dirty="0"/>
          </a:p>
          <a:p>
            <a:pPr lvl="1"/>
            <a:r>
              <a:rPr lang="en-US" altLang="en-US" sz="2800" b="1" dirty="0"/>
              <a:t>Advisory (or ) Record locking</a:t>
            </a:r>
          </a:p>
          <a:p>
            <a:pPr lvl="2"/>
            <a:r>
              <a:rPr lang="en-US" altLang="en-US" sz="2400" b="1" dirty="0"/>
              <a:t>Lock to specific byte range</a:t>
            </a:r>
          </a:p>
          <a:p>
            <a:pPr lvl="2"/>
            <a:r>
              <a:rPr lang="en-US" altLang="en-US" sz="2400" b="1" dirty="0"/>
              <a:t>Granularity</a:t>
            </a:r>
          </a:p>
          <a:p>
            <a:pPr lvl="2"/>
            <a:r>
              <a:rPr lang="en-US" altLang="en-US" sz="2400" b="1" dirty="0"/>
              <a:t>Improve Performance</a:t>
            </a:r>
          </a:p>
        </p:txBody>
      </p:sp>
    </p:spTree>
    <p:extLst>
      <p:ext uri="{BB962C8B-B14F-4D97-AF65-F5344CB8AC3E}">
        <p14:creationId xmlns:p14="http://schemas.microsoft.com/office/powerpoint/2010/main" val="282698011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Mandatory Vs Record Locking</a:t>
            </a:r>
          </a:p>
        </p:txBody>
      </p:sp>
      <p:sp>
        <p:nvSpPr>
          <p:cNvPr id="4" name="Slide Number Placeholder 3"/>
          <p:cNvSpPr>
            <a:spLocks noGrp="1"/>
          </p:cNvSpPr>
          <p:nvPr>
            <p:ph type="sldNum" sz="quarter" idx="12"/>
          </p:nvPr>
        </p:nvSpPr>
        <p:spPr>
          <a:xfrm>
            <a:off x="9340065" y="6428263"/>
            <a:ext cx="2743200" cy="365125"/>
          </a:xfrm>
        </p:spPr>
        <p:txBody>
          <a:bodyPr/>
          <a:lstStyle/>
          <a:p>
            <a:fld id="{1DEFBDA0-AD74-41D1-B067-250B5C005FA0}" type="slidenum">
              <a:rPr lang="en-IN" smtClean="0"/>
              <a:t>45</a:t>
            </a:fld>
            <a:endParaRPr lang="en-IN"/>
          </a:p>
        </p:txBody>
      </p:sp>
      <p:sp>
        <p:nvSpPr>
          <p:cNvPr id="5" name="Rectangle 2"/>
          <p:cNvSpPr>
            <a:spLocks noChangeArrowheads="1"/>
          </p:cNvSpPr>
          <p:nvPr/>
        </p:nvSpPr>
        <p:spPr bwMode="auto">
          <a:xfrm>
            <a:off x="2523460" y="2388782"/>
            <a:ext cx="1066800" cy="1524000"/>
          </a:xfrm>
          <a:prstGeom prst="rect">
            <a:avLst/>
          </a:prstGeom>
          <a:solidFill>
            <a:schemeClr val="accent1">
              <a:lumMod val="60000"/>
              <a:lumOff val="40000"/>
            </a:schemeClr>
          </a:solidFill>
          <a:ln w="12700">
            <a:solidFill>
              <a:schemeClr val="tx1"/>
            </a:solidFill>
            <a:miter lim="800000"/>
            <a:headEnd type="none" w="sm" len="sm"/>
            <a:tailEnd type="none" w="sm" len="sm"/>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800" b="1" dirty="0">
                <a:latin typeface="+mn-lt"/>
              </a:rPr>
              <a:t>FILE</a:t>
            </a:r>
          </a:p>
        </p:txBody>
      </p:sp>
      <p:sp>
        <p:nvSpPr>
          <p:cNvPr id="6" name="Oval 3"/>
          <p:cNvSpPr>
            <a:spLocks noChangeArrowheads="1"/>
          </p:cNvSpPr>
          <p:nvPr/>
        </p:nvSpPr>
        <p:spPr bwMode="auto">
          <a:xfrm>
            <a:off x="1228060" y="1245782"/>
            <a:ext cx="838200" cy="762000"/>
          </a:xfrm>
          <a:prstGeom prst="ellipse">
            <a:avLst/>
          </a:prstGeom>
          <a:solidFill>
            <a:schemeClr val="accent2"/>
          </a:soli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800" b="1">
              <a:latin typeface="+mn-lt"/>
            </a:endParaRPr>
          </a:p>
        </p:txBody>
      </p:sp>
      <p:sp>
        <p:nvSpPr>
          <p:cNvPr id="7" name="Oval 4"/>
          <p:cNvSpPr>
            <a:spLocks noChangeArrowheads="1"/>
          </p:cNvSpPr>
          <p:nvPr/>
        </p:nvSpPr>
        <p:spPr bwMode="auto">
          <a:xfrm>
            <a:off x="389860" y="2541182"/>
            <a:ext cx="838200" cy="762000"/>
          </a:xfrm>
          <a:prstGeom prst="ellipse">
            <a:avLst/>
          </a:prstGeom>
          <a:solidFill>
            <a:schemeClr val="accent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800" b="1">
                <a:solidFill>
                  <a:schemeClr val="bg1"/>
                </a:solidFill>
                <a:latin typeface="+mn-lt"/>
              </a:rPr>
              <a:t>p2</a:t>
            </a:r>
            <a:endParaRPr lang="en-US" altLang="en-US" sz="2800" b="1">
              <a:latin typeface="+mn-lt"/>
            </a:endParaRPr>
          </a:p>
        </p:txBody>
      </p:sp>
      <p:sp>
        <p:nvSpPr>
          <p:cNvPr id="8" name="Oval 5"/>
          <p:cNvSpPr>
            <a:spLocks noChangeArrowheads="1"/>
          </p:cNvSpPr>
          <p:nvPr/>
        </p:nvSpPr>
        <p:spPr bwMode="auto">
          <a:xfrm>
            <a:off x="1304260" y="3988982"/>
            <a:ext cx="838200" cy="762000"/>
          </a:xfrm>
          <a:prstGeom prst="ellipse">
            <a:avLst/>
          </a:prstGeom>
          <a:solidFill>
            <a:schemeClr val="accent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800" b="1">
                <a:solidFill>
                  <a:schemeClr val="bg1"/>
                </a:solidFill>
                <a:latin typeface="+mn-lt"/>
              </a:rPr>
              <a:t>p3</a:t>
            </a:r>
            <a:endParaRPr lang="en-US" altLang="en-US" sz="2800" b="1">
              <a:latin typeface="+mn-lt"/>
            </a:endParaRPr>
          </a:p>
        </p:txBody>
      </p:sp>
      <p:sp>
        <p:nvSpPr>
          <p:cNvPr id="9" name="Oval 6"/>
          <p:cNvSpPr>
            <a:spLocks noChangeArrowheads="1"/>
          </p:cNvSpPr>
          <p:nvPr/>
        </p:nvSpPr>
        <p:spPr bwMode="auto">
          <a:xfrm>
            <a:off x="4504660" y="1398182"/>
            <a:ext cx="838200" cy="762000"/>
          </a:xfrm>
          <a:prstGeom prst="ellipse">
            <a:avLst/>
          </a:prstGeom>
          <a:solidFill>
            <a:schemeClr val="hlink"/>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800" b="1">
                <a:solidFill>
                  <a:schemeClr val="bg1"/>
                </a:solidFill>
                <a:latin typeface="+mn-lt"/>
              </a:rPr>
              <a:t>p4</a:t>
            </a:r>
          </a:p>
        </p:txBody>
      </p:sp>
      <p:sp>
        <p:nvSpPr>
          <p:cNvPr id="10" name="Oval 7"/>
          <p:cNvSpPr>
            <a:spLocks noChangeArrowheads="1"/>
          </p:cNvSpPr>
          <p:nvPr/>
        </p:nvSpPr>
        <p:spPr bwMode="auto">
          <a:xfrm>
            <a:off x="4352260" y="3303182"/>
            <a:ext cx="838200" cy="762000"/>
          </a:xfrm>
          <a:prstGeom prst="ellipse">
            <a:avLst/>
          </a:prstGeom>
          <a:solidFill>
            <a:schemeClr val="hlink"/>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800" b="1">
                <a:solidFill>
                  <a:schemeClr val="bg1"/>
                </a:solidFill>
                <a:latin typeface="+mn-lt"/>
              </a:rPr>
              <a:t>p5</a:t>
            </a:r>
            <a:endParaRPr lang="en-US" altLang="en-US" sz="2800" b="1">
              <a:latin typeface="+mn-lt"/>
            </a:endParaRPr>
          </a:p>
        </p:txBody>
      </p:sp>
      <p:sp>
        <p:nvSpPr>
          <p:cNvPr id="11" name="Line 8"/>
          <p:cNvSpPr>
            <a:spLocks noChangeShapeType="1"/>
          </p:cNvSpPr>
          <p:nvPr/>
        </p:nvSpPr>
        <p:spPr bwMode="auto">
          <a:xfrm>
            <a:off x="1913860" y="1931582"/>
            <a:ext cx="609600" cy="45720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2000" b="1"/>
          </a:p>
        </p:txBody>
      </p:sp>
      <p:sp>
        <p:nvSpPr>
          <p:cNvPr id="12" name="Line 9"/>
          <p:cNvSpPr>
            <a:spLocks noChangeShapeType="1"/>
          </p:cNvSpPr>
          <p:nvPr/>
        </p:nvSpPr>
        <p:spPr bwMode="auto">
          <a:xfrm>
            <a:off x="1228060" y="2998382"/>
            <a:ext cx="1295400" cy="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2000" b="1"/>
          </a:p>
        </p:txBody>
      </p:sp>
      <p:sp>
        <p:nvSpPr>
          <p:cNvPr id="13" name="Line 10"/>
          <p:cNvSpPr>
            <a:spLocks noChangeShapeType="1"/>
          </p:cNvSpPr>
          <p:nvPr/>
        </p:nvSpPr>
        <p:spPr bwMode="auto">
          <a:xfrm flipV="1">
            <a:off x="2066260" y="3684182"/>
            <a:ext cx="457200" cy="45720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2000" b="1"/>
          </a:p>
        </p:txBody>
      </p:sp>
      <p:sp>
        <p:nvSpPr>
          <p:cNvPr id="14" name="Line 11"/>
          <p:cNvSpPr>
            <a:spLocks noChangeShapeType="1"/>
          </p:cNvSpPr>
          <p:nvPr/>
        </p:nvSpPr>
        <p:spPr bwMode="auto">
          <a:xfrm flipH="1">
            <a:off x="3590260" y="2007782"/>
            <a:ext cx="914400" cy="53340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2000" b="1"/>
          </a:p>
        </p:txBody>
      </p:sp>
      <p:sp>
        <p:nvSpPr>
          <p:cNvPr id="15" name="Line 12"/>
          <p:cNvSpPr>
            <a:spLocks noChangeShapeType="1"/>
          </p:cNvSpPr>
          <p:nvPr/>
        </p:nvSpPr>
        <p:spPr bwMode="auto">
          <a:xfrm flipH="1">
            <a:off x="3590260" y="3607982"/>
            <a:ext cx="762000" cy="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2000" b="1"/>
          </a:p>
        </p:txBody>
      </p:sp>
      <p:sp>
        <p:nvSpPr>
          <p:cNvPr id="16" name="Text Box 13"/>
          <p:cNvSpPr txBox="1">
            <a:spLocks noChangeArrowheads="1"/>
          </p:cNvSpPr>
          <p:nvPr/>
        </p:nvSpPr>
        <p:spPr bwMode="auto">
          <a:xfrm>
            <a:off x="1440785" y="1287057"/>
            <a:ext cx="55976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a:solidFill>
                  <a:schemeClr val="bg1"/>
                </a:solidFill>
                <a:latin typeface="+mn-lt"/>
              </a:rPr>
              <a:t>p1</a:t>
            </a:r>
            <a:endParaRPr lang="en-US" altLang="en-US" sz="2800" b="1">
              <a:latin typeface="+mn-lt"/>
            </a:endParaRPr>
          </a:p>
        </p:txBody>
      </p:sp>
      <p:sp>
        <p:nvSpPr>
          <p:cNvPr id="17" name="Text Box 14"/>
          <p:cNvSpPr txBox="1">
            <a:spLocks noChangeArrowheads="1"/>
          </p:cNvSpPr>
          <p:nvPr/>
        </p:nvSpPr>
        <p:spPr bwMode="auto">
          <a:xfrm>
            <a:off x="1228060" y="2464982"/>
            <a:ext cx="10668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400" b="1">
                <a:latin typeface="+mn-lt"/>
              </a:rPr>
              <a:t>READ</a:t>
            </a:r>
          </a:p>
        </p:txBody>
      </p:sp>
      <p:sp>
        <p:nvSpPr>
          <p:cNvPr id="18" name="Text Box 15"/>
          <p:cNvSpPr txBox="1">
            <a:spLocks noChangeArrowheads="1"/>
          </p:cNvSpPr>
          <p:nvPr/>
        </p:nvSpPr>
        <p:spPr bwMode="auto">
          <a:xfrm>
            <a:off x="3742660" y="2922182"/>
            <a:ext cx="10668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400" b="1">
                <a:latin typeface="+mn-lt"/>
              </a:rPr>
              <a:t>WRITE</a:t>
            </a:r>
          </a:p>
        </p:txBody>
      </p:sp>
      <p:sp>
        <p:nvSpPr>
          <p:cNvPr id="19" name="Text Box 16"/>
          <p:cNvSpPr txBox="1">
            <a:spLocks noChangeArrowheads="1"/>
          </p:cNvSpPr>
          <p:nvPr/>
        </p:nvSpPr>
        <p:spPr bwMode="auto">
          <a:xfrm>
            <a:off x="1304260" y="3531782"/>
            <a:ext cx="10668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400" b="1">
                <a:latin typeface="+mn-lt"/>
              </a:rPr>
              <a:t>READ</a:t>
            </a:r>
          </a:p>
        </p:txBody>
      </p:sp>
      <p:sp>
        <p:nvSpPr>
          <p:cNvPr id="20" name="Text Box 17"/>
          <p:cNvSpPr txBox="1">
            <a:spLocks noChangeArrowheads="1"/>
          </p:cNvSpPr>
          <p:nvPr/>
        </p:nvSpPr>
        <p:spPr bwMode="auto">
          <a:xfrm>
            <a:off x="2142460" y="1702982"/>
            <a:ext cx="10668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400" b="1">
                <a:latin typeface="+mn-lt"/>
              </a:rPr>
              <a:t>READ</a:t>
            </a:r>
          </a:p>
        </p:txBody>
      </p:sp>
      <p:sp>
        <p:nvSpPr>
          <p:cNvPr id="21" name="Rectangle 18"/>
          <p:cNvSpPr>
            <a:spLocks noChangeArrowheads="1"/>
          </p:cNvSpPr>
          <p:nvPr/>
        </p:nvSpPr>
        <p:spPr bwMode="auto">
          <a:xfrm>
            <a:off x="3514060" y="1779182"/>
            <a:ext cx="67358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a:latin typeface="+mn-lt"/>
              </a:rPr>
              <a:t>WRITE</a:t>
            </a:r>
          </a:p>
        </p:txBody>
      </p:sp>
      <p:sp>
        <p:nvSpPr>
          <p:cNvPr id="22" name="Line 19"/>
          <p:cNvSpPr>
            <a:spLocks noChangeShapeType="1"/>
          </p:cNvSpPr>
          <p:nvPr/>
        </p:nvSpPr>
        <p:spPr bwMode="auto">
          <a:xfrm>
            <a:off x="2752060" y="2693582"/>
            <a:ext cx="6096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2000" b="1"/>
          </a:p>
        </p:txBody>
      </p:sp>
      <p:sp>
        <p:nvSpPr>
          <p:cNvPr id="23" name="Text Box 20"/>
          <p:cNvSpPr txBox="1">
            <a:spLocks noChangeArrowheads="1"/>
          </p:cNvSpPr>
          <p:nvPr/>
        </p:nvSpPr>
        <p:spPr bwMode="auto">
          <a:xfrm>
            <a:off x="1837660" y="2236382"/>
            <a:ext cx="56618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a:latin typeface="+mn-lt"/>
              </a:rPr>
              <a:t>1 Sec</a:t>
            </a:r>
          </a:p>
        </p:txBody>
      </p:sp>
      <p:sp>
        <p:nvSpPr>
          <p:cNvPr id="24" name="Text Box 21"/>
          <p:cNvSpPr txBox="1">
            <a:spLocks noChangeArrowheads="1"/>
          </p:cNvSpPr>
          <p:nvPr/>
        </p:nvSpPr>
        <p:spPr bwMode="auto">
          <a:xfrm>
            <a:off x="1761460" y="3074582"/>
            <a:ext cx="56618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a:latin typeface="+mn-lt"/>
              </a:rPr>
              <a:t>1 Sec</a:t>
            </a:r>
          </a:p>
        </p:txBody>
      </p:sp>
      <p:sp>
        <p:nvSpPr>
          <p:cNvPr id="25" name="Text Box 22"/>
          <p:cNvSpPr txBox="1">
            <a:spLocks noChangeArrowheads="1"/>
          </p:cNvSpPr>
          <p:nvPr/>
        </p:nvSpPr>
        <p:spPr bwMode="auto">
          <a:xfrm>
            <a:off x="2142460" y="3988982"/>
            <a:ext cx="56618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a:latin typeface="+mn-lt"/>
              </a:rPr>
              <a:t>1 Sec</a:t>
            </a:r>
          </a:p>
        </p:txBody>
      </p:sp>
      <p:sp>
        <p:nvSpPr>
          <p:cNvPr id="26" name="Text Box 23"/>
          <p:cNvSpPr txBox="1">
            <a:spLocks noChangeArrowheads="1"/>
          </p:cNvSpPr>
          <p:nvPr/>
        </p:nvSpPr>
        <p:spPr bwMode="auto">
          <a:xfrm>
            <a:off x="3818860" y="3836582"/>
            <a:ext cx="56618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a:latin typeface="+mn-lt"/>
              </a:rPr>
              <a:t>1 Sec</a:t>
            </a:r>
          </a:p>
        </p:txBody>
      </p:sp>
      <p:sp>
        <p:nvSpPr>
          <p:cNvPr id="27" name="Text Box 24"/>
          <p:cNvSpPr txBox="1">
            <a:spLocks noChangeArrowheads="1"/>
          </p:cNvSpPr>
          <p:nvPr/>
        </p:nvSpPr>
        <p:spPr bwMode="auto">
          <a:xfrm>
            <a:off x="3971260" y="2236382"/>
            <a:ext cx="56618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a:latin typeface="+mn-lt"/>
              </a:rPr>
              <a:t>1 Sec</a:t>
            </a:r>
          </a:p>
        </p:txBody>
      </p:sp>
      <p:sp>
        <p:nvSpPr>
          <p:cNvPr id="28" name="Text Box 25"/>
          <p:cNvSpPr txBox="1">
            <a:spLocks noChangeArrowheads="1"/>
          </p:cNvSpPr>
          <p:nvPr/>
        </p:nvSpPr>
        <p:spPr bwMode="auto">
          <a:xfrm>
            <a:off x="2888585" y="4838295"/>
            <a:ext cx="248766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a:latin typeface="+mn-lt"/>
              </a:rPr>
              <a:t>Total Time = 1 + 1 +1= 3 sec</a:t>
            </a:r>
            <a:endParaRPr lang="en-US" altLang="en-US" sz="2800" b="1">
              <a:latin typeface="+mn-lt"/>
            </a:endParaRPr>
          </a:p>
        </p:txBody>
      </p:sp>
      <p:sp>
        <p:nvSpPr>
          <p:cNvPr id="29" name="Rectangle 2"/>
          <p:cNvSpPr>
            <a:spLocks noChangeArrowheads="1"/>
          </p:cNvSpPr>
          <p:nvPr/>
        </p:nvSpPr>
        <p:spPr bwMode="auto">
          <a:xfrm>
            <a:off x="8752690" y="2504669"/>
            <a:ext cx="1066800" cy="1524000"/>
          </a:xfrm>
          <a:prstGeom prst="rect">
            <a:avLst/>
          </a:prstGeom>
          <a:solidFill>
            <a:schemeClr val="accent1">
              <a:lumMod val="60000"/>
              <a:lumOff val="40000"/>
            </a:schemeClr>
          </a:solidFill>
          <a:ln w="12700">
            <a:solidFill>
              <a:schemeClr val="tx1"/>
            </a:solidFill>
            <a:miter lim="800000"/>
            <a:headEnd type="none" w="sm" len="sm"/>
            <a:tailEnd type="none" w="sm" len="sm"/>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b="1" dirty="0">
              <a:latin typeface="+mn-lt"/>
            </a:endParaRPr>
          </a:p>
        </p:txBody>
      </p:sp>
      <p:sp>
        <p:nvSpPr>
          <p:cNvPr id="30" name="Oval 3"/>
          <p:cNvSpPr>
            <a:spLocks noChangeArrowheads="1"/>
          </p:cNvSpPr>
          <p:nvPr/>
        </p:nvSpPr>
        <p:spPr bwMode="auto">
          <a:xfrm>
            <a:off x="7457290" y="1361669"/>
            <a:ext cx="838200" cy="762000"/>
          </a:xfrm>
          <a:prstGeom prst="ellipse">
            <a:avLst/>
          </a:prstGeom>
          <a:solidFill>
            <a:schemeClr val="accent2"/>
          </a:soli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b="1">
              <a:latin typeface="+mn-lt"/>
            </a:endParaRPr>
          </a:p>
        </p:txBody>
      </p:sp>
      <p:sp>
        <p:nvSpPr>
          <p:cNvPr id="31" name="Oval 4"/>
          <p:cNvSpPr>
            <a:spLocks noChangeArrowheads="1"/>
          </p:cNvSpPr>
          <p:nvPr/>
        </p:nvSpPr>
        <p:spPr bwMode="auto">
          <a:xfrm>
            <a:off x="6619090" y="2657069"/>
            <a:ext cx="838200" cy="762000"/>
          </a:xfrm>
          <a:prstGeom prst="ellipse">
            <a:avLst/>
          </a:prstGeom>
          <a:solidFill>
            <a:schemeClr val="accent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solidFill>
                  <a:schemeClr val="bg1"/>
                </a:solidFill>
                <a:latin typeface="+mn-lt"/>
              </a:rPr>
              <a:t>p2</a:t>
            </a:r>
            <a:endParaRPr lang="en-US" altLang="en-US" sz="2400" b="1">
              <a:latin typeface="+mn-lt"/>
            </a:endParaRPr>
          </a:p>
        </p:txBody>
      </p:sp>
      <p:sp>
        <p:nvSpPr>
          <p:cNvPr id="32" name="Oval 5"/>
          <p:cNvSpPr>
            <a:spLocks noChangeArrowheads="1"/>
          </p:cNvSpPr>
          <p:nvPr/>
        </p:nvSpPr>
        <p:spPr bwMode="auto">
          <a:xfrm>
            <a:off x="7533490" y="4104869"/>
            <a:ext cx="838200" cy="762000"/>
          </a:xfrm>
          <a:prstGeom prst="ellipse">
            <a:avLst/>
          </a:prstGeom>
          <a:solidFill>
            <a:schemeClr val="accent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solidFill>
                  <a:schemeClr val="bg1"/>
                </a:solidFill>
                <a:latin typeface="+mn-lt"/>
              </a:rPr>
              <a:t>p3</a:t>
            </a:r>
            <a:endParaRPr lang="en-US" altLang="en-US" sz="2400" b="1">
              <a:latin typeface="+mn-lt"/>
            </a:endParaRPr>
          </a:p>
        </p:txBody>
      </p:sp>
      <p:sp>
        <p:nvSpPr>
          <p:cNvPr id="33" name="Oval 6"/>
          <p:cNvSpPr>
            <a:spLocks noChangeArrowheads="1"/>
          </p:cNvSpPr>
          <p:nvPr/>
        </p:nvSpPr>
        <p:spPr bwMode="auto">
          <a:xfrm>
            <a:off x="10733890" y="1514069"/>
            <a:ext cx="838200" cy="762000"/>
          </a:xfrm>
          <a:prstGeom prst="ellipse">
            <a:avLst/>
          </a:prstGeom>
          <a:solidFill>
            <a:schemeClr val="hlink"/>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solidFill>
                  <a:schemeClr val="bg1"/>
                </a:solidFill>
                <a:latin typeface="+mn-lt"/>
              </a:rPr>
              <a:t>p4</a:t>
            </a:r>
          </a:p>
        </p:txBody>
      </p:sp>
      <p:sp>
        <p:nvSpPr>
          <p:cNvPr id="34" name="Oval 7"/>
          <p:cNvSpPr>
            <a:spLocks noChangeArrowheads="1"/>
          </p:cNvSpPr>
          <p:nvPr/>
        </p:nvSpPr>
        <p:spPr bwMode="auto">
          <a:xfrm>
            <a:off x="10581490" y="3419069"/>
            <a:ext cx="838200" cy="762000"/>
          </a:xfrm>
          <a:prstGeom prst="ellipse">
            <a:avLst/>
          </a:prstGeom>
          <a:solidFill>
            <a:schemeClr val="hlink"/>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solidFill>
                  <a:schemeClr val="bg1"/>
                </a:solidFill>
                <a:latin typeface="+mn-lt"/>
              </a:rPr>
              <a:t>p5</a:t>
            </a:r>
            <a:endParaRPr lang="en-US" altLang="en-US" sz="2400" b="1">
              <a:latin typeface="+mn-lt"/>
            </a:endParaRPr>
          </a:p>
        </p:txBody>
      </p:sp>
      <p:sp>
        <p:nvSpPr>
          <p:cNvPr id="35" name="Line 8"/>
          <p:cNvSpPr>
            <a:spLocks noChangeShapeType="1"/>
          </p:cNvSpPr>
          <p:nvPr/>
        </p:nvSpPr>
        <p:spPr bwMode="auto">
          <a:xfrm>
            <a:off x="8143090" y="2047469"/>
            <a:ext cx="609600" cy="45720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36" name="Line 9"/>
          <p:cNvSpPr>
            <a:spLocks noChangeShapeType="1"/>
          </p:cNvSpPr>
          <p:nvPr/>
        </p:nvSpPr>
        <p:spPr bwMode="auto">
          <a:xfrm>
            <a:off x="7457290" y="3114269"/>
            <a:ext cx="1295400" cy="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37" name="Line 10"/>
          <p:cNvSpPr>
            <a:spLocks noChangeShapeType="1"/>
          </p:cNvSpPr>
          <p:nvPr/>
        </p:nvSpPr>
        <p:spPr bwMode="auto">
          <a:xfrm flipV="1">
            <a:off x="8295490" y="3800069"/>
            <a:ext cx="457200" cy="45720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38" name="Line 11"/>
          <p:cNvSpPr>
            <a:spLocks noChangeShapeType="1"/>
          </p:cNvSpPr>
          <p:nvPr/>
        </p:nvSpPr>
        <p:spPr bwMode="auto">
          <a:xfrm flipH="1">
            <a:off x="9819490" y="2123669"/>
            <a:ext cx="914400" cy="53340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39" name="Line 12"/>
          <p:cNvSpPr>
            <a:spLocks noChangeShapeType="1"/>
          </p:cNvSpPr>
          <p:nvPr/>
        </p:nvSpPr>
        <p:spPr bwMode="auto">
          <a:xfrm flipH="1">
            <a:off x="9819490" y="3723869"/>
            <a:ext cx="762000" cy="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40" name="Text Box 13"/>
          <p:cNvSpPr txBox="1">
            <a:spLocks noChangeArrowheads="1"/>
          </p:cNvSpPr>
          <p:nvPr/>
        </p:nvSpPr>
        <p:spPr bwMode="auto">
          <a:xfrm>
            <a:off x="7670015" y="1402944"/>
            <a:ext cx="50206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chemeClr val="bg1"/>
                </a:solidFill>
                <a:latin typeface="+mn-lt"/>
              </a:rPr>
              <a:t>p1</a:t>
            </a:r>
            <a:endParaRPr lang="en-US" altLang="en-US" sz="2400" b="1">
              <a:latin typeface="+mn-lt"/>
            </a:endParaRPr>
          </a:p>
        </p:txBody>
      </p:sp>
      <p:sp>
        <p:nvSpPr>
          <p:cNvPr id="41" name="Text Box 14"/>
          <p:cNvSpPr txBox="1">
            <a:spLocks noChangeArrowheads="1"/>
          </p:cNvSpPr>
          <p:nvPr/>
        </p:nvSpPr>
        <p:spPr bwMode="auto">
          <a:xfrm>
            <a:off x="7457290" y="2580869"/>
            <a:ext cx="10668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400" b="1" dirty="0">
                <a:latin typeface="+mn-lt"/>
              </a:rPr>
              <a:t>READ</a:t>
            </a:r>
          </a:p>
        </p:txBody>
      </p:sp>
      <p:sp>
        <p:nvSpPr>
          <p:cNvPr id="42" name="Text Box 15"/>
          <p:cNvSpPr txBox="1">
            <a:spLocks noChangeArrowheads="1"/>
          </p:cNvSpPr>
          <p:nvPr/>
        </p:nvSpPr>
        <p:spPr bwMode="auto">
          <a:xfrm>
            <a:off x="9971890" y="3038069"/>
            <a:ext cx="10668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400" b="1">
                <a:latin typeface="+mn-lt"/>
              </a:rPr>
              <a:t>WRITE</a:t>
            </a:r>
          </a:p>
        </p:txBody>
      </p:sp>
      <p:sp>
        <p:nvSpPr>
          <p:cNvPr id="43" name="Text Box 16"/>
          <p:cNvSpPr txBox="1">
            <a:spLocks noChangeArrowheads="1"/>
          </p:cNvSpPr>
          <p:nvPr/>
        </p:nvSpPr>
        <p:spPr bwMode="auto">
          <a:xfrm>
            <a:off x="7533490" y="3647669"/>
            <a:ext cx="10668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400" b="1">
                <a:latin typeface="+mn-lt"/>
              </a:rPr>
              <a:t>READ</a:t>
            </a:r>
          </a:p>
        </p:txBody>
      </p:sp>
      <p:sp>
        <p:nvSpPr>
          <p:cNvPr id="44" name="Text Box 17"/>
          <p:cNvSpPr txBox="1">
            <a:spLocks noChangeArrowheads="1"/>
          </p:cNvSpPr>
          <p:nvPr/>
        </p:nvSpPr>
        <p:spPr bwMode="auto">
          <a:xfrm>
            <a:off x="8371690" y="1818869"/>
            <a:ext cx="10668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400" b="1">
                <a:latin typeface="+mn-lt"/>
              </a:rPr>
              <a:t>READ</a:t>
            </a:r>
          </a:p>
        </p:txBody>
      </p:sp>
      <p:sp>
        <p:nvSpPr>
          <p:cNvPr id="45" name="Rectangle 18"/>
          <p:cNvSpPr>
            <a:spLocks noChangeArrowheads="1"/>
          </p:cNvSpPr>
          <p:nvPr/>
        </p:nvSpPr>
        <p:spPr bwMode="auto">
          <a:xfrm>
            <a:off x="9743290" y="1895069"/>
            <a:ext cx="67358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a:latin typeface="+mn-lt"/>
              </a:rPr>
              <a:t>WRITE</a:t>
            </a:r>
          </a:p>
        </p:txBody>
      </p:sp>
      <p:sp>
        <p:nvSpPr>
          <p:cNvPr id="46" name="Line 19"/>
          <p:cNvSpPr>
            <a:spLocks noChangeShapeType="1"/>
          </p:cNvSpPr>
          <p:nvPr/>
        </p:nvSpPr>
        <p:spPr bwMode="auto">
          <a:xfrm>
            <a:off x="8981290" y="2809469"/>
            <a:ext cx="6096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47" name="Text Box 20"/>
          <p:cNvSpPr txBox="1">
            <a:spLocks noChangeArrowheads="1"/>
          </p:cNvSpPr>
          <p:nvPr/>
        </p:nvSpPr>
        <p:spPr bwMode="auto">
          <a:xfrm>
            <a:off x="8066890" y="2352269"/>
            <a:ext cx="56618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a:latin typeface="+mn-lt"/>
              </a:rPr>
              <a:t>1 Sec</a:t>
            </a:r>
          </a:p>
        </p:txBody>
      </p:sp>
      <p:sp>
        <p:nvSpPr>
          <p:cNvPr id="48" name="Text Box 21"/>
          <p:cNvSpPr txBox="1">
            <a:spLocks noChangeArrowheads="1"/>
          </p:cNvSpPr>
          <p:nvPr/>
        </p:nvSpPr>
        <p:spPr bwMode="auto">
          <a:xfrm>
            <a:off x="7990690" y="3190469"/>
            <a:ext cx="51911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latin typeface="+mn-lt"/>
              </a:rPr>
              <a:t>1 Sec</a:t>
            </a:r>
          </a:p>
        </p:txBody>
      </p:sp>
      <p:sp>
        <p:nvSpPr>
          <p:cNvPr id="49" name="Text Box 22"/>
          <p:cNvSpPr txBox="1">
            <a:spLocks noChangeArrowheads="1"/>
          </p:cNvSpPr>
          <p:nvPr/>
        </p:nvSpPr>
        <p:spPr bwMode="auto">
          <a:xfrm>
            <a:off x="8371690" y="4104869"/>
            <a:ext cx="56618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a:latin typeface="+mn-lt"/>
              </a:rPr>
              <a:t>1 Sec</a:t>
            </a:r>
          </a:p>
        </p:txBody>
      </p:sp>
      <p:sp>
        <p:nvSpPr>
          <p:cNvPr id="50" name="Text Box 23"/>
          <p:cNvSpPr txBox="1">
            <a:spLocks noChangeArrowheads="1"/>
          </p:cNvSpPr>
          <p:nvPr/>
        </p:nvSpPr>
        <p:spPr bwMode="auto">
          <a:xfrm>
            <a:off x="10048090" y="3952469"/>
            <a:ext cx="56618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a:latin typeface="+mn-lt"/>
              </a:rPr>
              <a:t>1 Sec</a:t>
            </a:r>
          </a:p>
        </p:txBody>
      </p:sp>
      <p:sp>
        <p:nvSpPr>
          <p:cNvPr id="51" name="Text Box 24"/>
          <p:cNvSpPr txBox="1">
            <a:spLocks noChangeArrowheads="1"/>
          </p:cNvSpPr>
          <p:nvPr/>
        </p:nvSpPr>
        <p:spPr bwMode="auto">
          <a:xfrm>
            <a:off x="10200490" y="2352269"/>
            <a:ext cx="56618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a:latin typeface="+mn-lt"/>
              </a:rPr>
              <a:t>1 Sec</a:t>
            </a:r>
          </a:p>
        </p:txBody>
      </p:sp>
      <p:sp>
        <p:nvSpPr>
          <p:cNvPr id="52" name="Text Box 25"/>
          <p:cNvSpPr txBox="1">
            <a:spLocks noChangeArrowheads="1"/>
          </p:cNvSpPr>
          <p:nvPr/>
        </p:nvSpPr>
        <p:spPr bwMode="auto">
          <a:xfrm>
            <a:off x="9117815" y="4954182"/>
            <a:ext cx="168135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a:latin typeface="+mn-lt"/>
              </a:rPr>
              <a:t>Total Time = 1 sec</a:t>
            </a:r>
            <a:endParaRPr lang="en-US" altLang="en-US" sz="2800" b="1">
              <a:latin typeface="+mn-lt"/>
            </a:endParaRPr>
          </a:p>
        </p:txBody>
      </p:sp>
      <p:sp>
        <p:nvSpPr>
          <p:cNvPr id="53" name="Text Box 26"/>
          <p:cNvSpPr txBox="1">
            <a:spLocks noChangeArrowheads="1"/>
          </p:cNvSpPr>
          <p:nvPr/>
        </p:nvSpPr>
        <p:spPr bwMode="auto">
          <a:xfrm>
            <a:off x="8828890" y="2839891"/>
            <a:ext cx="106593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dirty="0">
                <a:latin typeface="+mn-lt"/>
              </a:rPr>
              <a:t>Processes</a:t>
            </a:r>
          </a:p>
          <a:p>
            <a:pPr eaLnBrk="1" hangingPunct="1"/>
            <a:r>
              <a:rPr lang="en-US" altLang="en-US" sz="1400" b="1" dirty="0">
                <a:latin typeface="+mn-lt"/>
              </a:rPr>
              <a:t>Operating </a:t>
            </a:r>
          </a:p>
          <a:p>
            <a:pPr eaLnBrk="1" hangingPunct="1"/>
            <a:r>
              <a:rPr lang="en-US" altLang="en-US" sz="1400" b="1" dirty="0">
                <a:latin typeface="+mn-lt"/>
              </a:rPr>
              <a:t>on different</a:t>
            </a:r>
          </a:p>
          <a:p>
            <a:pPr eaLnBrk="1" hangingPunct="1"/>
            <a:r>
              <a:rPr lang="en-US" altLang="en-US" sz="1400" b="1" dirty="0">
                <a:latin typeface="+mn-lt"/>
              </a:rPr>
              <a:t>Records</a:t>
            </a:r>
          </a:p>
        </p:txBody>
      </p:sp>
    </p:spTree>
    <p:extLst>
      <p:ext uri="{BB962C8B-B14F-4D97-AF65-F5344CB8AC3E}">
        <p14:creationId xmlns:p14="http://schemas.microsoft.com/office/powerpoint/2010/main" val="85577341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flock Structure</a:t>
            </a:r>
          </a:p>
        </p:txBody>
      </p:sp>
      <p:sp>
        <p:nvSpPr>
          <p:cNvPr id="4" name="Slide Number Placeholder 3"/>
          <p:cNvSpPr>
            <a:spLocks noGrp="1"/>
          </p:cNvSpPr>
          <p:nvPr>
            <p:ph type="sldNum" sz="quarter" idx="12"/>
          </p:nvPr>
        </p:nvSpPr>
        <p:spPr/>
        <p:txBody>
          <a:bodyPr/>
          <a:lstStyle/>
          <a:p>
            <a:fld id="{1DEFBDA0-AD74-41D1-B067-250B5C005FA0}" type="slidenum">
              <a:rPr lang="en-IN" smtClean="0"/>
              <a:t>46</a:t>
            </a:fld>
            <a:endParaRPr lang="en-IN"/>
          </a:p>
        </p:txBody>
      </p:sp>
      <p:sp>
        <p:nvSpPr>
          <p:cNvPr id="5" name="Rectangle 3"/>
          <p:cNvSpPr txBox="1">
            <a:spLocks noChangeArrowheads="1"/>
          </p:cNvSpPr>
          <p:nvPr/>
        </p:nvSpPr>
        <p:spPr>
          <a:xfrm>
            <a:off x="248092" y="1764114"/>
            <a:ext cx="6429154" cy="4642885"/>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en-US" sz="2400" b="1" dirty="0" err="1"/>
              <a:t>struct</a:t>
            </a:r>
            <a:r>
              <a:rPr lang="en-US" altLang="en-US" sz="2400" b="1" dirty="0"/>
              <a:t> flock {</a:t>
            </a:r>
          </a:p>
          <a:p>
            <a:pPr>
              <a:buFont typeface="Wingdings" panose="05000000000000000000" pitchFamily="2" charset="2"/>
              <a:buNone/>
            </a:pPr>
            <a:r>
              <a:rPr lang="en-US" altLang="en-US" sz="2400" b="1" dirty="0"/>
              <a:t>	short 	</a:t>
            </a:r>
            <a:r>
              <a:rPr lang="en-US" altLang="en-US" sz="2400" b="1" dirty="0" err="1"/>
              <a:t>l_type</a:t>
            </a:r>
            <a:r>
              <a:rPr lang="en-US" altLang="en-US" sz="2400" b="1" dirty="0"/>
              <a:t>;  </a:t>
            </a:r>
          </a:p>
          <a:p>
            <a:pPr>
              <a:buFont typeface="Wingdings" panose="05000000000000000000" pitchFamily="2" charset="2"/>
              <a:buNone/>
            </a:pPr>
            <a:r>
              <a:rPr lang="en-US" altLang="en-US" sz="2400" b="1" dirty="0"/>
              <a:t>   /* lock type: read, write or unlock */</a:t>
            </a:r>
          </a:p>
          <a:p>
            <a:pPr>
              <a:buFont typeface="Wingdings" panose="05000000000000000000" pitchFamily="2" charset="2"/>
              <a:buNone/>
            </a:pPr>
            <a:r>
              <a:rPr lang="en-US" altLang="en-US" sz="2400" b="1" dirty="0"/>
              <a:t>	short 	</a:t>
            </a:r>
            <a:r>
              <a:rPr lang="en-US" altLang="en-US" sz="2400" b="1" dirty="0" err="1"/>
              <a:t>l_whence</a:t>
            </a:r>
            <a:r>
              <a:rPr lang="en-US" altLang="en-US" sz="2400" b="1" dirty="0"/>
              <a:t>;	 </a:t>
            </a:r>
          </a:p>
          <a:p>
            <a:pPr>
              <a:buFont typeface="Wingdings" panose="05000000000000000000" pitchFamily="2" charset="2"/>
              <a:buNone/>
            </a:pPr>
            <a:r>
              <a:rPr lang="en-US" altLang="en-US" sz="2400" b="1" dirty="0"/>
              <a:t>	</a:t>
            </a:r>
            <a:r>
              <a:rPr lang="en-US" altLang="en-US" sz="2400" b="1" dirty="0" err="1"/>
              <a:t>off_t</a:t>
            </a:r>
            <a:r>
              <a:rPr lang="en-US" altLang="en-US" sz="2400" b="1" dirty="0"/>
              <a:t> 		</a:t>
            </a:r>
            <a:r>
              <a:rPr lang="en-US" altLang="en-US" sz="2400" b="1" dirty="0" err="1"/>
              <a:t>l_start</a:t>
            </a:r>
            <a:r>
              <a:rPr lang="en-US" altLang="en-US" sz="2400" b="1" dirty="0"/>
              <a:t>;	 </a:t>
            </a:r>
          </a:p>
          <a:p>
            <a:pPr>
              <a:buFont typeface="Wingdings" panose="05000000000000000000" pitchFamily="2" charset="2"/>
              <a:buNone/>
            </a:pPr>
            <a:r>
              <a:rPr lang="en-US" altLang="en-US" sz="2400" b="1" dirty="0"/>
              <a:t>	</a:t>
            </a:r>
            <a:r>
              <a:rPr lang="en-US" altLang="en-US" sz="2400" b="1" dirty="0" err="1"/>
              <a:t>off_t</a:t>
            </a:r>
            <a:r>
              <a:rPr lang="en-US" altLang="en-US" sz="2400" b="1" dirty="0"/>
              <a:t> 		</a:t>
            </a:r>
            <a:r>
              <a:rPr lang="en-US" altLang="en-US" sz="2400" b="1" dirty="0" err="1"/>
              <a:t>l_len</a:t>
            </a:r>
            <a:r>
              <a:rPr lang="en-US" altLang="en-US" sz="2400" b="1" dirty="0"/>
              <a:t>;	 </a:t>
            </a:r>
          </a:p>
          <a:p>
            <a:pPr>
              <a:buFont typeface="Wingdings" panose="05000000000000000000" pitchFamily="2" charset="2"/>
              <a:buNone/>
            </a:pPr>
            <a:r>
              <a:rPr lang="en-US" altLang="en-US" sz="2400" b="1" dirty="0"/>
              <a:t>	</a:t>
            </a:r>
            <a:r>
              <a:rPr lang="en-US" altLang="en-US" sz="2400" b="1" dirty="0" err="1"/>
              <a:t>pid_t</a:t>
            </a:r>
            <a:r>
              <a:rPr lang="en-US" altLang="en-US" sz="2400" b="1" dirty="0"/>
              <a:t> 	</a:t>
            </a:r>
            <a:r>
              <a:rPr lang="en-US" altLang="en-US" sz="2400" b="1" dirty="0" err="1"/>
              <a:t>l_pid</a:t>
            </a:r>
            <a:r>
              <a:rPr lang="en-US" altLang="en-US" sz="2400" b="1" dirty="0"/>
              <a:t>;	 </a:t>
            </a:r>
          </a:p>
          <a:p>
            <a:pPr>
              <a:buFont typeface="Wingdings" panose="05000000000000000000" pitchFamily="2" charset="2"/>
              <a:buNone/>
            </a:pPr>
            <a:r>
              <a:rPr lang="en-US" altLang="en-US" sz="2400" b="1" dirty="0"/>
              <a:t>};</a:t>
            </a:r>
          </a:p>
          <a:p>
            <a:pPr>
              <a:buFont typeface="Wingdings" panose="05000000000000000000" pitchFamily="2" charset="2"/>
              <a:buNone/>
            </a:pPr>
            <a:r>
              <a:rPr lang="en-US" altLang="en-US" sz="2000" b="1" dirty="0"/>
              <a:t>Read lock: allows many readers but not a single writer</a:t>
            </a:r>
          </a:p>
          <a:p>
            <a:pPr>
              <a:buFont typeface="Wingdings" panose="05000000000000000000" pitchFamily="2" charset="2"/>
              <a:buNone/>
            </a:pPr>
            <a:r>
              <a:rPr lang="en-US" altLang="en-US" sz="2000" b="1" dirty="0"/>
              <a:t>Write lock: allows only one writer but not a single reader</a:t>
            </a:r>
          </a:p>
          <a:p>
            <a:pPr>
              <a:buFont typeface="Wingdings" panose="05000000000000000000" pitchFamily="2" charset="2"/>
              <a:buNone/>
            </a:pPr>
            <a:endParaRPr lang="en-US" altLang="en-US" sz="2400" b="1" dirty="0"/>
          </a:p>
        </p:txBody>
      </p:sp>
      <p:sp>
        <p:nvSpPr>
          <p:cNvPr id="6" name="Rectangle 3"/>
          <p:cNvSpPr txBox="1">
            <a:spLocks noChangeArrowheads="1"/>
          </p:cNvSpPr>
          <p:nvPr/>
        </p:nvSpPr>
        <p:spPr>
          <a:xfrm>
            <a:off x="7510130" y="1764114"/>
            <a:ext cx="4414777" cy="4260112"/>
          </a:xfrm>
          <a:prstGeom prst="rect">
            <a:avLst/>
          </a:prstGeom>
          <a:solidFill>
            <a:schemeClr val="accent1">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b="1" dirty="0"/>
              <a:t>Lock or unlock is performed by </a:t>
            </a:r>
            <a:r>
              <a:rPr lang="en-US" altLang="en-US" sz="2400" b="1" dirty="0" err="1"/>
              <a:t>fcntl</a:t>
            </a:r>
            <a:r>
              <a:rPr lang="en-US" altLang="en-US" sz="2400" b="1" dirty="0"/>
              <a:t> function.</a:t>
            </a:r>
          </a:p>
          <a:p>
            <a:endParaRPr lang="en-US" altLang="en-US" sz="2400" b="1" dirty="0"/>
          </a:p>
          <a:p>
            <a:r>
              <a:rPr lang="en-US" altLang="en-US" sz="2400" b="1" dirty="0" err="1"/>
              <a:t>int</a:t>
            </a:r>
            <a:r>
              <a:rPr lang="en-US" altLang="en-US" sz="2400" b="1" dirty="0"/>
              <a:t> </a:t>
            </a:r>
            <a:r>
              <a:rPr lang="en-US" altLang="en-US" sz="2400" b="1" dirty="0" err="1"/>
              <a:t>fcntl</a:t>
            </a:r>
            <a:r>
              <a:rPr lang="en-US" altLang="en-US" sz="2400" b="1" dirty="0"/>
              <a:t> (</a:t>
            </a:r>
            <a:r>
              <a:rPr lang="en-US" altLang="en-US" sz="2400" b="1" dirty="0" err="1"/>
              <a:t>int</a:t>
            </a:r>
            <a:r>
              <a:rPr lang="en-US" altLang="en-US" sz="2400" b="1" dirty="0"/>
              <a:t> </a:t>
            </a:r>
            <a:r>
              <a:rPr lang="en-US" altLang="en-US" sz="2400" b="1" dirty="0" err="1"/>
              <a:t>fd</a:t>
            </a:r>
            <a:r>
              <a:rPr lang="en-US" altLang="en-US" sz="2400" b="1" dirty="0"/>
              <a:t>, </a:t>
            </a:r>
            <a:r>
              <a:rPr lang="en-US" altLang="en-US" sz="2400" b="1" dirty="0" err="1"/>
              <a:t>int</a:t>
            </a:r>
            <a:r>
              <a:rPr lang="en-US" altLang="en-US" sz="2400" b="1" dirty="0"/>
              <a:t> </a:t>
            </a:r>
            <a:r>
              <a:rPr lang="en-US" altLang="en-US" sz="2400" b="1" dirty="0" err="1"/>
              <a:t>cmd</a:t>
            </a:r>
            <a:r>
              <a:rPr lang="en-US" altLang="en-US" sz="2400" b="1" dirty="0"/>
              <a:t>, </a:t>
            </a:r>
            <a:r>
              <a:rPr lang="en-US" altLang="en-US" sz="2400" b="1" dirty="0" err="1"/>
              <a:t>struct</a:t>
            </a:r>
            <a:r>
              <a:rPr lang="en-US" altLang="en-US" sz="2400" b="1" dirty="0"/>
              <a:t> flock &amp;);</a:t>
            </a:r>
          </a:p>
          <a:p>
            <a:endParaRPr lang="en-US" altLang="en-US" sz="2400" b="1" dirty="0"/>
          </a:p>
          <a:p>
            <a:r>
              <a:rPr lang="en-US" altLang="en-US" sz="2400" b="1" dirty="0"/>
              <a:t>Command may be:</a:t>
            </a:r>
          </a:p>
          <a:p>
            <a:pPr lvl="1"/>
            <a:r>
              <a:rPr lang="en-US" altLang="en-US" b="1" dirty="0"/>
              <a:t>F_SETLKW</a:t>
            </a:r>
          </a:p>
          <a:p>
            <a:pPr lvl="1"/>
            <a:r>
              <a:rPr lang="en-US" altLang="en-US" b="1" dirty="0"/>
              <a:t>F_SETLK</a:t>
            </a:r>
          </a:p>
          <a:p>
            <a:pPr lvl="1"/>
            <a:r>
              <a:rPr lang="en-US" altLang="en-US" b="1" dirty="0"/>
              <a:t>F_GETLK</a:t>
            </a:r>
          </a:p>
        </p:txBody>
      </p:sp>
    </p:spTree>
    <p:extLst>
      <p:ext uri="{BB962C8B-B14F-4D97-AF65-F5344CB8AC3E}">
        <p14:creationId xmlns:p14="http://schemas.microsoft.com/office/powerpoint/2010/main" val="15316854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Non-Shared Lock –Mandatory File Locking</a:t>
            </a:r>
          </a:p>
        </p:txBody>
      </p:sp>
      <p:sp>
        <p:nvSpPr>
          <p:cNvPr id="4" name="Slide Number Placeholder 3"/>
          <p:cNvSpPr>
            <a:spLocks noGrp="1"/>
          </p:cNvSpPr>
          <p:nvPr>
            <p:ph type="sldNum" sz="quarter" idx="12"/>
          </p:nvPr>
        </p:nvSpPr>
        <p:spPr/>
        <p:txBody>
          <a:bodyPr/>
          <a:lstStyle/>
          <a:p>
            <a:fld id="{1DEFBDA0-AD74-41D1-B067-250B5C005FA0}" type="slidenum">
              <a:rPr lang="en-IN" smtClean="0"/>
              <a:t>47</a:t>
            </a:fld>
            <a:endParaRPr lang="en-IN"/>
          </a:p>
        </p:txBody>
      </p:sp>
      <p:pic>
        <p:nvPicPr>
          <p:cNvPr id="5" name="Picture 4"/>
          <p:cNvPicPr>
            <a:picLocks noChangeAspect="1"/>
          </p:cNvPicPr>
          <p:nvPr/>
        </p:nvPicPr>
        <p:blipFill>
          <a:blip r:embed="rId2"/>
          <a:stretch>
            <a:fillRect/>
          </a:stretch>
        </p:blipFill>
        <p:spPr>
          <a:xfrm>
            <a:off x="1509823" y="1212111"/>
            <a:ext cx="7833779" cy="5347517"/>
          </a:xfrm>
          <a:prstGeom prst="rect">
            <a:avLst/>
          </a:prstGeom>
        </p:spPr>
      </p:pic>
    </p:spTree>
    <p:extLst>
      <p:ext uri="{BB962C8B-B14F-4D97-AF65-F5344CB8AC3E}">
        <p14:creationId xmlns:p14="http://schemas.microsoft.com/office/powerpoint/2010/main" val="74656266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Shared Lock – Mandatory File Locking</a:t>
            </a:r>
          </a:p>
        </p:txBody>
      </p:sp>
      <p:sp>
        <p:nvSpPr>
          <p:cNvPr id="4" name="Slide Number Placeholder 3"/>
          <p:cNvSpPr>
            <a:spLocks noGrp="1"/>
          </p:cNvSpPr>
          <p:nvPr>
            <p:ph type="sldNum" sz="quarter" idx="12"/>
          </p:nvPr>
        </p:nvSpPr>
        <p:spPr/>
        <p:txBody>
          <a:bodyPr/>
          <a:lstStyle/>
          <a:p>
            <a:fld id="{1DEFBDA0-AD74-41D1-B067-250B5C005FA0}" type="slidenum">
              <a:rPr lang="en-IN" smtClean="0"/>
              <a:t>48</a:t>
            </a:fld>
            <a:endParaRPr lang="en-IN"/>
          </a:p>
        </p:txBody>
      </p:sp>
      <p:pic>
        <p:nvPicPr>
          <p:cNvPr id="5" name="Picture 4"/>
          <p:cNvPicPr>
            <a:picLocks noChangeAspect="1"/>
          </p:cNvPicPr>
          <p:nvPr/>
        </p:nvPicPr>
        <p:blipFill>
          <a:blip r:embed="rId2"/>
          <a:stretch>
            <a:fillRect/>
          </a:stretch>
        </p:blipFill>
        <p:spPr>
          <a:xfrm>
            <a:off x="3221665" y="1093287"/>
            <a:ext cx="6576677" cy="5542928"/>
          </a:xfrm>
          <a:prstGeom prst="rect">
            <a:avLst/>
          </a:prstGeom>
        </p:spPr>
      </p:pic>
    </p:spTree>
    <p:extLst>
      <p:ext uri="{BB962C8B-B14F-4D97-AF65-F5344CB8AC3E}">
        <p14:creationId xmlns:p14="http://schemas.microsoft.com/office/powerpoint/2010/main" val="65711132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Shared Lock – Advisory or Record Locking</a:t>
            </a:r>
          </a:p>
        </p:txBody>
      </p:sp>
      <p:sp>
        <p:nvSpPr>
          <p:cNvPr id="4" name="Slide Number Placeholder 3"/>
          <p:cNvSpPr>
            <a:spLocks noGrp="1"/>
          </p:cNvSpPr>
          <p:nvPr>
            <p:ph type="sldNum" sz="quarter" idx="12"/>
          </p:nvPr>
        </p:nvSpPr>
        <p:spPr/>
        <p:txBody>
          <a:bodyPr/>
          <a:lstStyle/>
          <a:p>
            <a:fld id="{1DEFBDA0-AD74-41D1-B067-250B5C005FA0}" type="slidenum">
              <a:rPr lang="en-IN" smtClean="0"/>
              <a:t>49</a:t>
            </a:fld>
            <a:endParaRPr lang="en-IN"/>
          </a:p>
        </p:txBody>
      </p:sp>
      <p:pic>
        <p:nvPicPr>
          <p:cNvPr id="5" name="Picture 4"/>
          <p:cNvPicPr>
            <a:picLocks noChangeAspect="1"/>
          </p:cNvPicPr>
          <p:nvPr/>
        </p:nvPicPr>
        <p:blipFill>
          <a:blip r:embed="rId2"/>
          <a:stretch>
            <a:fillRect/>
          </a:stretch>
        </p:blipFill>
        <p:spPr>
          <a:xfrm>
            <a:off x="2381693" y="1132996"/>
            <a:ext cx="7892697" cy="5477829"/>
          </a:xfrm>
          <a:prstGeom prst="rect">
            <a:avLst/>
          </a:prstGeom>
        </p:spPr>
      </p:pic>
    </p:spTree>
    <p:extLst>
      <p:ext uri="{BB962C8B-B14F-4D97-AF65-F5344CB8AC3E}">
        <p14:creationId xmlns:p14="http://schemas.microsoft.com/office/powerpoint/2010/main" val="7631626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GPOS</a:t>
            </a:r>
          </a:p>
        </p:txBody>
      </p:sp>
      <p:sp>
        <p:nvSpPr>
          <p:cNvPr id="4" name="Slide Number Placeholder 3"/>
          <p:cNvSpPr>
            <a:spLocks noGrp="1"/>
          </p:cNvSpPr>
          <p:nvPr>
            <p:ph type="sldNum" sz="quarter" idx="12"/>
          </p:nvPr>
        </p:nvSpPr>
        <p:spPr/>
        <p:txBody>
          <a:bodyPr/>
          <a:lstStyle/>
          <a:p>
            <a:fld id="{1DEFBDA0-AD74-41D1-B067-250B5C005FA0}" type="slidenum">
              <a:rPr lang="en-IN" smtClean="0"/>
              <a:t>5</a:t>
            </a:fld>
            <a:endParaRPr lang="en-IN"/>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788" y="1368270"/>
            <a:ext cx="7516091" cy="516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926341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Sketch of File Locking Implementation</a:t>
            </a:r>
          </a:p>
        </p:txBody>
      </p:sp>
      <p:sp>
        <p:nvSpPr>
          <p:cNvPr id="4" name="Slide Number Placeholder 3"/>
          <p:cNvSpPr>
            <a:spLocks noGrp="1"/>
          </p:cNvSpPr>
          <p:nvPr>
            <p:ph type="sldNum" sz="quarter" idx="12"/>
          </p:nvPr>
        </p:nvSpPr>
        <p:spPr/>
        <p:txBody>
          <a:bodyPr/>
          <a:lstStyle/>
          <a:p>
            <a:fld id="{1DEFBDA0-AD74-41D1-B067-250B5C005FA0}" type="slidenum">
              <a:rPr lang="en-IN" smtClean="0"/>
              <a:t>50</a:t>
            </a:fld>
            <a:endParaRPr lang="en-IN"/>
          </a:p>
        </p:txBody>
      </p:sp>
      <p:pic>
        <p:nvPicPr>
          <p:cNvPr id="5" name="Picture 4"/>
          <p:cNvPicPr>
            <a:picLocks noChangeAspect="1"/>
          </p:cNvPicPr>
          <p:nvPr/>
        </p:nvPicPr>
        <p:blipFill>
          <a:blip r:embed="rId2"/>
          <a:stretch>
            <a:fillRect/>
          </a:stretch>
        </p:blipFill>
        <p:spPr>
          <a:xfrm>
            <a:off x="3177024" y="1155105"/>
            <a:ext cx="8747883" cy="5405183"/>
          </a:xfrm>
          <a:prstGeom prst="rect">
            <a:avLst/>
          </a:prstGeom>
        </p:spPr>
      </p:pic>
    </p:spTree>
    <p:extLst>
      <p:ext uri="{BB962C8B-B14F-4D97-AF65-F5344CB8AC3E}">
        <p14:creationId xmlns:p14="http://schemas.microsoft.com/office/powerpoint/2010/main" val="321217909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flipV="1">
            <a:off x="0" y="924674"/>
            <a:ext cx="12192000" cy="71919"/>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3"/>
          <p:cNvSpPr txBox="1">
            <a:spLocks/>
          </p:cNvSpPr>
          <p:nvPr/>
        </p:nvSpPr>
        <p:spPr>
          <a:xfrm>
            <a:off x="1985963" y="1935127"/>
            <a:ext cx="8220074" cy="691116"/>
          </a:xfrm>
          <a:prstGeom prst="rect">
            <a:avLst/>
          </a:prstGeom>
          <a:solidFill>
            <a:schemeClr val="accent3">
              <a:lumMod val="75000"/>
            </a:schemeClr>
          </a:solidFill>
        </p:spPr>
        <p:txBody>
          <a:bodyPr>
            <a:noAutofit/>
          </a:bodyPr>
          <a:lstStyle>
            <a:lvl1pPr marL="228600" indent="-228600" algn="ctr" defTabSz="914400" rtl="0" eaLnBrk="1" latinLnBrk="0" hangingPunct="1">
              <a:lnSpc>
                <a:spcPct val="90000"/>
              </a:lnSpc>
              <a:spcBef>
                <a:spcPts val="1000"/>
              </a:spcBef>
              <a:buFont typeface="Arial" panose="020B0604020202020204" pitchFamily="34" charset="0"/>
              <a:buNone/>
              <a:defRPr kumimoji="0" lang="en-US" sz="3400" b="1" i="0" u="none" strike="noStrike" kern="1200" cap="none" spc="0" normalizeH="0" baseline="0" noProof="0" dirty="0" smtClean="0">
                <a:ln>
                  <a:noFill/>
                </a:ln>
                <a:solidFill>
                  <a:schemeClr val="tx1">
                    <a:lumMod val="65000"/>
                    <a:lumOff val="35000"/>
                  </a:schemeClr>
                </a:solidFill>
                <a:effectLst/>
                <a:uLnTx/>
                <a:uFillTx/>
                <a:latin typeface="+mn-lt"/>
                <a:ea typeface="+mn-ea"/>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4400" dirty="0">
                <a:solidFill>
                  <a:schemeClr val="bg1"/>
                </a:solidFill>
              </a:rPr>
              <a:t>Process Management</a:t>
            </a:r>
          </a:p>
        </p:txBody>
      </p:sp>
      <p:sp>
        <p:nvSpPr>
          <p:cNvPr id="2" name="Slide Number Placeholder 1"/>
          <p:cNvSpPr>
            <a:spLocks noGrp="1"/>
          </p:cNvSpPr>
          <p:nvPr>
            <p:ph type="sldNum" sz="quarter" idx="12"/>
          </p:nvPr>
        </p:nvSpPr>
        <p:spPr>
          <a:xfrm>
            <a:off x="9319517" y="6396389"/>
            <a:ext cx="2743200" cy="365125"/>
          </a:xfrm>
        </p:spPr>
        <p:txBody>
          <a:bodyPr/>
          <a:lstStyle/>
          <a:p>
            <a:fld id="{1DEFBDA0-AD74-41D1-B067-250B5C005FA0}" type="slidenum">
              <a:rPr lang="en-IN" smtClean="0"/>
              <a:t>51</a:t>
            </a:fld>
            <a:endParaRPr lang="en-IN"/>
          </a:p>
        </p:txBody>
      </p:sp>
      <p:sp>
        <p:nvSpPr>
          <p:cNvPr id="3" name="TextBox 2"/>
          <p:cNvSpPr txBox="1"/>
          <p:nvPr/>
        </p:nvSpPr>
        <p:spPr>
          <a:xfrm>
            <a:off x="4432557" y="2969355"/>
            <a:ext cx="5773480" cy="3083921"/>
          </a:xfrm>
          <a:prstGeom prst="rect">
            <a:avLst/>
          </a:prstGeom>
          <a:solidFill>
            <a:schemeClr val="accent2">
              <a:lumMod val="20000"/>
              <a:lumOff val="80000"/>
            </a:schemeClr>
          </a:solidFill>
        </p:spPr>
        <p:txBody>
          <a:bodyPr wrap="square" rtlCol="0">
            <a:spAutoFit/>
          </a:bodyPr>
          <a:lstStyle/>
          <a:p>
            <a:pPr marL="742950" lvl="1" indent="-285750">
              <a:lnSpc>
                <a:spcPct val="90000"/>
              </a:lnSpc>
              <a:buFont typeface="Wingdings" panose="05000000000000000000" pitchFamily="2" charset="2"/>
              <a:buChar char="Ø"/>
            </a:pPr>
            <a:r>
              <a:rPr lang="en-US" altLang="en-US" sz="2400" b="1" dirty="0"/>
              <a:t>mode and space</a:t>
            </a:r>
          </a:p>
          <a:p>
            <a:pPr marL="742950" lvl="1" indent="-285750">
              <a:lnSpc>
                <a:spcPct val="90000"/>
              </a:lnSpc>
              <a:buFont typeface="Wingdings" panose="05000000000000000000" pitchFamily="2" charset="2"/>
              <a:buChar char="Ø"/>
            </a:pPr>
            <a:r>
              <a:rPr lang="en-US" altLang="en-US" sz="2400" b="1" dirty="0"/>
              <a:t>Context switch</a:t>
            </a:r>
          </a:p>
          <a:p>
            <a:pPr marL="742950" lvl="1" indent="-285750">
              <a:lnSpc>
                <a:spcPct val="90000"/>
              </a:lnSpc>
              <a:buFont typeface="Wingdings" panose="05000000000000000000" pitchFamily="2" charset="2"/>
              <a:buChar char="Ø"/>
            </a:pPr>
            <a:r>
              <a:rPr lang="en-US" altLang="en-US" sz="2400" b="1" dirty="0"/>
              <a:t>Per process objects</a:t>
            </a:r>
          </a:p>
          <a:p>
            <a:pPr marL="742950" lvl="1" indent="-285750">
              <a:lnSpc>
                <a:spcPct val="90000"/>
              </a:lnSpc>
              <a:buFont typeface="Wingdings" panose="05000000000000000000" pitchFamily="2" charset="2"/>
              <a:buChar char="Ø"/>
            </a:pPr>
            <a:r>
              <a:rPr lang="en-US" altLang="en-US" sz="2400" b="1" dirty="0"/>
              <a:t>Execution Context</a:t>
            </a:r>
          </a:p>
          <a:p>
            <a:pPr marL="742950" lvl="1" indent="-285750">
              <a:lnSpc>
                <a:spcPct val="90000"/>
              </a:lnSpc>
              <a:buFont typeface="Wingdings" panose="05000000000000000000" pitchFamily="2" charset="2"/>
              <a:buChar char="Ø"/>
            </a:pPr>
            <a:r>
              <a:rPr lang="en-US" altLang="en-US" sz="2400" b="1" dirty="0"/>
              <a:t>Process structure</a:t>
            </a:r>
          </a:p>
          <a:p>
            <a:pPr marL="742950" lvl="1" indent="-285750">
              <a:lnSpc>
                <a:spcPct val="90000"/>
              </a:lnSpc>
              <a:buFont typeface="Wingdings" panose="05000000000000000000" pitchFamily="2" charset="2"/>
              <a:buChar char="Ø"/>
            </a:pPr>
            <a:r>
              <a:rPr lang="en-US" altLang="en-US" sz="2400" b="1" dirty="0"/>
              <a:t>Process states</a:t>
            </a:r>
          </a:p>
          <a:p>
            <a:pPr marL="742950" lvl="1" indent="-285750">
              <a:lnSpc>
                <a:spcPct val="90000"/>
              </a:lnSpc>
              <a:buFont typeface="Wingdings" panose="05000000000000000000" pitchFamily="2" charset="2"/>
              <a:buChar char="Ø"/>
            </a:pPr>
            <a:r>
              <a:rPr lang="en-US" altLang="en-US" sz="2400" b="1" dirty="0"/>
              <a:t>Process scheduling</a:t>
            </a:r>
          </a:p>
          <a:p>
            <a:pPr marL="742950" lvl="1" indent="-285750">
              <a:lnSpc>
                <a:spcPct val="90000"/>
              </a:lnSpc>
              <a:buFont typeface="Wingdings" panose="05000000000000000000" pitchFamily="2" charset="2"/>
              <a:buChar char="Ø"/>
            </a:pPr>
            <a:r>
              <a:rPr lang="en-US" altLang="en-US" sz="2400" b="1" dirty="0"/>
              <a:t>Process Creation - fork</a:t>
            </a:r>
          </a:p>
          <a:p>
            <a:pPr marL="742950" lvl="1" indent="-285750">
              <a:lnSpc>
                <a:spcPct val="90000"/>
              </a:lnSpc>
              <a:buFont typeface="Wingdings" panose="05000000000000000000" pitchFamily="2" charset="2"/>
              <a:buChar char="Ø"/>
            </a:pPr>
            <a:r>
              <a:rPr lang="en-US" altLang="en-US" sz="2400" b="1" dirty="0" err="1"/>
              <a:t>execl</a:t>
            </a:r>
            <a:r>
              <a:rPr lang="en-US" altLang="en-US" sz="2400" b="1" dirty="0"/>
              <a:t> family of Library functions</a:t>
            </a:r>
          </a:p>
        </p:txBody>
      </p:sp>
    </p:spTree>
    <p:extLst>
      <p:ext uri="{BB962C8B-B14F-4D97-AF65-F5344CB8AC3E}">
        <p14:creationId xmlns:p14="http://schemas.microsoft.com/office/powerpoint/2010/main" val="218986772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Introduction</a:t>
            </a:r>
          </a:p>
        </p:txBody>
      </p:sp>
      <p:sp>
        <p:nvSpPr>
          <p:cNvPr id="4" name="Slide Number Placeholder 3"/>
          <p:cNvSpPr>
            <a:spLocks noGrp="1"/>
          </p:cNvSpPr>
          <p:nvPr>
            <p:ph type="sldNum" sz="quarter" idx="12"/>
          </p:nvPr>
        </p:nvSpPr>
        <p:spPr/>
        <p:txBody>
          <a:bodyPr/>
          <a:lstStyle/>
          <a:p>
            <a:fld id="{1DEFBDA0-AD74-41D1-B067-250B5C005FA0}" type="slidenum">
              <a:rPr lang="en-IN" smtClean="0"/>
              <a:t>52</a:t>
            </a:fld>
            <a:endParaRPr lang="en-IN"/>
          </a:p>
        </p:txBody>
      </p:sp>
      <p:sp>
        <p:nvSpPr>
          <p:cNvPr id="5" name="Rectangle 3"/>
          <p:cNvSpPr txBox="1">
            <a:spLocks noChangeArrowheads="1"/>
          </p:cNvSpPr>
          <p:nvPr/>
        </p:nvSpPr>
        <p:spPr>
          <a:xfrm>
            <a:off x="213694" y="1101361"/>
            <a:ext cx="7772400" cy="2909777"/>
          </a:xfrm>
          <a:prstGeom prst="rect">
            <a:avLst/>
          </a:prstGeom>
          <a:solidFill>
            <a:schemeClr val="accent1">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500"/>
              </a:spcBef>
              <a:spcAft>
                <a:spcPts val="500"/>
              </a:spcAft>
            </a:pPr>
            <a:r>
              <a:rPr lang="en-US" altLang="en-US" sz="2400" b="1" dirty="0"/>
              <a:t>Process is a program in execution.</a:t>
            </a:r>
          </a:p>
          <a:p>
            <a:pPr>
              <a:spcBef>
                <a:spcPts val="500"/>
              </a:spcBef>
              <a:spcAft>
                <a:spcPts val="500"/>
              </a:spcAft>
            </a:pPr>
            <a:r>
              <a:rPr lang="en-US" altLang="en-US" sz="2400" b="1" dirty="0"/>
              <a:t>Processes carry out tasks in a system </a:t>
            </a:r>
          </a:p>
          <a:p>
            <a:pPr>
              <a:spcBef>
                <a:spcPts val="500"/>
              </a:spcBef>
              <a:spcAft>
                <a:spcPts val="500"/>
              </a:spcAft>
            </a:pPr>
            <a:r>
              <a:rPr lang="en-US" altLang="en-US" sz="2400" b="1" dirty="0"/>
              <a:t>A process includes program counter (PC), CPU registers and process stacks, which contains temporary data. </a:t>
            </a:r>
          </a:p>
          <a:p>
            <a:pPr>
              <a:spcBef>
                <a:spcPts val="500"/>
              </a:spcBef>
              <a:spcAft>
                <a:spcPts val="500"/>
              </a:spcAft>
            </a:pPr>
            <a:r>
              <a:rPr lang="en-US" altLang="en-US" sz="2400" b="1" dirty="0"/>
              <a:t>Linux is a multiprocessing system  </a:t>
            </a:r>
          </a:p>
          <a:p>
            <a:r>
              <a:rPr lang="en-US" altLang="en-US" sz="2400" b="1" dirty="0"/>
              <a:t>The Linux kernel is reentrant</a:t>
            </a:r>
          </a:p>
          <a:p>
            <a:pPr>
              <a:spcBef>
                <a:spcPts val="500"/>
              </a:spcBef>
              <a:spcAft>
                <a:spcPts val="500"/>
              </a:spcAft>
            </a:pPr>
            <a:endParaRPr lang="en-US" altLang="en-US" sz="2400" b="1" dirty="0"/>
          </a:p>
          <a:p>
            <a:endParaRPr lang="en-US" altLang="en-US" sz="2400" b="1" dirty="0"/>
          </a:p>
        </p:txBody>
      </p:sp>
      <p:sp>
        <p:nvSpPr>
          <p:cNvPr id="6" name="Rectangle 3"/>
          <p:cNvSpPr txBox="1">
            <a:spLocks noChangeArrowheads="1"/>
          </p:cNvSpPr>
          <p:nvPr/>
        </p:nvSpPr>
        <p:spPr>
          <a:xfrm>
            <a:off x="141403" y="4125433"/>
            <a:ext cx="11770242" cy="2188535"/>
          </a:xfrm>
          <a:prstGeom prst="rect">
            <a:avLst/>
          </a:prstGeom>
          <a:solidFill>
            <a:schemeClr val="accent2">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b="1" dirty="0"/>
              <a:t>A process uses many resources like memory space, CPU, files, etc., during its lifetime.  </a:t>
            </a:r>
          </a:p>
          <a:p>
            <a:pPr algn="just"/>
            <a:r>
              <a:rPr lang="en-US" altLang="en-US" sz="2400" b="1" dirty="0"/>
              <a:t>Kernel should keep track of the processes and the usage of system resources. </a:t>
            </a:r>
          </a:p>
          <a:p>
            <a:pPr algn="just"/>
            <a:r>
              <a:rPr lang="en-US" altLang="en-US" sz="2400" b="1" dirty="0"/>
              <a:t>Kernel should distributes resources among processes fairly. </a:t>
            </a:r>
          </a:p>
          <a:p>
            <a:pPr algn="just"/>
            <a:r>
              <a:rPr lang="en-US" altLang="en-US" sz="2400" b="1" dirty="0"/>
              <a:t> Most important resource is CPU.  In a multiprocessing environment, to attain an ideal performance of a system, the CPU utilization should be maximum.  </a:t>
            </a:r>
          </a:p>
        </p:txBody>
      </p:sp>
    </p:spTree>
    <p:extLst>
      <p:ext uri="{BB962C8B-B14F-4D97-AF65-F5344CB8AC3E}">
        <p14:creationId xmlns:p14="http://schemas.microsoft.com/office/powerpoint/2010/main" val="230468370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Context Switch</a:t>
            </a:r>
          </a:p>
        </p:txBody>
      </p:sp>
      <p:sp>
        <p:nvSpPr>
          <p:cNvPr id="4" name="Slide Number Placeholder 3"/>
          <p:cNvSpPr>
            <a:spLocks noGrp="1"/>
          </p:cNvSpPr>
          <p:nvPr>
            <p:ph type="sldNum" sz="quarter" idx="12"/>
          </p:nvPr>
        </p:nvSpPr>
        <p:spPr/>
        <p:txBody>
          <a:bodyPr/>
          <a:lstStyle/>
          <a:p>
            <a:fld id="{1DEFBDA0-AD74-41D1-B067-250B5C005FA0}" type="slidenum">
              <a:rPr lang="en-IN" smtClean="0"/>
              <a:t>53</a:t>
            </a:fld>
            <a:endParaRPr lang="en-IN"/>
          </a:p>
        </p:txBody>
      </p:sp>
      <p:sp>
        <p:nvSpPr>
          <p:cNvPr id="5" name="Rectangle 3"/>
          <p:cNvSpPr txBox="1">
            <a:spLocks noChangeArrowheads="1"/>
          </p:cNvSpPr>
          <p:nvPr/>
        </p:nvSpPr>
        <p:spPr>
          <a:xfrm>
            <a:off x="297711" y="1124866"/>
            <a:ext cx="11627195" cy="2773326"/>
          </a:xfrm>
          <a:prstGeom prst="rect">
            <a:avLst/>
          </a:prstGeom>
          <a:solidFill>
            <a:schemeClr val="accent6">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b="1" dirty="0"/>
              <a:t>In order to run </a:t>
            </a:r>
            <a:r>
              <a:rPr lang="en-US" altLang="en-US" sz="2400" b="1" dirty="0" smtClean="0"/>
              <a:t>Unix, </a:t>
            </a:r>
            <a:r>
              <a:rPr lang="en-US" altLang="en-US" sz="2400" b="1" dirty="0"/>
              <a:t>the computer hardware must provide two modes of execution</a:t>
            </a:r>
          </a:p>
          <a:p>
            <a:pPr lvl="1" algn="just"/>
            <a:r>
              <a:rPr lang="en-US" altLang="en-US" sz="2000" b="1" dirty="0"/>
              <a:t>kernel mode</a:t>
            </a:r>
          </a:p>
          <a:p>
            <a:pPr lvl="1" algn="just"/>
            <a:r>
              <a:rPr lang="en-US" altLang="en-US" sz="2000" b="1" dirty="0"/>
              <a:t>user mode</a:t>
            </a:r>
          </a:p>
          <a:p>
            <a:pPr algn="just"/>
            <a:r>
              <a:rPr lang="en-US" altLang="en-US" sz="2400" b="1" dirty="0"/>
              <a:t>Some computers have more than two execution modes</a:t>
            </a:r>
          </a:p>
          <a:p>
            <a:pPr lvl="1" algn="just"/>
            <a:r>
              <a:rPr lang="en-US" altLang="en-US" sz="2000" b="1" dirty="0" err="1"/>
              <a:t>eg</a:t>
            </a:r>
            <a:r>
              <a:rPr lang="en-US" altLang="en-US" sz="2000" b="1" dirty="0"/>
              <a:t>:  Intel processor. It has four modes of execution.</a:t>
            </a:r>
          </a:p>
          <a:p>
            <a:pPr algn="just"/>
            <a:r>
              <a:rPr lang="en-US" altLang="en-US" sz="2400" b="1" dirty="0"/>
              <a:t>Each process has virtual address space , references to virtual memory are translated to physical memory locations using set of address translation maps.</a:t>
            </a:r>
            <a:endParaRPr lang="en-US" altLang="en-US" sz="3200" b="1" dirty="0"/>
          </a:p>
        </p:txBody>
      </p:sp>
      <p:sp>
        <p:nvSpPr>
          <p:cNvPr id="6" name="Rectangle 3"/>
          <p:cNvSpPr txBox="1">
            <a:spLocks noChangeArrowheads="1"/>
          </p:cNvSpPr>
          <p:nvPr/>
        </p:nvSpPr>
        <p:spPr>
          <a:xfrm>
            <a:off x="342506" y="4141446"/>
            <a:ext cx="11582400" cy="2482638"/>
          </a:xfrm>
          <a:prstGeom prst="rect">
            <a:avLst/>
          </a:prstGeom>
          <a:solidFill>
            <a:schemeClr val="accent5">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80000"/>
              </a:lnSpc>
            </a:pPr>
            <a:r>
              <a:rPr lang="en-US" altLang="en-US" sz="2400" b="1" dirty="0"/>
              <a:t>Execution control is changing from one process to another. </a:t>
            </a:r>
          </a:p>
          <a:p>
            <a:pPr algn="just">
              <a:lnSpc>
                <a:spcPct val="80000"/>
              </a:lnSpc>
            </a:pPr>
            <a:r>
              <a:rPr lang="en-US" altLang="en-US" sz="2400" b="1" dirty="0"/>
              <a:t>When a current process either completes its execution or is waiting for a certain event to occur,  the kernel saves the process context and removes the process from the running state.</a:t>
            </a:r>
          </a:p>
          <a:p>
            <a:pPr algn="just">
              <a:lnSpc>
                <a:spcPct val="80000"/>
              </a:lnSpc>
            </a:pPr>
            <a:r>
              <a:rPr lang="en-US" altLang="en-US" sz="2400" b="1" dirty="0"/>
              <a:t>Kernel loads  next runnable process’s registers with pointers for  execution.  </a:t>
            </a:r>
          </a:p>
          <a:p>
            <a:pPr algn="just">
              <a:lnSpc>
                <a:spcPct val="80000"/>
              </a:lnSpc>
            </a:pPr>
            <a:r>
              <a:rPr lang="en-US" altLang="en-US" sz="2400" b="1" dirty="0"/>
              <a:t>Kernel space: a fixed part of virtual address space of each process . It maps the kernel text and data structures.</a:t>
            </a:r>
          </a:p>
        </p:txBody>
      </p:sp>
    </p:spTree>
    <p:extLst>
      <p:ext uri="{BB962C8B-B14F-4D97-AF65-F5344CB8AC3E}">
        <p14:creationId xmlns:p14="http://schemas.microsoft.com/office/powerpoint/2010/main" val="12277724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Execution Context</a:t>
            </a:r>
          </a:p>
        </p:txBody>
      </p:sp>
      <p:sp>
        <p:nvSpPr>
          <p:cNvPr id="4" name="Slide Number Placeholder 3"/>
          <p:cNvSpPr>
            <a:spLocks noGrp="1"/>
          </p:cNvSpPr>
          <p:nvPr>
            <p:ph type="sldNum" sz="quarter" idx="12"/>
          </p:nvPr>
        </p:nvSpPr>
        <p:spPr/>
        <p:txBody>
          <a:bodyPr/>
          <a:lstStyle/>
          <a:p>
            <a:fld id="{1DEFBDA0-AD74-41D1-B067-250B5C005FA0}" type="slidenum">
              <a:rPr lang="en-IN" smtClean="0"/>
              <a:t>54</a:t>
            </a:fld>
            <a:endParaRPr lang="en-IN"/>
          </a:p>
        </p:txBody>
      </p:sp>
      <p:sp>
        <p:nvSpPr>
          <p:cNvPr id="5" name="Rectangle 3"/>
          <p:cNvSpPr txBox="1">
            <a:spLocks noChangeArrowheads="1"/>
          </p:cNvSpPr>
          <p:nvPr/>
        </p:nvSpPr>
        <p:spPr>
          <a:xfrm>
            <a:off x="533399" y="1066801"/>
            <a:ext cx="11391507" cy="2561352"/>
          </a:xfrm>
          <a:prstGeom prst="rect">
            <a:avLst/>
          </a:prstGeom>
          <a:solidFill>
            <a:schemeClr val="tx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80000"/>
              </a:lnSpc>
            </a:pPr>
            <a:r>
              <a:rPr lang="en-US" altLang="en-US" sz="2400" b="1" dirty="0"/>
              <a:t>Kernel functions may execute either in process context or in system context</a:t>
            </a:r>
          </a:p>
          <a:p>
            <a:pPr algn="just">
              <a:lnSpc>
                <a:spcPct val="80000"/>
              </a:lnSpc>
            </a:pPr>
            <a:r>
              <a:rPr lang="en-US" altLang="en-US" sz="2400" b="1" dirty="0"/>
              <a:t>User code runs in user mode and process context, and can access only the process space</a:t>
            </a:r>
          </a:p>
          <a:p>
            <a:pPr algn="just">
              <a:lnSpc>
                <a:spcPct val="80000"/>
              </a:lnSpc>
            </a:pPr>
            <a:r>
              <a:rPr lang="en-US" altLang="en-US" sz="2400" b="1" dirty="0"/>
              <a:t>System calls and signals are handled in kernel mode but in process context, and may access process and system space</a:t>
            </a:r>
          </a:p>
          <a:p>
            <a:pPr algn="just">
              <a:lnSpc>
                <a:spcPct val="80000"/>
              </a:lnSpc>
            </a:pPr>
            <a:r>
              <a:rPr lang="en-US" altLang="en-US" sz="2400" b="1" dirty="0"/>
              <a:t>Interrupts and system wide tasks are handled in kernel mode and system context, and must only access system space</a:t>
            </a:r>
          </a:p>
          <a:p>
            <a:pPr>
              <a:lnSpc>
                <a:spcPct val="80000"/>
              </a:lnSpc>
            </a:pPr>
            <a:endParaRPr lang="en-US" altLang="en-US" sz="2400" b="1" dirty="0"/>
          </a:p>
        </p:txBody>
      </p:sp>
      <p:sp>
        <p:nvSpPr>
          <p:cNvPr id="6" name="Rectangle 3"/>
          <p:cNvSpPr txBox="1">
            <a:spLocks noChangeArrowheads="1"/>
          </p:cNvSpPr>
          <p:nvPr/>
        </p:nvSpPr>
        <p:spPr>
          <a:xfrm>
            <a:off x="141403" y="3845076"/>
            <a:ext cx="11778465" cy="2595978"/>
          </a:xfrm>
          <a:prstGeom prst="rect">
            <a:avLst/>
          </a:prstGeom>
          <a:solidFill>
            <a:schemeClr val="accent1">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ts val="500"/>
              </a:spcBef>
              <a:spcAft>
                <a:spcPts val="500"/>
              </a:spcAft>
            </a:pPr>
            <a:r>
              <a:rPr lang="en-US" altLang="en-US" sz="2400" b="1" dirty="0"/>
              <a:t>Every process is represented by a </a:t>
            </a:r>
            <a:r>
              <a:rPr lang="en-US" altLang="en-US" sz="2400" b="1" dirty="0" err="1"/>
              <a:t>task_struct</a:t>
            </a:r>
            <a:r>
              <a:rPr lang="en-US" altLang="en-US" sz="2400" b="1" dirty="0"/>
              <a:t> data structure. </a:t>
            </a:r>
          </a:p>
          <a:p>
            <a:pPr algn="just">
              <a:spcBef>
                <a:spcPts val="500"/>
              </a:spcBef>
              <a:spcAft>
                <a:spcPts val="500"/>
              </a:spcAft>
            </a:pPr>
            <a:r>
              <a:rPr lang="en-US" altLang="en-US" sz="2400" b="1" dirty="0"/>
              <a:t>This structure is quite large and complex.</a:t>
            </a:r>
          </a:p>
          <a:p>
            <a:pPr algn="just">
              <a:spcBef>
                <a:spcPts val="500"/>
              </a:spcBef>
              <a:spcAft>
                <a:spcPts val="500"/>
              </a:spcAft>
            </a:pPr>
            <a:r>
              <a:rPr lang="en-US" altLang="en-US" sz="2400" b="1" dirty="0"/>
              <a:t>When ever a new process is created a new </a:t>
            </a:r>
            <a:r>
              <a:rPr lang="en-US" altLang="en-US" sz="2400" b="1" dirty="0" err="1"/>
              <a:t>task_struct</a:t>
            </a:r>
            <a:r>
              <a:rPr lang="en-US" altLang="en-US" sz="2400" b="1" dirty="0"/>
              <a:t> structure is created by the kernel and the complete process information is maintained by the structure.</a:t>
            </a:r>
          </a:p>
          <a:p>
            <a:pPr algn="just">
              <a:spcBef>
                <a:spcPts val="500"/>
              </a:spcBef>
              <a:spcAft>
                <a:spcPts val="500"/>
              </a:spcAft>
            </a:pPr>
            <a:r>
              <a:rPr lang="en-US" altLang="en-US" sz="2400" b="1" dirty="0"/>
              <a:t>When a process is terminated, the corresponding structure is removed.</a:t>
            </a:r>
          </a:p>
          <a:p>
            <a:pPr algn="just">
              <a:spcBef>
                <a:spcPts val="500"/>
              </a:spcBef>
              <a:spcAft>
                <a:spcPts val="500"/>
              </a:spcAft>
            </a:pPr>
            <a:r>
              <a:rPr lang="en-US" altLang="en-US" sz="2400" b="1" dirty="0"/>
              <a:t>Uses doubly linked list data structure. </a:t>
            </a:r>
          </a:p>
        </p:txBody>
      </p:sp>
    </p:spTree>
    <p:extLst>
      <p:ext uri="{BB962C8B-B14F-4D97-AF65-F5344CB8AC3E}">
        <p14:creationId xmlns:p14="http://schemas.microsoft.com/office/powerpoint/2010/main" val="239568152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err="1">
                <a:latin typeface="+mn-lt"/>
              </a:rPr>
              <a:t>Task_struct</a:t>
            </a:r>
            <a:r>
              <a:rPr lang="en-IN" dirty="0">
                <a:latin typeface="+mn-lt"/>
              </a:rPr>
              <a:t> Structure - </a:t>
            </a:r>
            <a:r>
              <a:rPr lang="en-IN" sz="2000" dirty="0">
                <a:latin typeface="+mn-lt"/>
              </a:rPr>
              <a:t>/</a:t>
            </a:r>
            <a:r>
              <a:rPr lang="en-IN" sz="2000" dirty="0" err="1" smtClean="0">
                <a:latin typeface="+mn-lt"/>
              </a:rPr>
              <a:t>usr</a:t>
            </a:r>
            <a:r>
              <a:rPr lang="en-IN" sz="2000" dirty="0" smtClean="0">
                <a:latin typeface="+mn-lt"/>
              </a:rPr>
              <a:t>/</a:t>
            </a:r>
            <a:r>
              <a:rPr lang="en-IN" sz="2000" dirty="0" err="1" smtClean="0">
                <a:latin typeface="+mn-lt"/>
              </a:rPr>
              <a:t>src</a:t>
            </a:r>
            <a:r>
              <a:rPr lang="en-IN" sz="2000" dirty="0" smtClean="0">
                <a:latin typeface="+mn-lt"/>
              </a:rPr>
              <a:t>/linux-4.12/include/</a:t>
            </a:r>
            <a:r>
              <a:rPr lang="en-IN" sz="2000" dirty="0" err="1" smtClean="0">
                <a:latin typeface="+mn-lt"/>
              </a:rPr>
              <a:t>linux</a:t>
            </a:r>
            <a:r>
              <a:rPr lang="en-IN" sz="2000" dirty="0" smtClean="0">
                <a:latin typeface="+mn-lt"/>
              </a:rPr>
              <a:t>/</a:t>
            </a:r>
            <a:r>
              <a:rPr lang="en-IN" sz="2000" dirty="0" err="1" smtClean="0">
                <a:latin typeface="+mn-lt"/>
              </a:rPr>
              <a:t>sched.h</a:t>
            </a:r>
            <a:endParaRPr lang="en-IN"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55</a:t>
            </a:fld>
            <a:endParaRPr lang="en-IN"/>
          </a:p>
        </p:txBody>
      </p:sp>
      <p:pic>
        <p:nvPicPr>
          <p:cNvPr id="8" name="Picture 7"/>
          <p:cNvPicPr>
            <a:picLocks noChangeAspect="1"/>
          </p:cNvPicPr>
          <p:nvPr/>
        </p:nvPicPr>
        <p:blipFill>
          <a:blip r:embed="rId2"/>
          <a:stretch>
            <a:fillRect/>
          </a:stretch>
        </p:blipFill>
        <p:spPr>
          <a:xfrm>
            <a:off x="260608" y="1198378"/>
            <a:ext cx="10182225" cy="3695700"/>
          </a:xfrm>
          <a:prstGeom prst="rect">
            <a:avLst/>
          </a:prstGeom>
        </p:spPr>
      </p:pic>
      <p:pic>
        <p:nvPicPr>
          <p:cNvPr id="9" name="Picture 8"/>
          <p:cNvPicPr>
            <a:picLocks noChangeAspect="1"/>
          </p:cNvPicPr>
          <p:nvPr/>
        </p:nvPicPr>
        <p:blipFill>
          <a:blip r:embed="rId3"/>
          <a:stretch>
            <a:fillRect/>
          </a:stretch>
        </p:blipFill>
        <p:spPr>
          <a:xfrm>
            <a:off x="7090033" y="3400425"/>
            <a:ext cx="4752975" cy="2800350"/>
          </a:xfrm>
          <a:prstGeom prst="rect">
            <a:avLst/>
          </a:prstGeom>
        </p:spPr>
      </p:pic>
    </p:spTree>
    <p:extLst>
      <p:ext uri="{BB962C8B-B14F-4D97-AF65-F5344CB8AC3E}">
        <p14:creationId xmlns:p14="http://schemas.microsoft.com/office/powerpoint/2010/main" val="151996716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Process States</a:t>
            </a:r>
          </a:p>
        </p:txBody>
      </p:sp>
      <p:sp>
        <p:nvSpPr>
          <p:cNvPr id="4" name="Slide Number Placeholder 3"/>
          <p:cNvSpPr>
            <a:spLocks noGrp="1"/>
          </p:cNvSpPr>
          <p:nvPr>
            <p:ph type="sldNum" sz="quarter" idx="12"/>
          </p:nvPr>
        </p:nvSpPr>
        <p:spPr/>
        <p:txBody>
          <a:bodyPr/>
          <a:lstStyle/>
          <a:p>
            <a:fld id="{1DEFBDA0-AD74-41D1-B067-250B5C005FA0}" type="slidenum">
              <a:rPr lang="en-IN" smtClean="0"/>
              <a:t>56</a:t>
            </a:fld>
            <a:endParaRPr lang="en-IN"/>
          </a:p>
        </p:txBody>
      </p:sp>
      <p:grpSp>
        <p:nvGrpSpPr>
          <p:cNvPr id="37" name="Content Placeholder 200705"/>
          <p:cNvGrpSpPr>
            <a:grpSpLocks/>
          </p:cNvGrpSpPr>
          <p:nvPr/>
        </p:nvGrpSpPr>
        <p:grpSpPr bwMode="auto">
          <a:xfrm>
            <a:off x="5098313" y="1203800"/>
            <a:ext cx="5224463" cy="5224463"/>
            <a:chOff x="1538" y="481"/>
            <a:chExt cx="3291" cy="3291"/>
          </a:xfrm>
        </p:grpSpPr>
        <p:sp>
          <p:nvSpPr>
            <p:cNvPr id="38" name="_s3076"/>
            <p:cNvSpPr>
              <a:spLocks noChangeShapeType="1"/>
            </p:cNvSpPr>
            <p:nvPr/>
          </p:nvSpPr>
          <p:spPr bwMode="auto">
            <a:xfrm flipV="1">
              <a:off x="3183" y="1343"/>
              <a:ext cx="0" cy="393"/>
            </a:xfrm>
            <a:prstGeom prst="line">
              <a:avLst/>
            </a:prstGeom>
            <a:noFill/>
            <a:ln w="28575">
              <a:solidFill>
                <a:sysClr val="windowText" lastClr="000000"/>
              </a:solidFill>
              <a:round/>
              <a:headEnd type="arrow" w="med" len="med"/>
              <a:tailEnd type="arrow" w="med" len="med"/>
            </a:ln>
            <a:extLst>
              <a:ext uri="{909E8E84-426E-40DD-AFC4-6F175D3DCCD1}">
                <a14:hiddenFill xmlns:a14="http://schemas.microsoft.com/office/drawing/2010/main">
                  <a:noFill/>
                </a14:hiddenFill>
              </a:ext>
            </a:extLst>
          </p:spPr>
          <p:txBody>
            <a:bodyPr vert="horz" wrap="non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39" name="_s3077"/>
            <p:cNvSpPr>
              <a:spLocks noChangeArrowheads="1"/>
            </p:cNvSpPr>
            <p:nvPr/>
          </p:nvSpPr>
          <p:spPr bwMode="auto">
            <a:xfrm>
              <a:off x="2793" y="563"/>
              <a:ext cx="781" cy="781"/>
            </a:xfrm>
            <a:prstGeom prst="ellipse">
              <a:avLst/>
            </a:prstGeom>
            <a:solidFill>
              <a:srgbClr val="FF0000">
                <a:alpha val="61000"/>
              </a:srgbClr>
            </a:solidFill>
            <a:ln>
              <a:noFill/>
            </a:ln>
            <a:extLst>
              <a:ext uri="{91240B29-F687-4F45-9708-019B960494DF}">
                <a14:hiddenLine xmlns:a14="http://schemas.microsoft.com/office/drawing/2010/main" w="9525">
                  <a:solidFill>
                    <a:schemeClr val="tx1"/>
                  </a:solidFill>
                  <a:round/>
                  <a:headEnd/>
                  <a:tailEnd/>
                </a14:hiddenLine>
              </a:ext>
            </a:extLst>
          </p:spPr>
          <p:txBody>
            <a:bodyPr vert="horz" wrap="none" lIns="0" tIns="0" rIns="0" bIns="0" numCol="1"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a:ln>
                    <a:noFill/>
                  </a:ln>
                  <a:solidFill>
                    <a:prstClr val="black"/>
                  </a:solidFill>
                  <a:effectLst/>
                  <a:uLnTx/>
                  <a:uFillTx/>
                  <a:latin typeface="Tahoma" pitchFamily="34" charset="0"/>
                </a:rPr>
                <a:t>Running</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a:ln>
                    <a:noFill/>
                  </a:ln>
                  <a:solidFill>
                    <a:prstClr val="black"/>
                  </a:solidFill>
                  <a:effectLst/>
                  <a:uLnTx/>
                  <a:uFillTx/>
                  <a:latin typeface="Tahoma" pitchFamily="34" charset="0"/>
                </a:rPr>
                <a:t>(User Mode)</a:t>
              </a: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400" b="1" i="0" u="none" strike="noStrike" kern="0" cap="none" spc="0" normalizeH="0" baseline="0" noProof="0">
                <a:ln>
                  <a:noFill/>
                </a:ln>
                <a:solidFill>
                  <a:prstClr val="black"/>
                </a:solidFill>
                <a:effectLst/>
                <a:uLnTx/>
                <a:uFillTx/>
                <a:latin typeface="Tahoma" pitchFamily="34" charset="0"/>
              </a:endParaRPr>
            </a:p>
          </p:txBody>
        </p:sp>
        <p:sp>
          <p:nvSpPr>
            <p:cNvPr id="40" name="_s3078"/>
            <p:cNvSpPr>
              <a:spLocks noChangeShapeType="1"/>
            </p:cNvSpPr>
            <p:nvPr/>
          </p:nvSpPr>
          <p:spPr bwMode="auto">
            <a:xfrm>
              <a:off x="3573" y="2126"/>
              <a:ext cx="393" cy="0"/>
            </a:xfrm>
            <a:prstGeom prst="line">
              <a:avLst/>
            </a:prstGeom>
            <a:noFill/>
            <a:ln w="28575">
              <a:solidFill>
                <a:sysClr val="windowText" lastClr="000000"/>
              </a:solidFill>
              <a:round/>
              <a:headEnd/>
              <a:tailEnd type="arrow" w="med" len="med"/>
            </a:ln>
            <a:extLst>
              <a:ext uri="{909E8E84-426E-40DD-AFC4-6F175D3DCCD1}">
                <a14:hiddenFill xmlns:a14="http://schemas.microsoft.com/office/drawing/2010/main">
                  <a:noFill/>
                </a14:hiddenFill>
              </a:ext>
            </a:extLst>
          </p:spPr>
          <p:txBody>
            <a:bodyPr vert="horz" wrap="non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41" name="_s3079"/>
            <p:cNvSpPr>
              <a:spLocks noChangeArrowheads="1"/>
            </p:cNvSpPr>
            <p:nvPr/>
          </p:nvSpPr>
          <p:spPr bwMode="auto">
            <a:xfrm>
              <a:off x="3966" y="1736"/>
              <a:ext cx="781" cy="781"/>
            </a:xfrm>
            <a:prstGeom prst="ellipse">
              <a:avLst/>
            </a:prstGeom>
            <a:solidFill>
              <a:srgbClr val="00B0F0"/>
            </a:solidFill>
            <a:ln>
              <a:noFill/>
            </a:ln>
            <a:extLst>
              <a:ext uri="{91240B29-F687-4F45-9708-019B960494DF}">
                <a14:hiddenLine xmlns:a14="http://schemas.microsoft.com/office/drawing/2010/main" w="9525">
                  <a:solidFill>
                    <a:schemeClr val="tx1"/>
                  </a:solidFill>
                  <a:round/>
                  <a:headEnd/>
                  <a:tailEnd/>
                </a14:hiddenLine>
              </a:ext>
            </a:extLst>
          </p:spPr>
          <p:txBody>
            <a:bodyPr vert="horz" wrap="none" lIns="0" tIns="0" rIns="0" bIns="0" numCol="1"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effectLst/>
                  <a:uLnTx/>
                  <a:uFillTx/>
                  <a:latin typeface="Tahoma" pitchFamily="34" charset="0"/>
                </a:rPr>
                <a:t>Zombie</a:t>
              </a:r>
              <a:endParaRPr kumimoji="0" lang="en-US" sz="1600" b="1" i="0" u="none" strike="noStrike" kern="0" cap="none" spc="0" normalizeH="0" baseline="0" noProof="0" dirty="0">
                <a:ln>
                  <a:noFill/>
                </a:ln>
                <a:effectLst/>
                <a:uLnTx/>
                <a:uFillTx/>
                <a:latin typeface="Tahoma" pitchFamily="34" charset="0"/>
              </a:endParaRPr>
            </a:p>
          </p:txBody>
        </p:sp>
        <p:sp>
          <p:nvSpPr>
            <p:cNvPr id="42" name="_s3080"/>
            <p:cNvSpPr>
              <a:spLocks noChangeShapeType="1"/>
            </p:cNvSpPr>
            <p:nvPr/>
          </p:nvSpPr>
          <p:spPr bwMode="auto">
            <a:xfrm>
              <a:off x="3183" y="2516"/>
              <a:ext cx="0" cy="393"/>
            </a:xfrm>
            <a:prstGeom prst="line">
              <a:avLst/>
            </a:prstGeom>
            <a:noFill/>
            <a:ln w="28575">
              <a:solidFill>
                <a:sysClr val="windowText" lastClr="000000"/>
              </a:solidFill>
              <a:round/>
              <a:headEnd/>
              <a:tailEnd type="arrow" w="med" len="med"/>
            </a:ln>
            <a:extLst>
              <a:ext uri="{909E8E84-426E-40DD-AFC4-6F175D3DCCD1}">
                <a14:hiddenFill xmlns:a14="http://schemas.microsoft.com/office/drawing/2010/main">
                  <a:noFill/>
                </a14:hiddenFill>
              </a:ext>
            </a:extLst>
          </p:spPr>
          <p:txBody>
            <a:bodyPr vert="horz" wrap="non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43" name="_s3081"/>
            <p:cNvSpPr>
              <a:spLocks noChangeArrowheads="1"/>
            </p:cNvSpPr>
            <p:nvPr/>
          </p:nvSpPr>
          <p:spPr bwMode="auto">
            <a:xfrm>
              <a:off x="2793" y="2909"/>
              <a:ext cx="781" cy="781"/>
            </a:xfrm>
            <a:prstGeom prst="ellipse">
              <a:avLst/>
            </a:prstGeom>
            <a:solidFill>
              <a:srgbClr val="FFFF00"/>
            </a:solidFill>
            <a:ln>
              <a:noFill/>
            </a:ln>
            <a:extLst>
              <a:ext uri="{91240B29-F687-4F45-9708-019B960494DF}">
                <a14:hiddenLine xmlns:a14="http://schemas.microsoft.com/office/drawing/2010/main" w="9525">
                  <a:solidFill>
                    <a:schemeClr val="tx1"/>
                  </a:solidFill>
                  <a:round/>
                  <a:headEnd/>
                  <a:tailEnd/>
                </a14:hiddenLine>
              </a:ext>
            </a:extLst>
          </p:spPr>
          <p:txBody>
            <a:bodyPr vert="horz" wrap="none" lIns="0" tIns="0" rIns="0" bIns="0" numCol="1"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prstClr val="black"/>
                  </a:solidFill>
                  <a:effectLst/>
                  <a:uLnTx/>
                  <a:uFillTx/>
                  <a:latin typeface="Tahoma" pitchFamily="34" charset="0"/>
                </a:rPr>
                <a:t>Sleeping </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prstClr val="black"/>
                  </a:solidFill>
                  <a:effectLst/>
                  <a:uLnTx/>
                  <a:uFillTx/>
                  <a:latin typeface="Tahoma" pitchFamily="34" charset="0"/>
                </a:rPr>
                <a:t>or </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prstClr val="black"/>
                  </a:solidFill>
                  <a:effectLst/>
                  <a:uLnTx/>
                  <a:uFillTx/>
                  <a:latin typeface="Tahoma" pitchFamily="34" charset="0"/>
                </a:rPr>
                <a:t>Stopped</a:t>
              </a:r>
            </a:p>
          </p:txBody>
        </p:sp>
        <p:sp>
          <p:nvSpPr>
            <p:cNvPr id="44" name="_s3082"/>
            <p:cNvSpPr>
              <a:spLocks noChangeShapeType="1"/>
            </p:cNvSpPr>
            <p:nvPr/>
          </p:nvSpPr>
          <p:spPr bwMode="auto">
            <a:xfrm flipH="1">
              <a:off x="2400" y="2126"/>
              <a:ext cx="393" cy="0"/>
            </a:xfrm>
            <a:prstGeom prst="line">
              <a:avLst/>
            </a:prstGeom>
            <a:noFill/>
            <a:ln w="28575">
              <a:solidFill>
                <a:sysClr val="windowText" lastClr="000000"/>
              </a:solidFill>
              <a:round/>
              <a:headEnd type="arrow" w="med" len="med"/>
              <a:tailEnd type="arrow" w="med" len="med"/>
            </a:ln>
            <a:extLst>
              <a:ext uri="{909E8E84-426E-40DD-AFC4-6F175D3DCCD1}">
                <a14:hiddenFill xmlns:a14="http://schemas.microsoft.com/office/drawing/2010/main">
                  <a:noFill/>
                </a14:hiddenFill>
              </a:ext>
            </a:extLst>
          </p:spPr>
          <p:txBody>
            <a:bodyPr vert="horz" wrap="non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45" name="_s3083"/>
            <p:cNvSpPr>
              <a:spLocks noChangeArrowheads="1"/>
            </p:cNvSpPr>
            <p:nvPr/>
          </p:nvSpPr>
          <p:spPr bwMode="auto">
            <a:xfrm>
              <a:off x="1620" y="1736"/>
              <a:ext cx="781" cy="781"/>
            </a:xfrm>
            <a:prstGeom prst="ellipse">
              <a:avLst/>
            </a:prstGeom>
            <a:solidFill>
              <a:srgbClr val="0066CC">
                <a:alpha val="39000"/>
              </a:srgbClr>
            </a:solidFill>
            <a:ln>
              <a:noFill/>
            </a:ln>
            <a:extLst>
              <a:ext uri="{91240B29-F687-4F45-9708-019B960494DF}">
                <a14:hiddenLine xmlns:a14="http://schemas.microsoft.com/office/drawing/2010/main" w="9525">
                  <a:solidFill>
                    <a:schemeClr val="tx1"/>
                  </a:solidFill>
                  <a:round/>
                  <a:headEnd/>
                  <a:tailEnd/>
                </a14:hiddenLine>
              </a:ext>
            </a:extLst>
          </p:spPr>
          <p:txBody>
            <a:bodyPr vert="horz" wrap="none" lIns="0" tIns="0" rIns="0" bIns="0" numCol="1"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prstClr val="black"/>
                  </a:solidFill>
                  <a:effectLst/>
                  <a:uLnTx/>
                  <a:uFillTx/>
                  <a:latin typeface="Tahoma" pitchFamily="34" charset="0"/>
                </a:rPr>
                <a:t>Run Queue</a:t>
              </a:r>
            </a:p>
          </p:txBody>
        </p:sp>
        <p:sp>
          <p:nvSpPr>
            <p:cNvPr id="46" name="_s3084"/>
            <p:cNvSpPr>
              <a:spLocks noChangeArrowheads="1"/>
            </p:cNvSpPr>
            <p:nvPr/>
          </p:nvSpPr>
          <p:spPr bwMode="auto">
            <a:xfrm>
              <a:off x="2793" y="1736"/>
              <a:ext cx="781" cy="781"/>
            </a:xfrm>
            <a:prstGeom prst="ellipse">
              <a:avLst/>
            </a:prstGeom>
            <a:solidFill>
              <a:srgbClr val="FF0000"/>
            </a:solidFill>
            <a:ln>
              <a:noFill/>
            </a:ln>
            <a:extLst>
              <a:ext uri="{91240B29-F687-4F45-9708-019B960494DF}">
                <a14:hiddenLine xmlns:a14="http://schemas.microsoft.com/office/drawing/2010/main" w="9525">
                  <a:solidFill>
                    <a:schemeClr val="tx1"/>
                  </a:solidFill>
                  <a:round/>
                  <a:headEnd/>
                  <a:tailEnd/>
                </a14:hiddenLine>
              </a:ext>
            </a:extLst>
          </p:spPr>
          <p:txBody>
            <a:bodyPr vert="horz" wrap="none" lIns="0" tIns="0" rIns="0" bIns="0" numCol="1"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a:ln>
                    <a:noFill/>
                  </a:ln>
                  <a:solidFill>
                    <a:prstClr val="white"/>
                  </a:solidFill>
                  <a:effectLst/>
                  <a:uLnTx/>
                  <a:uFillTx/>
                  <a:latin typeface="Tahoma" pitchFamily="34" charset="0"/>
                </a:rPr>
                <a:t>Running</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a:ln>
                    <a:noFill/>
                  </a:ln>
                  <a:solidFill>
                    <a:prstClr val="white"/>
                  </a:solidFill>
                  <a:effectLst/>
                  <a:uLnTx/>
                  <a:uFillTx/>
                  <a:latin typeface="Tahoma" pitchFamily="34" charset="0"/>
                </a:rPr>
                <a:t>(Kernel)</a:t>
              </a:r>
            </a:p>
          </p:txBody>
        </p:sp>
      </p:grpSp>
      <p:sp>
        <p:nvSpPr>
          <p:cNvPr id="47" name="Line 13"/>
          <p:cNvSpPr>
            <a:spLocks noChangeShapeType="1"/>
          </p:cNvSpPr>
          <p:nvPr/>
        </p:nvSpPr>
        <p:spPr bwMode="auto">
          <a:xfrm flipH="1" flipV="1">
            <a:off x="6165112" y="4327999"/>
            <a:ext cx="990600" cy="990600"/>
          </a:xfrm>
          <a:prstGeom prst="line">
            <a:avLst/>
          </a:prstGeom>
          <a:noFill/>
          <a:ln w="28575">
            <a:solidFill>
              <a:sysClr val="windowText" lastClr="000000"/>
            </a:solidFill>
            <a:miter lim="800000"/>
            <a:headEnd/>
            <a:tailEnd type="arrow"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48" name="Text Box 14"/>
          <p:cNvSpPr txBox="1">
            <a:spLocks noChangeArrowheads="1"/>
          </p:cNvSpPr>
          <p:nvPr/>
        </p:nvSpPr>
        <p:spPr bwMode="auto">
          <a:xfrm rot="2602069">
            <a:off x="5855550" y="4905849"/>
            <a:ext cx="1219200" cy="336550"/>
          </a:xfrm>
          <a:prstGeom prst="rect">
            <a:avLst/>
          </a:prstGeom>
          <a:noFill/>
          <a:ln w="9525">
            <a:noFill/>
            <a:miter lim="800000"/>
            <a:headEnd/>
            <a:tailEnd/>
          </a:ln>
          <a:effectLst/>
        </p:spPr>
        <p:txBody>
          <a:bodyPr>
            <a:spAutoFit/>
          </a:bodyPr>
          <a:lstStyle/>
          <a:p>
            <a:pPr>
              <a:spcBef>
                <a:spcPct val="50000"/>
              </a:spcBef>
            </a:pPr>
            <a:r>
              <a:rPr lang="en-US" sz="1600" b="1" kern="0">
                <a:solidFill>
                  <a:sysClr val="windowText" lastClr="000000"/>
                </a:solidFill>
                <a:latin typeface="Tahoma" pitchFamily="34" charset="0"/>
              </a:rPr>
              <a:t>Wake up </a:t>
            </a:r>
          </a:p>
        </p:txBody>
      </p:sp>
      <p:sp>
        <p:nvSpPr>
          <p:cNvPr id="49" name="Line 15"/>
          <p:cNvSpPr>
            <a:spLocks noChangeShapeType="1"/>
          </p:cNvSpPr>
          <p:nvPr/>
        </p:nvSpPr>
        <p:spPr bwMode="auto">
          <a:xfrm>
            <a:off x="10203712" y="3794599"/>
            <a:ext cx="1295400" cy="0"/>
          </a:xfrm>
          <a:prstGeom prst="line">
            <a:avLst/>
          </a:prstGeom>
          <a:noFill/>
          <a:ln w="28575">
            <a:solidFill>
              <a:sysClr val="windowText" lastClr="000000"/>
            </a:solidFill>
            <a:miter lim="800000"/>
            <a:headEnd/>
            <a:tailEnd type="arrow"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50" name="Text Box 16"/>
          <p:cNvSpPr txBox="1">
            <a:spLocks noChangeArrowheads="1"/>
          </p:cNvSpPr>
          <p:nvPr/>
        </p:nvSpPr>
        <p:spPr bwMode="auto">
          <a:xfrm>
            <a:off x="11422912" y="3565999"/>
            <a:ext cx="838200" cy="336550"/>
          </a:xfrm>
          <a:prstGeom prst="rect">
            <a:avLst/>
          </a:prstGeom>
          <a:noFill/>
          <a:ln w="9525">
            <a:noFill/>
            <a:miter lim="800000"/>
            <a:headEnd/>
            <a:tailEnd/>
          </a:ln>
          <a:effectLst/>
        </p:spPr>
        <p:txBody>
          <a:bodyPr>
            <a:spAutoFit/>
          </a:bodyPr>
          <a:lstStyle/>
          <a:p>
            <a:pPr>
              <a:spcBef>
                <a:spcPct val="50000"/>
              </a:spcBef>
            </a:pPr>
            <a:r>
              <a:rPr lang="en-US" sz="1600" b="1" kern="0">
                <a:solidFill>
                  <a:sysClr val="windowText" lastClr="000000"/>
                </a:solidFill>
                <a:latin typeface="Tahoma" pitchFamily="34" charset="0"/>
              </a:rPr>
              <a:t>exit</a:t>
            </a:r>
          </a:p>
        </p:txBody>
      </p:sp>
      <p:sp>
        <p:nvSpPr>
          <p:cNvPr id="51" name="Line 18"/>
          <p:cNvSpPr>
            <a:spLocks noChangeShapeType="1"/>
          </p:cNvSpPr>
          <p:nvPr/>
        </p:nvSpPr>
        <p:spPr bwMode="auto">
          <a:xfrm>
            <a:off x="3726712" y="3794599"/>
            <a:ext cx="1447800" cy="0"/>
          </a:xfrm>
          <a:prstGeom prst="line">
            <a:avLst/>
          </a:prstGeom>
          <a:noFill/>
          <a:ln w="28575">
            <a:solidFill>
              <a:sysClr val="windowText" lastClr="000000"/>
            </a:solidFill>
            <a:miter lim="800000"/>
            <a:headEnd/>
            <a:tailEnd type="arrow"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52" name="Text Box 19"/>
          <p:cNvSpPr txBox="1">
            <a:spLocks noChangeArrowheads="1"/>
          </p:cNvSpPr>
          <p:nvPr/>
        </p:nvSpPr>
        <p:spPr bwMode="auto">
          <a:xfrm>
            <a:off x="3802912" y="3413599"/>
            <a:ext cx="1066800" cy="336550"/>
          </a:xfrm>
          <a:prstGeom prst="rect">
            <a:avLst/>
          </a:prstGeom>
          <a:noFill/>
          <a:ln w="9525">
            <a:noFill/>
            <a:miter lim="800000"/>
            <a:headEnd/>
            <a:tailEnd/>
          </a:ln>
          <a:effectLst/>
        </p:spPr>
        <p:txBody>
          <a:bodyPr>
            <a:spAutoFit/>
          </a:bodyPr>
          <a:lstStyle/>
          <a:p>
            <a:pPr>
              <a:spcBef>
                <a:spcPct val="50000"/>
              </a:spcBef>
            </a:pPr>
            <a:r>
              <a:rPr lang="en-US" sz="1600" b="1" kern="0">
                <a:solidFill>
                  <a:sysClr val="windowText" lastClr="000000"/>
                </a:solidFill>
                <a:latin typeface="Tahoma" pitchFamily="34" charset="0"/>
              </a:rPr>
              <a:t>fork ( )</a:t>
            </a:r>
          </a:p>
        </p:txBody>
      </p:sp>
      <p:sp>
        <p:nvSpPr>
          <p:cNvPr id="36" name="Rectangle 3"/>
          <p:cNvSpPr txBox="1">
            <a:spLocks noChangeArrowheads="1"/>
          </p:cNvSpPr>
          <p:nvPr/>
        </p:nvSpPr>
        <p:spPr>
          <a:xfrm>
            <a:off x="268126" y="4039551"/>
            <a:ext cx="3717351" cy="2349907"/>
          </a:xfrm>
          <a:prstGeom prst="rect">
            <a:avLst/>
          </a:prstGeom>
          <a:solidFill>
            <a:schemeClr val="accent1">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en-US" sz="2400" b="1" dirty="0"/>
              <a:t>TASK_RUNNING</a:t>
            </a:r>
          </a:p>
          <a:p>
            <a:pPr>
              <a:buFont typeface="Wingdings" panose="05000000000000000000" pitchFamily="2" charset="2"/>
              <a:buChar char="Ø"/>
            </a:pPr>
            <a:r>
              <a:rPr lang="en-US" altLang="en-US" sz="2400" b="1" dirty="0"/>
              <a:t>TASK_INTERRUPTIBLE</a:t>
            </a:r>
          </a:p>
          <a:p>
            <a:pPr>
              <a:buFont typeface="Wingdings" panose="05000000000000000000" pitchFamily="2" charset="2"/>
              <a:buChar char="Ø"/>
            </a:pPr>
            <a:r>
              <a:rPr lang="en-US" altLang="en-US" sz="2400" b="1" dirty="0"/>
              <a:t>TASK_UNINTERRUPTIBLE</a:t>
            </a:r>
          </a:p>
          <a:p>
            <a:pPr>
              <a:buFont typeface="Wingdings" panose="05000000000000000000" pitchFamily="2" charset="2"/>
              <a:buChar char="Ø"/>
            </a:pPr>
            <a:r>
              <a:rPr lang="en-US" altLang="en-US" sz="2400" b="1" dirty="0"/>
              <a:t>TASK_STOPPED</a:t>
            </a:r>
          </a:p>
          <a:p>
            <a:pPr>
              <a:buFont typeface="Wingdings" panose="05000000000000000000" pitchFamily="2" charset="2"/>
              <a:buChar char="Ø"/>
            </a:pPr>
            <a:r>
              <a:rPr lang="en-US" altLang="en-US" sz="2400" b="1" dirty="0"/>
              <a:t>TASK_ZOMBIE</a:t>
            </a:r>
          </a:p>
          <a:p>
            <a:pPr>
              <a:buFont typeface="Wingdings" panose="05000000000000000000" pitchFamily="2" charset="2"/>
              <a:buChar char="Ø"/>
            </a:pPr>
            <a:endParaRPr lang="en-US" altLang="en-US" sz="2400" b="1" dirty="0"/>
          </a:p>
          <a:p>
            <a:pPr>
              <a:buFont typeface="Wingdings" panose="05000000000000000000" pitchFamily="2" charset="2"/>
              <a:buChar char="Ø"/>
            </a:pPr>
            <a:endParaRPr lang="en-US" altLang="en-US" sz="2400" b="1" dirty="0"/>
          </a:p>
        </p:txBody>
      </p:sp>
      <p:sp>
        <p:nvSpPr>
          <p:cNvPr id="3" name="TextBox 2"/>
          <p:cNvSpPr txBox="1"/>
          <p:nvPr/>
        </p:nvSpPr>
        <p:spPr>
          <a:xfrm>
            <a:off x="141403" y="1173707"/>
            <a:ext cx="5087085" cy="369332"/>
          </a:xfrm>
          <a:prstGeom prst="rect">
            <a:avLst/>
          </a:prstGeom>
          <a:noFill/>
        </p:spPr>
        <p:txBody>
          <a:bodyPr wrap="square" rtlCol="0">
            <a:spAutoFit/>
          </a:bodyPr>
          <a:lstStyle/>
          <a:p>
            <a:r>
              <a:rPr lang="en-US" dirty="0" smtClean="0"/>
              <a:t>$</a:t>
            </a:r>
            <a:r>
              <a:rPr lang="en-US" dirty="0" err="1" smtClean="0"/>
              <a:t>ls</a:t>
            </a:r>
            <a:r>
              <a:rPr lang="en-US" dirty="0" smtClean="0"/>
              <a:t> -&gt; fork() -&gt; child process-&gt; exec(“</a:t>
            </a:r>
            <a:r>
              <a:rPr lang="en-US" dirty="0" err="1" smtClean="0"/>
              <a:t>ls</a:t>
            </a:r>
            <a:r>
              <a:rPr lang="en-US" dirty="0" smtClean="0"/>
              <a:t>”)-&gt; ret. Parent </a:t>
            </a:r>
            <a:endParaRPr lang="en-US" dirty="0"/>
          </a:p>
        </p:txBody>
      </p:sp>
    </p:spTree>
    <p:extLst>
      <p:ext uri="{BB962C8B-B14F-4D97-AF65-F5344CB8AC3E}">
        <p14:creationId xmlns:p14="http://schemas.microsoft.com/office/powerpoint/2010/main" val="405960064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Scheduling</a:t>
            </a:r>
          </a:p>
        </p:txBody>
      </p:sp>
      <p:sp>
        <p:nvSpPr>
          <p:cNvPr id="4" name="Slide Number Placeholder 3"/>
          <p:cNvSpPr>
            <a:spLocks noGrp="1"/>
          </p:cNvSpPr>
          <p:nvPr>
            <p:ph type="sldNum" sz="quarter" idx="12"/>
          </p:nvPr>
        </p:nvSpPr>
        <p:spPr/>
        <p:txBody>
          <a:bodyPr/>
          <a:lstStyle/>
          <a:p>
            <a:fld id="{1DEFBDA0-AD74-41D1-B067-250B5C005FA0}" type="slidenum">
              <a:rPr lang="en-IN" smtClean="0"/>
              <a:t>57</a:t>
            </a:fld>
            <a:endParaRPr lang="en-IN"/>
          </a:p>
        </p:txBody>
      </p:sp>
      <p:sp>
        <p:nvSpPr>
          <p:cNvPr id="5" name="Rectangle 3"/>
          <p:cNvSpPr txBox="1">
            <a:spLocks noChangeArrowheads="1"/>
          </p:cNvSpPr>
          <p:nvPr/>
        </p:nvSpPr>
        <p:spPr>
          <a:xfrm>
            <a:off x="770223" y="1137684"/>
            <a:ext cx="10773684" cy="1964970"/>
          </a:xfrm>
          <a:prstGeom prst="rect">
            <a:avLst/>
          </a:prstGeom>
          <a:solidFill>
            <a:schemeClr val="accent3">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altLang="en-US" b="1" dirty="0"/>
              <a:t>     Every process in the system has a process identifier. </a:t>
            </a:r>
          </a:p>
          <a:p>
            <a:pPr lvl="1" algn="just"/>
            <a:r>
              <a:rPr lang="en-US" altLang="en-US" b="1" dirty="0"/>
              <a:t>The process identifier is not an index into the task vector, it is simply a number. </a:t>
            </a:r>
          </a:p>
          <a:p>
            <a:pPr lvl="1" algn="just"/>
            <a:r>
              <a:rPr lang="en-US" altLang="en-US" b="1" dirty="0"/>
              <a:t>Each process also has User and Group identifiers, these are used to control the process access to the files and devices in the system</a:t>
            </a:r>
          </a:p>
          <a:p>
            <a:pPr lvl="1" algn="just">
              <a:buFont typeface="Arial" panose="020B0604020202020204" pitchFamily="34" charset="0"/>
              <a:buNone/>
            </a:pPr>
            <a:endParaRPr lang="en-US" altLang="en-US" sz="2800" b="1" dirty="0">
              <a:latin typeface="Courier New" panose="02070309020205020404" pitchFamily="49" charset="0"/>
            </a:endParaRPr>
          </a:p>
          <a:p>
            <a:pPr algn="just"/>
            <a:endParaRPr lang="en-US" altLang="en-US" sz="3200" b="1" dirty="0"/>
          </a:p>
        </p:txBody>
      </p:sp>
      <p:sp>
        <p:nvSpPr>
          <p:cNvPr id="6" name="Rectangle 3"/>
          <p:cNvSpPr txBox="1">
            <a:spLocks noChangeArrowheads="1"/>
          </p:cNvSpPr>
          <p:nvPr/>
        </p:nvSpPr>
        <p:spPr>
          <a:xfrm>
            <a:off x="770223" y="3370521"/>
            <a:ext cx="10773684" cy="3240304"/>
          </a:xfrm>
          <a:prstGeom prst="rect">
            <a:avLst/>
          </a:prstGeom>
          <a:solidFill>
            <a:schemeClr val="accent1">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ts val="500"/>
              </a:spcBef>
              <a:spcAft>
                <a:spcPts val="500"/>
              </a:spcAft>
            </a:pPr>
            <a:r>
              <a:rPr lang="en-US" altLang="en-US" sz="2400" b="1" dirty="0"/>
              <a:t>The kernel keeps track of a processes creation time as well as the CPU time that it consumes during its lifetime.</a:t>
            </a:r>
          </a:p>
          <a:p>
            <a:pPr algn="just">
              <a:spcBef>
                <a:spcPts val="500"/>
              </a:spcBef>
              <a:spcAft>
                <a:spcPts val="500"/>
              </a:spcAft>
            </a:pPr>
            <a:r>
              <a:rPr lang="en-US" altLang="en-US" sz="2400" b="1" dirty="0"/>
              <a:t>This clock is the combination of software and hardware setup. </a:t>
            </a:r>
          </a:p>
          <a:p>
            <a:pPr algn="just">
              <a:spcBef>
                <a:spcPts val="500"/>
              </a:spcBef>
              <a:spcAft>
                <a:spcPts val="500"/>
              </a:spcAft>
            </a:pPr>
            <a:r>
              <a:rPr lang="en-US" altLang="en-US" sz="2400" b="1" dirty="0"/>
              <a:t>It is independent of CPU frequency. </a:t>
            </a:r>
          </a:p>
          <a:p>
            <a:pPr algn="just">
              <a:spcBef>
                <a:spcPts val="500"/>
              </a:spcBef>
              <a:spcAft>
                <a:spcPts val="500"/>
              </a:spcAft>
            </a:pPr>
            <a:r>
              <a:rPr lang="en-US" altLang="en-US" sz="2400" b="1" dirty="0"/>
              <a:t>A clock tick unit is Jiffy. System‘s interactive response depends on the clock frequency. </a:t>
            </a:r>
          </a:p>
          <a:p>
            <a:pPr algn="just">
              <a:spcBef>
                <a:spcPts val="500"/>
              </a:spcBef>
              <a:spcAft>
                <a:spcPts val="500"/>
              </a:spcAft>
            </a:pPr>
            <a:r>
              <a:rPr lang="en-US" altLang="en-US" sz="2400" b="1" dirty="0"/>
              <a:t>For example: the jiffy value may be 10ms (100Hz) or 1ms (1000Hz) depending on implementation</a:t>
            </a:r>
            <a:endParaRPr lang="en-US" altLang="en-US" b="1" dirty="0"/>
          </a:p>
        </p:txBody>
      </p:sp>
    </p:spTree>
    <p:extLst>
      <p:ext uri="{BB962C8B-B14F-4D97-AF65-F5344CB8AC3E}">
        <p14:creationId xmlns:p14="http://schemas.microsoft.com/office/powerpoint/2010/main" val="161941415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Process Scheduling</a:t>
            </a:r>
          </a:p>
        </p:txBody>
      </p:sp>
      <p:sp>
        <p:nvSpPr>
          <p:cNvPr id="4" name="Slide Number Placeholder 3"/>
          <p:cNvSpPr>
            <a:spLocks noGrp="1"/>
          </p:cNvSpPr>
          <p:nvPr>
            <p:ph type="sldNum" sz="quarter" idx="12"/>
          </p:nvPr>
        </p:nvSpPr>
        <p:spPr/>
        <p:txBody>
          <a:bodyPr/>
          <a:lstStyle/>
          <a:p>
            <a:fld id="{1DEFBDA0-AD74-41D1-B067-250B5C005FA0}" type="slidenum">
              <a:rPr lang="en-IN" smtClean="0"/>
              <a:t>58</a:t>
            </a:fld>
            <a:endParaRPr lang="en-IN"/>
          </a:p>
        </p:txBody>
      </p:sp>
      <p:sp>
        <p:nvSpPr>
          <p:cNvPr id="5" name="Rectangle 3"/>
          <p:cNvSpPr txBox="1">
            <a:spLocks noChangeArrowheads="1"/>
          </p:cNvSpPr>
          <p:nvPr/>
        </p:nvSpPr>
        <p:spPr>
          <a:xfrm>
            <a:off x="228600" y="1387696"/>
            <a:ext cx="11696307" cy="1908544"/>
          </a:xfrm>
          <a:prstGeom prst="rect">
            <a:avLst/>
          </a:prstGeom>
          <a:solidFill>
            <a:schemeClr val="tx2">
              <a:lumMod val="10000"/>
              <a:lumOff val="90000"/>
            </a:scheme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ts val="500"/>
              </a:spcBef>
              <a:spcAft>
                <a:spcPts val="500"/>
              </a:spcAft>
            </a:pPr>
            <a:r>
              <a:rPr lang="en-US" altLang="en-US" sz="2400" b="1" dirty="0"/>
              <a:t>Each clock tick, the kernel updates the amount of time that the current process has spent in system and in user mode.</a:t>
            </a:r>
          </a:p>
          <a:p>
            <a:pPr algn="just">
              <a:spcBef>
                <a:spcPts val="500"/>
              </a:spcBef>
              <a:spcAft>
                <a:spcPts val="500"/>
              </a:spcAft>
            </a:pPr>
            <a:r>
              <a:rPr lang="en-US" altLang="en-US" sz="2400" b="1" dirty="0"/>
              <a:t> Linux also supports process specific </a:t>
            </a:r>
            <a:r>
              <a:rPr lang="en-US" altLang="en-US" sz="2400" b="1" i="1" dirty="0"/>
              <a:t>interval</a:t>
            </a:r>
            <a:r>
              <a:rPr lang="en-US" altLang="en-US" sz="2400" b="1" dirty="0"/>
              <a:t> timers, processes can use system calls to set up timers to send signals to themselves when the timers expire. These timers can be single-shot or periodic timers. </a:t>
            </a:r>
          </a:p>
          <a:p>
            <a:pPr algn="just"/>
            <a:endParaRPr lang="en-US" altLang="en-US" sz="2400" b="1" dirty="0"/>
          </a:p>
        </p:txBody>
      </p:sp>
      <p:sp>
        <p:nvSpPr>
          <p:cNvPr id="6" name="Rectangle 3"/>
          <p:cNvSpPr txBox="1">
            <a:spLocks noChangeArrowheads="1"/>
          </p:cNvSpPr>
          <p:nvPr/>
        </p:nvSpPr>
        <p:spPr>
          <a:xfrm>
            <a:off x="303028" y="3882657"/>
            <a:ext cx="11696306" cy="2252330"/>
          </a:xfrm>
          <a:prstGeom prst="rect">
            <a:avLst/>
          </a:prstGeom>
          <a:solidFill>
            <a:schemeClr val="accent3">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ts val="500"/>
              </a:spcBef>
              <a:spcAft>
                <a:spcPts val="500"/>
              </a:spcAft>
            </a:pPr>
            <a:r>
              <a:rPr lang="en-US" altLang="en-US" sz="2400" b="1" dirty="0"/>
              <a:t>The job of a scheduler is to select the most deserving process to run out of all of the runnable processes in the run queue. </a:t>
            </a:r>
          </a:p>
          <a:p>
            <a:pPr algn="just">
              <a:spcBef>
                <a:spcPts val="500"/>
              </a:spcBef>
              <a:spcAft>
                <a:spcPts val="500"/>
              </a:spcAft>
            </a:pPr>
            <a:r>
              <a:rPr lang="en-US" altLang="en-US" sz="2400" b="1" dirty="0"/>
              <a:t>Implement fair scheduling to avoid starvation</a:t>
            </a:r>
          </a:p>
          <a:p>
            <a:pPr algn="just">
              <a:spcBef>
                <a:spcPts val="500"/>
              </a:spcBef>
              <a:spcAft>
                <a:spcPts val="500"/>
              </a:spcAft>
            </a:pPr>
            <a:r>
              <a:rPr lang="en-US" altLang="en-US" sz="2400" b="1" dirty="0"/>
              <a:t>Implement suitable scheduling policy</a:t>
            </a:r>
          </a:p>
          <a:p>
            <a:pPr algn="just">
              <a:spcBef>
                <a:spcPts val="500"/>
              </a:spcBef>
              <a:spcAft>
                <a:spcPts val="500"/>
              </a:spcAft>
            </a:pPr>
            <a:r>
              <a:rPr lang="en-US" altLang="en-US" sz="2400" b="1" dirty="0"/>
              <a:t>Updates state of the processes in every clock tick (jiffy) </a:t>
            </a:r>
          </a:p>
        </p:txBody>
      </p:sp>
    </p:spTree>
    <p:extLst>
      <p:ext uri="{BB962C8B-B14F-4D97-AF65-F5344CB8AC3E}">
        <p14:creationId xmlns:p14="http://schemas.microsoft.com/office/powerpoint/2010/main" val="110916841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Process Scheduling</a:t>
            </a:r>
          </a:p>
        </p:txBody>
      </p:sp>
      <p:sp>
        <p:nvSpPr>
          <p:cNvPr id="4" name="Slide Number Placeholder 3"/>
          <p:cNvSpPr>
            <a:spLocks noGrp="1"/>
          </p:cNvSpPr>
          <p:nvPr>
            <p:ph type="sldNum" sz="quarter" idx="12"/>
          </p:nvPr>
        </p:nvSpPr>
        <p:spPr/>
        <p:txBody>
          <a:bodyPr/>
          <a:lstStyle/>
          <a:p>
            <a:fld id="{1DEFBDA0-AD74-41D1-B067-250B5C005FA0}" type="slidenum">
              <a:rPr lang="en-IN" smtClean="0"/>
              <a:t>59</a:t>
            </a:fld>
            <a:endParaRPr lang="en-IN"/>
          </a:p>
        </p:txBody>
      </p:sp>
      <p:sp>
        <p:nvSpPr>
          <p:cNvPr id="5" name="Rectangle 3"/>
          <p:cNvSpPr txBox="1">
            <a:spLocks noChangeArrowheads="1"/>
          </p:cNvSpPr>
          <p:nvPr/>
        </p:nvSpPr>
        <p:spPr>
          <a:xfrm>
            <a:off x="304799" y="1255578"/>
            <a:ext cx="11620107" cy="2551814"/>
          </a:xfrm>
          <a:prstGeom prst="rect">
            <a:avLst/>
          </a:prstGeom>
          <a:solidFill>
            <a:schemeClr val="tx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500"/>
              </a:spcBef>
              <a:spcAft>
                <a:spcPts val="500"/>
              </a:spcAft>
            </a:pPr>
            <a:r>
              <a:rPr lang="en-US" altLang="en-US" b="1" dirty="0"/>
              <a:t>policy  - FIFO, Round Robin, Shortest Job First, FILO, Priority based etc.</a:t>
            </a:r>
            <a:endParaRPr lang="en-US" altLang="en-US" sz="3600" b="1" dirty="0"/>
          </a:p>
          <a:p>
            <a:r>
              <a:rPr lang="en-US" altLang="en-US" b="1" dirty="0"/>
              <a:t>priority  - higher priority  process will be allowed to run.</a:t>
            </a:r>
          </a:p>
          <a:p>
            <a:r>
              <a:rPr lang="en-US" altLang="en-US" b="1" dirty="0"/>
              <a:t>Pre-emptive and Non-preemptive scheduling</a:t>
            </a:r>
          </a:p>
          <a:p>
            <a:r>
              <a:rPr lang="en-US" altLang="en-US" b="1" dirty="0" err="1"/>
              <a:t>rt_priority</a:t>
            </a:r>
            <a:r>
              <a:rPr lang="en-US" altLang="en-US" b="1" dirty="0"/>
              <a:t> – many UNIX variants support real time scheduling priority range. </a:t>
            </a:r>
          </a:p>
          <a:p>
            <a:pPr>
              <a:buFont typeface="Wingdings" panose="05000000000000000000" pitchFamily="2" charset="2"/>
              <a:buNone/>
            </a:pPr>
            <a:endParaRPr lang="en-US" altLang="en-US" b="1" dirty="0"/>
          </a:p>
        </p:txBody>
      </p:sp>
      <p:sp>
        <p:nvSpPr>
          <p:cNvPr id="6" name="Rectangle 2"/>
          <p:cNvSpPr txBox="1">
            <a:spLocks noChangeArrowheads="1"/>
          </p:cNvSpPr>
          <p:nvPr/>
        </p:nvSpPr>
        <p:spPr>
          <a:xfrm>
            <a:off x="304799" y="3830411"/>
            <a:ext cx="11626065" cy="2780414"/>
          </a:xfrm>
          <a:prstGeom prst="rect">
            <a:avLst/>
          </a:prstGeom>
          <a:solidFill>
            <a:schemeClr val="accent3">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b="1" dirty="0"/>
              <a:t>The Linux kernel implements two separate priority ranges. </a:t>
            </a:r>
          </a:p>
          <a:p>
            <a:pPr algn="just"/>
            <a:r>
              <a:rPr lang="en-US" altLang="en-US" b="1" dirty="0"/>
              <a:t>The first is the nice value, a number from -20 to 19 with a default of zero. Larger nice values correspond to a lower priority. </a:t>
            </a:r>
          </a:p>
          <a:p>
            <a:pPr algn="just"/>
            <a:r>
              <a:rPr lang="en-US" altLang="en-US" b="1" dirty="0"/>
              <a:t>A process with a nice value of -20 receives the maximum time slice, whereas a process with a nice value of 19 receives the minimum time slice. </a:t>
            </a:r>
          </a:p>
          <a:p>
            <a:pPr algn="just"/>
            <a:r>
              <a:rPr lang="en-US" altLang="en-US" b="1" dirty="0"/>
              <a:t>Time slice: minimum -10ms, default -150ms and maximum – 300ms</a:t>
            </a:r>
          </a:p>
          <a:p>
            <a:pPr algn="just">
              <a:buFont typeface="Wingdings" panose="05000000000000000000" pitchFamily="2" charset="2"/>
              <a:buNone/>
            </a:pPr>
            <a:endParaRPr lang="en-US" altLang="en-US" b="1" dirty="0"/>
          </a:p>
        </p:txBody>
      </p:sp>
    </p:spTree>
    <p:extLst>
      <p:ext uri="{BB962C8B-B14F-4D97-AF65-F5344CB8AC3E}">
        <p14:creationId xmlns:p14="http://schemas.microsoft.com/office/powerpoint/2010/main" val="15665866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Micro Kernel Architecture</a:t>
            </a:r>
          </a:p>
        </p:txBody>
      </p:sp>
      <p:sp>
        <p:nvSpPr>
          <p:cNvPr id="4" name="Slide Number Placeholder 3"/>
          <p:cNvSpPr>
            <a:spLocks noGrp="1"/>
          </p:cNvSpPr>
          <p:nvPr>
            <p:ph type="sldNum" sz="quarter" idx="12"/>
          </p:nvPr>
        </p:nvSpPr>
        <p:spPr/>
        <p:txBody>
          <a:bodyPr/>
          <a:lstStyle/>
          <a:p>
            <a:fld id="{1DEFBDA0-AD74-41D1-B067-250B5C005FA0}" type="slidenum">
              <a:rPr lang="en-IN" smtClean="0"/>
              <a:t>6</a:t>
            </a:fld>
            <a:endParaRPr lang="en-IN"/>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8285" y="1299973"/>
            <a:ext cx="8352628" cy="5233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730917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Process Scheduling</a:t>
            </a:r>
          </a:p>
        </p:txBody>
      </p:sp>
      <p:sp>
        <p:nvSpPr>
          <p:cNvPr id="4" name="Slide Number Placeholder 3"/>
          <p:cNvSpPr>
            <a:spLocks noGrp="1"/>
          </p:cNvSpPr>
          <p:nvPr>
            <p:ph type="sldNum" sz="quarter" idx="12"/>
          </p:nvPr>
        </p:nvSpPr>
        <p:spPr/>
        <p:txBody>
          <a:bodyPr/>
          <a:lstStyle/>
          <a:p>
            <a:fld id="{1DEFBDA0-AD74-41D1-B067-250B5C005FA0}" type="slidenum">
              <a:rPr lang="en-IN" smtClean="0"/>
              <a:t>60</a:t>
            </a:fld>
            <a:endParaRPr lang="en-IN"/>
          </a:p>
        </p:txBody>
      </p:sp>
      <p:sp>
        <p:nvSpPr>
          <p:cNvPr id="5" name="Rectangle 2"/>
          <p:cNvSpPr txBox="1">
            <a:spLocks noChangeArrowheads="1"/>
          </p:cNvSpPr>
          <p:nvPr/>
        </p:nvSpPr>
        <p:spPr>
          <a:xfrm>
            <a:off x="457199" y="1143000"/>
            <a:ext cx="9250327" cy="1855381"/>
          </a:xfrm>
          <a:prstGeom prst="rect">
            <a:avLst/>
          </a:prstGeom>
          <a:solidFill>
            <a:schemeClr val="accent1">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b="1" dirty="0"/>
              <a:t>The second range is the real-time priority</a:t>
            </a:r>
          </a:p>
          <a:p>
            <a:pPr algn="just"/>
            <a:r>
              <a:rPr lang="en-US" altLang="en-US" sz="2400" b="1" dirty="0"/>
              <a:t>By default, it ranges from zero to 99. </a:t>
            </a:r>
          </a:p>
          <a:p>
            <a:pPr algn="just"/>
            <a:r>
              <a:rPr lang="en-US" altLang="en-US" sz="2400" b="1" dirty="0"/>
              <a:t>All real time processes are at a higher priority than normal processes.</a:t>
            </a:r>
          </a:p>
          <a:p>
            <a:pPr algn="just"/>
            <a:r>
              <a:rPr lang="en-US" altLang="en-US" sz="2400" b="1" dirty="0"/>
              <a:t>Linux implements real-time priorities in accordance with POSIX.</a:t>
            </a:r>
          </a:p>
        </p:txBody>
      </p:sp>
      <p:sp>
        <p:nvSpPr>
          <p:cNvPr id="6" name="Rectangle 2"/>
          <p:cNvSpPr txBox="1">
            <a:spLocks noChangeArrowheads="1"/>
          </p:cNvSpPr>
          <p:nvPr/>
        </p:nvSpPr>
        <p:spPr>
          <a:xfrm>
            <a:off x="386958" y="3722874"/>
            <a:ext cx="11696307" cy="2348317"/>
          </a:xfrm>
          <a:prstGeom prst="rect">
            <a:avLst/>
          </a:prstGeom>
          <a:solidFill>
            <a:schemeClr val="accent6">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80000"/>
              </a:lnSpc>
            </a:pPr>
            <a:r>
              <a:rPr lang="en-US" altLang="en-US" sz="2400" b="1" dirty="0"/>
              <a:t>Linux provides two real-time scheduling policies, SCHED_FIFO and SCHED_RR. </a:t>
            </a:r>
          </a:p>
          <a:p>
            <a:pPr algn="just">
              <a:lnSpc>
                <a:spcPct val="80000"/>
              </a:lnSpc>
            </a:pPr>
            <a:r>
              <a:rPr lang="en-US" altLang="en-US" sz="2400" b="1" dirty="0"/>
              <a:t>The normal non real-time scheduling policy is SCHED_OTHER.</a:t>
            </a:r>
          </a:p>
          <a:p>
            <a:pPr algn="just">
              <a:lnSpc>
                <a:spcPct val="80000"/>
              </a:lnSpc>
            </a:pPr>
            <a:r>
              <a:rPr lang="en-US" altLang="en-US" sz="2400" b="1" dirty="0"/>
              <a:t>SCHED_FIFO implements without time slices- so it can run until it blocks or explicitly yields the processor. </a:t>
            </a:r>
          </a:p>
          <a:p>
            <a:pPr algn="just">
              <a:lnSpc>
                <a:spcPct val="80000"/>
              </a:lnSpc>
            </a:pPr>
            <a:r>
              <a:rPr lang="en-US" altLang="en-US" sz="2400" b="1" dirty="0"/>
              <a:t>SCHED_RR is identical to SCHED_FIFO except that each process can only run until it exhausts a predetermined time slice. </a:t>
            </a:r>
          </a:p>
        </p:txBody>
      </p:sp>
    </p:spTree>
    <p:extLst>
      <p:ext uri="{BB962C8B-B14F-4D97-AF65-F5344CB8AC3E}">
        <p14:creationId xmlns:p14="http://schemas.microsoft.com/office/powerpoint/2010/main" val="218296512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Linux Scheduling Priority</a:t>
            </a:r>
          </a:p>
        </p:txBody>
      </p:sp>
      <p:sp>
        <p:nvSpPr>
          <p:cNvPr id="4" name="Slide Number Placeholder 3"/>
          <p:cNvSpPr>
            <a:spLocks noGrp="1"/>
          </p:cNvSpPr>
          <p:nvPr>
            <p:ph type="sldNum" sz="quarter" idx="12"/>
          </p:nvPr>
        </p:nvSpPr>
        <p:spPr/>
        <p:txBody>
          <a:bodyPr/>
          <a:lstStyle/>
          <a:p>
            <a:fld id="{1DEFBDA0-AD74-41D1-B067-250B5C005FA0}" type="slidenum">
              <a:rPr lang="en-IN" smtClean="0"/>
              <a:t>61</a:t>
            </a:fld>
            <a:endParaRPr lang="en-IN"/>
          </a:p>
        </p:txBody>
      </p:sp>
      <p:sp>
        <p:nvSpPr>
          <p:cNvPr id="5" name="AutoShape 2"/>
          <p:cNvSpPr>
            <a:spLocks noChangeArrowheads="1"/>
          </p:cNvSpPr>
          <p:nvPr/>
        </p:nvSpPr>
        <p:spPr bwMode="auto">
          <a:xfrm>
            <a:off x="1676400" y="1447800"/>
            <a:ext cx="8839200" cy="4953000"/>
          </a:xfrm>
          <a:prstGeom prst="foldedCorner">
            <a:avLst>
              <a:gd name="adj" fmla="val 12500"/>
            </a:avLst>
          </a:prstGeom>
          <a:gradFill rotWithShape="1">
            <a:gsLst>
              <a:gs pos="0">
                <a:srgbClr val="FF6600">
                  <a:alpha val="75999"/>
                </a:srgbClr>
              </a:gs>
              <a:gs pos="50000">
                <a:srgbClr val="FF6600">
                  <a:gamma/>
                  <a:shade val="46275"/>
                  <a:invGamma/>
                </a:srgbClr>
              </a:gs>
              <a:gs pos="100000">
                <a:srgbClr val="FF6600">
                  <a:alpha val="75999"/>
                </a:srgbClr>
              </a:gs>
            </a:gsLst>
            <a:lin ang="5400000" scaled="1"/>
          </a:gradFill>
          <a:ln w="9525">
            <a:noFill/>
            <a:round/>
            <a:headEnd/>
            <a:tailEnd/>
          </a:ln>
          <a:effectLst/>
        </p:spPr>
        <p:txBody>
          <a:bodyPr wrap="none" anchor="ctr"/>
          <a:lstStyle/>
          <a:p>
            <a:endParaRPr lang="en-US" kern="0">
              <a:solidFill>
                <a:sysClr val="windowText" lastClr="000000"/>
              </a:solidFill>
              <a:latin typeface="Arial"/>
            </a:endParaRPr>
          </a:p>
        </p:txBody>
      </p:sp>
      <p:sp>
        <p:nvSpPr>
          <p:cNvPr id="6" name="Line 3"/>
          <p:cNvSpPr>
            <a:spLocks noChangeShapeType="1"/>
          </p:cNvSpPr>
          <p:nvPr/>
        </p:nvSpPr>
        <p:spPr bwMode="auto">
          <a:xfrm>
            <a:off x="2590800" y="2057400"/>
            <a:ext cx="6934200" cy="0"/>
          </a:xfrm>
          <a:prstGeom prst="line">
            <a:avLst/>
          </a:prstGeom>
          <a:noFill/>
          <a:ln w="57150">
            <a:solidFill>
              <a:sysClr val="windowText" lastClr="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7" name="Line 4"/>
          <p:cNvSpPr>
            <a:spLocks noChangeShapeType="1"/>
          </p:cNvSpPr>
          <p:nvPr/>
        </p:nvSpPr>
        <p:spPr bwMode="auto">
          <a:xfrm>
            <a:off x="2590800" y="1676400"/>
            <a:ext cx="0" cy="762000"/>
          </a:xfrm>
          <a:prstGeom prst="line">
            <a:avLst/>
          </a:prstGeom>
          <a:noFill/>
          <a:ln w="57150">
            <a:solidFill>
              <a:sysClr val="windowText" lastClr="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8" name="Line 5"/>
          <p:cNvSpPr>
            <a:spLocks noChangeShapeType="1"/>
          </p:cNvSpPr>
          <p:nvPr/>
        </p:nvSpPr>
        <p:spPr bwMode="auto">
          <a:xfrm>
            <a:off x="7239000" y="1676400"/>
            <a:ext cx="0" cy="762000"/>
          </a:xfrm>
          <a:prstGeom prst="line">
            <a:avLst/>
          </a:prstGeom>
          <a:noFill/>
          <a:ln w="57150">
            <a:solidFill>
              <a:sysClr val="windowText" lastClr="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9" name="Line 6"/>
          <p:cNvSpPr>
            <a:spLocks noChangeShapeType="1"/>
          </p:cNvSpPr>
          <p:nvPr/>
        </p:nvSpPr>
        <p:spPr bwMode="auto">
          <a:xfrm>
            <a:off x="9525000" y="1676400"/>
            <a:ext cx="0" cy="762000"/>
          </a:xfrm>
          <a:prstGeom prst="line">
            <a:avLst/>
          </a:prstGeom>
          <a:noFill/>
          <a:ln w="57150">
            <a:solidFill>
              <a:sysClr val="windowText" lastClr="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10" name="Text Box 7"/>
          <p:cNvSpPr txBox="1">
            <a:spLocks noChangeArrowheads="1"/>
          </p:cNvSpPr>
          <p:nvPr/>
        </p:nvSpPr>
        <p:spPr bwMode="auto">
          <a:xfrm>
            <a:off x="2438400" y="2438401"/>
            <a:ext cx="457200" cy="366713"/>
          </a:xfrm>
          <a:prstGeom prst="rect">
            <a:avLst/>
          </a:prstGeom>
          <a:noFill/>
          <a:ln w="9525">
            <a:noFill/>
            <a:miter lim="800000"/>
            <a:headEnd/>
            <a:tailEnd/>
          </a:ln>
          <a:effectLst/>
        </p:spPr>
        <p:txBody>
          <a:bodyPr>
            <a:spAutoFit/>
          </a:bodyPr>
          <a:lstStyle/>
          <a:p>
            <a:pPr>
              <a:spcBef>
                <a:spcPct val="50000"/>
              </a:spcBef>
            </a:pPr>
            <a:r>
              <a:rPr lang="en-US" b="1" kern="0">
                <a:solidFill>
                  <a:sysClr val="windowText" lastClr="000000"/>
                </a:solidFill>
                <a:latin typeface="Arial"/>
              </a:rPr>
              <a:t>0</a:t>
            </a:r>
          </a:p>
        </p:txBody>
      </p:sp>
      <p:sp>
        <p:nvSpPr>
          <p:cNvPr id="11" name="Text Box 8"/>
          <p:cNvSpPr txBox="1">
            <a:spLocks noChangeArrowheads="1"/>
          </p:cNvSpPr>
          <p:nvPr/>
        </p:nvSpPr>
        <p:spPr bwMode="auto">
          <a:xfrm>
            <a:off x="9296400" y="2514601"/>
            <a:ext cx="609600" cy="366713"/>
          </a:xfrm>
          <a:prstGeom prst="rect">
            <a:avLst/>
          </a:prstGeom>
          <a:noFill/>
          <a:ln w="9525">
            <a:noFill/>
            <a:miter lim="800000"/>
            <a:headEnd/>
            <a:tailEnd/>
          </a:ln>
          <a:effectLst/>
        </p:spPr>
        <p:txBody>
          <a:bodyPr>
            <a:spAutoFit/>
          </a:bodyPr>
          <a:lstStyle/>
          <a:p>
            <a:pPr>
              <a:spcBef>
                <a:spcPct val="50000"/>
              </a:spcBef>
            </a:pPr>
            <a:r>
              <a:rPr lang="en-US" b="1" kern="0">
                <a:solidFill>
                  <a:sysClr val="windowText" lastClr="000000"/>
                </a:solidFill>
                <a:latin typeface="Arial"/>
              </a:rPr>
              <a:t>139</a:t>
            </a:r>
          </a:p>
        </p:txBody>
      </p:sp>
      <p:sp>
        <p:nvSpPr>
          <p:cNvPr id="12" name="Text Box 9"/>
          <p:cNvSpPr txBox="1">
            <a:spLocks noChangeArrowheads="1"/>
          </p:cNvSpPr>
          <p:nvPr/>
        </p:nvSpPr>
        <p:spPr bwMode="auto">
          <a:xfrm>
            <a:off x="7010400" y="2514601"/>
            <a:ext cx="457200" cy="366713"/>
          </a:xfrm>
          <a:prstGeom prst="rect">
            <a:avLst/>
          </a:prstGeom>
          <a:noFill/>
          <a:ln w="9525">
            <a:noFill/>
            <a:miter lim="800000"/>
            <a:headEnd/>
            <a:tailEnd/>
          </a:ln>
          <a:effectLst/>
        </p:spPr>
        <p:txBody>
          <a:bodyPr>
            <a:spAutoFit/>
          </a:bodyPr>
          <a:lstStyle/>
          <a:p>
            <a:pPr>
              <a:spcBef>
                <a:spcPct val="50000"/>
              </a:spcBef>
            </a:pPr>
            <a:r>
              <a:rPr lang="en-US" b="1" kern="0">
                <a:solidFill>
                  <a:sysClr val="windowText" lastClr="000000"/>
                </a:solidFill>
                <a:latin typeface="Arial"/>
              </a:rPr>
              <a:t>99</a:t>
            </a:r>
          </a:p>
        </p:txBody>
      </p:sp>
      <p:sp>
        <p:nvSpPr>
          <p:cNvPr id="13" name="Text Box 10"/>
          <p:cNvSpPr txBox="1">
            <a:spLocks noChangeArrowheads="1"/>
          </p:cNvSpPr>
          <p:nvPr/>
        </p:nvSpPr>
        <p:spPr bwMode="auto">
          <a:xfrm>
            <a:off x="3886200" y="1676401"/>
            <a:ext cx="1752600" cy="366713"/>
          </a:xfrm>
          <a:prstGeom prst="rect">
            <a:avLst/>
          </a:prstGeom>
          <a:noFill/>
          <a:ln w="9525">
            <a:noFill/>
            <a:miter lim="800000"/>
            <a:headEnd/>
            <a:tailEnd/>
          </a:ln>
          <a:effectLst/>
        </p:spPr>
        <p:txBody>
          <a:bodyPr>
            <a:spAutoFit/>
          </a:bodyPr>
          <a:lstStyle/>
          <a:p>
            <a:pPr>
              <a:spcBef>
                <a:spcPct val="50000"/>
              </a:spcBef>
            </a:pPr>
            <a:r>
              <a:rPr lang="en-US" b="1" kern="0">
                <a:solidFill>
                  <a:srgbClr val="660033"/>
                </a:solidFill>
                <a:latin typeface="Arial"/>
              </a:rPr>
              <a:t>Real Time</a:t>
            </a:r>
          </a:p>
        </p:txBody>
      </p:sp>
      <p:sp>
        <p:nvSpPr>
          <p:cNvPr id="14" name="Text Box 11"/>
          <p:cNvSpPr txBox="1">
            <a:spLocks noChangeArrowheads="1"/>
          </p:cNvSpPr>
          <p:nvPr/>
        </p:nvSpPr>
        <p:spPr bwMode="auto">
          <a:xfrm>
            <a:off x="7543800" y="1676401"/>
            <a:ext cx="2057400" cy="366713"/>
          </a:xfrm>
          <a:prstGeom prst="rect">
            <a:avLst/>
          </a:prstGeom>
          <a:noFill/>
          <a:ln w="9525">
            <a:noFill/>
            <a:miter lim="800000"/>
            <a:headEnd/>
            <a:tailEnd/>
          </a:ln>
          <a:effectLst/>
        </p:spPr>
        <p:txBody>
          <a:bodyPr>
            <a:spAutoFit/>
          </a:bodyPr>
          <a:lstStyle/>
          <a:p>
            <a:pPr>
              <a:spcBef>
                <a:spcPct val="50000"/>
              </a:spcBef>
            </a:pPr>
            <a:r>
              <a:rPr lang="en-US" b="1" kern="0">
                <a:solidFill>
                  <a:sysClr val="windowText" lastClr="000000"/>
                </a:solidFill>
                <a:latin typeface="Arial"/>
              </a:rPr>
              <a:t>Non - Real Time</a:t>
            </a:r>
          </a:p>
        </p:txBody>
      </p:sp>
      <p:sp>
        <p:nvSpPr>
          <p:cNvPr id="15" name="Text Box 12"/>
          <p:cNvSpPr txBox="1">
            <a:spLocks noChangeArrowheads="1"/>
          </p:cNvSpPr>
          <p:nvPr/>
        </p:nvSpPr>
        <p:spPr bwMode="auto">
          <a:xfrm>
            <a:off x="2590800" y="2133601"/>
            <a:ext cx="2438400" cy="366713"/>
          </a:xfrm>
          <a:prstGeom prst="rect">
            <a:avLst/>
          </a:prstGeom>
          <a:noFill/>
          <a:ln w="9525">
            <a:noFill/>
            <a:miter lim="800000"/>
            <a:headEnd/>
            <a:tailEnd/>
          </a:ln>
          <a:effectLst/>
        </p:spPr>
        <p:txBody>
          <a:bodyPr>
            <a:spAutoFit/>
          </a:bodyPr>
          <a:lstStyle/>
          <a:p>
            <a:pPr>
              <a:spcBef>
                <a:spcPct val="50000"/>
              </a:spcBef>
            </a:pPr>
            <a:r>
              <a:rPr lang="en-US" b="1" kern="0" dirty="0">
                <a:solidFill>
                  <a:srgbClr val="800000"/>
                </a:solidFill>
                <a:latin typeface="Arial"/>
              </a:rPr>
              <a:t>SCHED_FIFO</a:t>
            </a:r>
          </a:p>
        </p:txBody>
      </p:sp>
      <p:sp>
        <p:nvSpPr>
          <p:cNvPr id="16" name="Text Box 13"/>
          <p:cNvSpPr txBox="1">
            <a:spLocks noChangeArrowheads="1"/>
          </p:cNvSpPr>
          <p:nvPr/>
        </p:nvSpPr>
        <p:spPr bwMode="auto">
          <a:xfrm>
            <a:off x="5181600" y="2133601"/>
            <a:ext cx="2438400" cy="366713"/>
          </a:xfrm>
          <a:prstGeom prst="rect">
            <a:avLst/>
          </a:prstGeom>
          <a:noFill/>
          <a:ln w="9525">
            <a:noFill/>
            <a:miter lim="800000"/>
            <a:headEnd/>
            <a:tailEnd/>
          </a:ln>
          <a:effectLst/>
        </p:spPr>
        <p:txBody>
          <a:bodyPr>
            <a:spAutoFit/>
          </a:bodyPr>
          <a:lstStyle/>
          <a:p>
            <a:pPr>
              <a:spcBef>
                <a:spcPct val="50000"/>
              </a:spcBef>
            </a:pPr>
            <a:r>
              <a:rPr lang="en-US" b="1" kern="0">
                <a:solidFill>
                  <a:srgbClr val="0000CC"/>
                </a:solidFill>
                <a:latin typeface="Arial"/>
              </a:rPr>
              <a:t>SCHED_RR</a:t>
            </a:r>
          </a:p>
        </p:txBody>
      </p:sp>
      <p:sp>
        <p:nvSpPr>
          <p:cNvPr id="17" name="Text Box 14"/>
          <p:cNvSpPr txBox="1">
            <a:spLocks noChangeArrowheads="1"/>
          </p:cNvSpPr>
          <p:nvPr/>
        </p:nvSpPr>
        <p:spPr bwMode="auto">
          <a:xfrm>
            <a:off x="7467600" y="2133601"/>
            <a:ext cx="2438400" cy="366713"/>
          </a:xfrm>
          <a:prstGeom prst="rect">
            <a:avLst/>
          </a:prstGeom>
          <a:noFill/>
          <a:ln w="9525">
            <a:noFill/>
            <a:miter lim="800000"/>
            <a:headEnd/>
            <a:tailEnd/>
          </a:ln>
          <a:effectLst/>
        </p:spPr>
        <p:txBody>
          <a:bodyPr>
            <a:spAutoFit/>
          </a:bodyPr>
          <a:lstStyle/>
          <a:p>
            <a:pPr>
              <a:spcBef>
                <a:spcPct val="50000"/>
              </a:spcBef>
            </a:pPr>
            <a:r>
              <a:rPr lang="en-US" b="1" kern="0">
                <a:solidFill>
                  <a:srgbClr val="000066"/>
                </a:solidFill>
                <a:latin typeface="Arial"/>
              </a:rPr>
              <a:t>SCHED_OTHER</a:t>
            </a:r>
          </a:p>
        </p:txBody>
      </p:sp>
      <p:sp>
        <p:nvSpPr>
          <p:cNvPr id="18" name="Line 15"/>
          <p:cNvSpPr>
            <a:spLocks noChangeShapeType="1"/>
          </p:cNvSpPr>
          <p:nvPr/>
        </p:nvSpPr>
        <p:spPr bwMode="auto">
          <a:xfrm>
            <a:off x="2743200" y="4343400"/>
            <a:ext cx="6553200" cy="0"/>
          </a:xfrm>
          <a:prstGeom prst="line">
            <a:avLst/>
          </a:prstGeom>
          <a:noFill/>
          <a:ln w="57150">
            <a:solidFill>
              <a:srgbClr val="CCFF66"/>
            </a:solidFill>
            <a:round/>
            <a:headEnd/>
            <a:tailEnd/>
          </a:ln>
          <a:effectLst/>
        </p:spPr>
        <p:txBody>
          <a:bodyPr/>
          <a:lstStyle/>
          <a:p>
            <a:endParaRPr lang="en-US" kern="0">
              <a:solidFill>
                <a:sysClr val="windowText" lastClr="000000"/>
              </a:solidFill>
              <a:latin typeface="Arial"/>
            </a:endParaRPr>
          </a:p>
        </p:txBody>
      </p:sp>
      <p:sp>
        <p:nvSpPr>
          <p:cNvPr id="19" name="Line 16"/>
          <p:cNvSpPr>
            <a:spLocks noChangeShapeType="1"/>
          </p:cNvSpPr>
          <p:nvPr/>
        </p:nvSpPr>
        <p:spPr bwMode="auto">
          <a:xfrm>
            <a:off x="2743200" y="3962400"/>
            <a:ext cx="0" cy="762000"/>
          </a:xfrm>
          <a:prstGeom prst="line">
            <a:avLst/>
          </a:prstGeom>
          <a:noFill/>
          <a:ln w="57150">
            <a:solidFill>
              <a:srgbClr val="CCFF66"/>
            </a:solidFill>
            <a:round/>
            <a:headEnd/>
            <a:tailEnd/>
          </a:ln>
          <a:effectLst/>
        </p:spPr>
        <p:txBody>
          <a:bodyPr/>
          <a:lstStyle/>
          <a:p>
            <a:endParaRPr lang="en-US" kern="0">
              <a:solidFill>
                <a:sysClr val="windowText" lastClr="000000"/>
              </a:solidFill>
              <a:latin typeface="Arial"/>
            </a:endParaRPr>
          </a:p>
        </p:txBody>
      </p:sp>
      <p:sp>
        <p:nvSpPr>
          <p:cNvPr id="20" name="Line 17"/>
          <p:cNvSpPr>
            <a:spLocks noChangeShapeType="1"/>
          </p:cNvSpPr>
          <p:nvPr/>
        </p:nvSpPr>
        <p:spPr bwMode="auto">
          <a:xfrm>
            <a:off x="9296400" y="3962400"/>
            <a:ext cx="0" cy="762000"/>
          </a:xfrm>
          <a:prstGeom prst="line">
            <a:avLst/>
          </a:prstGeom>
          <a:noFill/>
          <a:ln w="57150">
            <a:solidFill>
              <a:srgbClr val="CCFF66"/>
            </a:solidFill>
            <a:round/>
            <a:headEnd/>
            <a:tailEnd/>
          </a:ln>
          <a:effectLst/>
        </p:spPr>
        <p:txBody>
          <a:bodyPr/>
          <a:lstStyle/>
          <a:p>
            <a:endParaRPr lang="en-US" kern="0">
              <a:solidFill>
                <a:sysClr val="windowText" lastClr="000000"/>
              </a:solidFill>
              <a:latin typeface="Arial"/>
            </a:endParaRPr>
          </a:p>
        </p:txBody>
      </p:sp>
      <p:sp>
        <p:nvSpPr>
          <p:cNvPr id="21" name="Line 18"/>
          <p:cNvSpPr>
            <a:spLocks noChangeShapeType="1"/>
          </p:cNvSpPr>
          <p:nvPr/>
        </p:nvSpPr>
        <p:spPr bwMode="auto">
          <a:xfrm>
            <a:off x="5943600" y="4343400"/>
            <a:ext cx="0" cy="381000"/>
          </a:xfrm>
          <a:prstGeom prst="line">
            <a:avLst/>
          </a:prstGeom>
          <a:noFill/>
          <a:ln w="57150">
            <a:solidFill>
              <a:srgbClr val="CCFF66"/>
            </a:solidFill>
            <a:round/>
            <a:headEnd/>
            <a:tailEnd/>
          </a:ln>
          <a:effectLst/>
        </p:spPr>
        <p:txBody>
          <a:bodyPr/>
          <a:lstStyle/>
          <a:p>
            <a:endParaRPr lang="en-US" kern="0">
              <a:solidFill>
                <a:sysClr val="windowText" lastClr="000000"/>
              </a:solidFill>
              <a:latin typeface="Arial"/>
            </a:endParaRPr>
          </a:p>
        </p:txBody>
      </p:sp>
      <p:sp>
        <p:nvSpPr>
          <p:cNvPr id="22" name="Text Box 19"/>
          <p:cNvSpPr txBox="1">
            <a:spLocks noChangeArrowheads="1"/>
          </p:cNvSpPr>
          <p:nvPr/>
        </p:nvSpPr>
        <p:spPr bwMode="auto">
          <a:xfrm>
            <a:off x="5791200" y="4724401"/>
            <a:ext cx="457200" cy="366713"/>
          </a:xfrm>
          <a:prstGeom prst="rect">
            <a:avLst/>
          </a:prstGeom>
          <a:noFill/>
          <a:ln w="9525">
            <a:noFill/>
            <a:miter lim="800000"/>
            <a:headEnd/>
            <a:tailEnd/>
          </a:ln>
          <a:effectLst/>
        </p:spPr>
        <p:txBody>
          <a:bodyPr>
            <a:spAutoFit/>
          </a:bodyPr>
          <a:lstStyle/>
          <a:p>
            <a:pPr>
              <a:spcBef>
                <a:spcPct val="50000"/>
              </a:spcBef>
            </a:pPr>
            <a:r>
              <a:rPr lang="en-US" b="1" kern="0">
                <a:solidFill>
                  <a:sysClr val="windowText" lastClr="000000"/>
                </a:solidFill>
                <a:latin typeface="Arial"/>
              </a:rPr>
              <a:t>0</a:t>
            </a:r>
          </a:p>
        </p:txBody>
      </p:sp>
      <p:sp>
        <p:nvSpPr>
          <p:cNvPr id="23" name="Text Box 20"/>
          <p:cNvSpPr txBox="1">
            <a:spLocks noChangeArrowheads="1"/>
          </p:cNvSpPr>
          <p:nvPr/>
        </p:nvSpPr>
        <p:spPr bwMode="auto">
          <a:xfrm>
            <a:off x="2438400" y="4724401"/>
            <a:ext cx="914400" cy="366713"/>
          </a:xfrm>
          <a:prstGeom prst="rect">
            <a:avLst/>
          </a:prstGeom>
          <a:noFill/>
          <a:ln w="9525">
            <a:noFill/>
            <a:miter lim="800000"/>
            <a:headEnd/>
            <a:tailEnd/>
          </a:ln>
          <a:effectLst/>
        </p:spPr>
        <p:txBody>
          <a:bodyPr>
            <a:spAutoFit/>
          </a:bodyPr>
          <a:lstStyle/>
          <a:p>
            <a:pPr>
              <a:spcBef>
                <a:spcPct val="50000"/>
              </a:spcBef>
            </a:pPr>
            <a:r>
              <a:rPr lang="en-US" b="1" kern="0">
                <a:solidFill>
                  <a:sysClr val="windowText" lastClr="000000"/>
                </a:solidFill>
                <a:latin typeface="Arial"/>
              </a:rPr>
              <a:t>-20</a:t>
            </a:r>
          </a:p>
        </p:txBody>
      </p:sp>
      <p:sp>
        <p:nvSpPr>
          <p:cNvPr id="24" name="Text Box 21"/>
          <p:cNvSpPr txBox="1">
            <a:spLocks noChangeArrowheads="1"/>
          </p:cNvSpPr>
          <p:nvPr/>
        </p:nvSpPr>
        <p:spPr bwMode="auto">
          <a:xfrm>
            <a:off x="9067800" y="4800601"/>
            <a:ext cx="838200" cy="366713"/>
          </a:xfrm>
          <a:prstGeom prst="rect">
            <a:avLst/>
          </a:prstGeom>
          <a:noFill/>
          <a:ln w="9525">
            <a:noFill/>
            <a:miter lim="800000"/>
            <a:headEnd/>
            <a:tailEnd/>
          </a:ln>
          <a:effectLst/>
        </p:spPr>
        <p:txBody>
          <a:bodyPr>
            <a:spAutoFit/>
          </a:bodyPr>
          <a:lstStyle/>
          <a:p>
            <a:pPr>
              <a:spcBef>
                <a:spcPct val="50000"/>
              </a:spcBef>
            </a:pPr>
            <a:r>
              <a:rPr lang="en-US" b="1" kern="0">
                <a:solidFill>
                  <a:sysClr val="windowText" lastClr="000000"/>
                </a:solidFill>
                <a:latin typeface="Arial"/>
              </a:rPr>
              <a:t>+19</a:t>
            </a:r>
          </a:p>
        </p:txBody>
      </p:sp>
      <p:sp>
        <p:nvSpPr>
          <p:cNvPr id="25" name="Text Box 22"/>
          <p:cNvSpPr txBox="1">
            <a:spLocks noChangeArrowheads="1"/>
          </p:cNvSpPr>
          <p:nvPr/>
        </p:nvSpPr>
        <p:spPr bwMode="auto">
          <a:xfrm>
            <a:off x="9067800" y="5486401"/>
            <a:ext cx="914400" cy="366713"/>
          </a:xfrm>
          <a:prstGeom prst="rect">
            <a:avLst/>
          </a:prstGeom>
          <a:noFill/>
          <a:ln w="9525">
            <a:noFill/>
            <a:miter lim="800000"/>
            <a:headEnd/>
            <a:tailEnd/>
          </a:ln>
          <a:effectLst/>
        </p:spPr>
        <p:txBody>
          <a:bodyPr>
            <a:spAutoFit/>
          </a:bodyPr>
          <a:lstStyle/>
          <a:p>
            <a:pPr>
              <a:spcBef>
                <a:spcPct val="50000"/>
              </a:spcBef>
            </a:pPr>
            <a:r>
              <a:rPr lang="en-US" b="1" kern="0">
                <a:solidFill>
                  <a:sysClr val="windowText" lastClr="000000"/>
                </a:solidFill>
                <a:latin typeface="Arial"/>
              </a:rPr>
              <a:t>10 ms</a:t>
            </a:r>
          </a:p>
        </p:txBody>
      </p:sp>
      <p:sp>
        <p:nvSpPr>
          <p:cNvPr id="26" name="Text Box 23"/>
          <p:cNvSpPr txBox="1">
            <a:spLocks noChangeArrowheads="1"/>
          </p:cNvSpPr>
          <p:nvPr/>
        </p:nvSpPr>
        <p:spPr bwMode="auto">
          <a:xfrm>
            <a:off x="5638800" y="5486401"/>
            <a:ext cx="1219200" cy="366713"/>
          </a:xfrm>
          <a:prstGeom prst="rect">
            <a:avLst/>
          </a:prstGeom>
          <a:noFill/>
          <a:ln w="9525">
            <a:noFill/>
            <a:miter lim="800000"/>
            <a:headEnd/>
            <a:tailEnd/>
          </a:ln>
          <a:effectLst/>
        </p:spPr>
        <p:txBody>
          <a:bodyPr>
            <a:spAutoFit/>
          </a:bodyPr>
          <a:lstStyle/>
          <a:p>
            <a:pPr>
              <a:spcBef>
                <a:spcPct val="50000"/>
              </a:spcBef>
            </a:pPr>
            <a:r>
              <a:rPr lang="en-US" b="1" kern="0">
                <a:solidFill>
                  <a:sysClr val="windowText" lastClr="000000"/>
                </a:solidFill>
                <a:latin typeface="Arial"/>
              </a:rPr>
              <a:t>150 ms</a:t>
            </a:r>
          </a:p>
        </p:txBody>
      </p:sp>
      <p:sp>
        <p:nvSpPr>
          <p:cNvPr id="27" name="Text Box 24"/>
          <p:cNvSpPr txBox="1">
            <a:spLocks noChangeArrowheads="1"/>
          </p:cNvSpPr>
          <p:nvPr/>
        </p:nvSpPr>
        <p:spPr bwMode="auto">
          <a:xfrm>
            <a:off x="2286000" y="5486401"/>
            <a:ext cx="1295400" cy="366713"/>
          </a:xfrm>
          <a:prstGeom prst="rect">
            <a:avLst/>
          </a:prstGeom>
          <a:noFill/>
          <a:ln w="9525">
            <a:noFill/>
            <a:miter lim="800000"/>
            <a:headEnd/>
            <a:tailEnd/>
          </a:ln>
          <a:effectLst/>
        </p:spPr>
        <p:txBody>
          <a:bodyPr>
            <a:spAutoFit/>
          </a:bodyPr>
          <a:lstStyle/>
          <a:p>
            <a:pPr>
              <a:spcBef>
                <a:spcPct val="50000"/>
              </a:spcBef>
            </a:pPr>
            <a:r>
              <a:rPr lang="en-US" b="1" kern="0">
                <a:solidFill>
                  <a:sysClr val="windowText" lastClr="000000"/>
                </a:solidFill>
                <a:latin typeface="Arial"/>
              </a:rPr>
              <a:t>300 ms</a:t>
            </a:r>
          </a:p>
        </p:txBody>
      </p:sp>
      <p:sp>
        <p:nvSpPr>
          <p:cNvPr id="28" name="Line 25"/>
          <p:cNvSpPr>
            <a:spLocks noChangeShapeType="1"/>
          </p:cNvSpPr>
          <p:nvPr/>
        </p:nvSpPr>
        <p:spPr bwMode="auto">
          <a:xfrm>
            <a:off x="2743200" y="5334000"/>
            <a:ext cx="6629400" cy="0"/>
          </a:xfrm>
          <a:prstGeom prst="line">
            <a:avLst/>
          </a:prstGeom>
          <a:noFill/>
          <a:ln w="38100">
            <a:solidFill>
              <a:sysClr val="windowText" lastClr="000000"/>
            </a:solidFill>
            <a:prstDash val="sysDot"/>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29" name="Text Box 26"/>
          <p:cNvSpPr txBox="1">
            <a:spLocks noChangeArrowheads="1"/>
          </p:cNvSpPr>
          <p:nvPr/>
        </p:nvSpPr>
        <p:spPr bwMode="auto">
          <a:xfrm>
            <a:off x="5257800" y="6019800"/>
            <a:ext cx="2819400" cy="457200"/>
          </a:xfrm>
          <a:prstGeom prst="rect">
            <a:avLst/>
          </a:prstGeom>
          <a:noFill/>
          <a:ln w="9525">
            <a:noFill/>
            <a:miter lim="800000"/>
            <a:headEnd/>
            <a:tailEnd/>
          </a:ln>
          <a:effectLst/>
        </p:spPr>
        <p:txBody>
          <a:bodyPr>
            <a:spAutoFit/>
          </a:bodyPr>
          <a:lstStyle/>
          <a:p>
            <a:pPr>
              <a:spcBef>
                <a:spcPct val="50000"/>
              </a:spcBef>
            </a:pPr>
            <a:r>
              <a:rPr lang="en-US" sz="2400" b="1" kern="0">
                <a:solidFill>
                  <a:srgbClr val="006600"/>
                </a:solidFill>
                <a:latin typeface="Arial"/>
              </a:rPr>
              <a:t>Time Slice</a:t>
            </a:r>
          </a:p>
        </p:txBody>
      </p:sp>
      <p:sp>
        <p:nvSpPr>
          <p:cNvPr id="30" name="Text Box 27"/>
          <p:cNvSpPr txBox="1">
            <a:spLocks noChangeArrowheads="1"/>
          </p:cNvSpPr>
          <p:nvPr/>
        </p:nvSpPr>
        <p:spPr bwMode="auto">
          <a:xfrm>
            <a:off x="1676400" y="4724400"/>
            <a:ext cx="990600" cy="336550"/>
          </a:xfrm>
          <a:prstGeom prst="rect">
            <a:avLst/>
          </a:prstGeom>
          <a:noFill/>
          <a:ln w="9525">
            <a:noFill/>
            <a:miter lim="800000"/>
            <a:headEnd/>
            <a:tailEnd/>
          </a:ln>
          <a:effectLst/>
        </p:spPr>
        <p:txBody>
          <a:bodyPr>
            <a:spAutoFit/>
          </a:bodyPr>
          <a:lstStyle/>
          <a:p>
            <a:pPr>
              <a:spcBef>
                <a:spcPct val="50000"/>
              </a:spcBef>
            </a:pPr>
            <a:r>
              <a:rPr lang="en-US" sz="1600" b="1" kern="0">
                <a:solidFill>
                  <a:srgbClr val="FFFF00"/>
                </a:solidFill>
                <a:latin typeface="Arial"/>
              </a:rPr>
              <a:t>Priority</a:t>
            </a:r>
          </a:p>
        </p:txBody>
      </p:sp>
      <p:sp>
        <p:nvSpPr>
          <p:cNvPr id="31" name="Text Box 28"/>
          <p:cNvSpPr txBox="1">
            <a:spLocks noChangeArrowheads="1"/>
          </p:cNvSpPr>
          <p:nvPr/>
        </p:nvSpPr>
        <p:spPr bwMode="auto">
          <a:xfrm>
            <a:off x="9525000" y="4800600"/>
            <a:ext cx="990600" cy="336550"/>
          </a:xfrm>
          <a:prstGeom prst="rect">
            <a:avLst/>
          </a:prstGeom>
          <a:noFill/>
          <a:ln w="9525">
            <a:noFill/>
            <a:miter lim="800000"/>
            <a:headEnd/>
            <a:tailEnd/>
          </a:ln>
          <a:effectLst/>
        </p:spPr>
        <p:txBody>
          <a:bodyPr>
            <a:spAutoFit/>
          </a:bodyPr>
          <a:lstStyle/>
          <a:p>
            <a:pPr>
              <a:spcBef>
                <a:spcPct val="50000"/>
              </a:spcBef>
            </a:pPr>
            <a:r>
              <a:rPr lang="en-US" sz="1600" b="1" kern="0">
                <a:solidFill>
                  <a:srgbClr val="FFFF00"/>
                </a:solidFill>
                <a:latin typeface="Arial"/>
              </a:rPr>
              <a:t>Priority</a:t>
            </a:r>
          </a:p>
        </p:txBody>
      </p:sp>
      <p:sp>
        <p:nvSpPr>
          <p:cNvPr id="32" name="Text Box 29"/>
          <p:cNvSpPr txBox="1">
            <a:spLocks noChangeArrowheads="1"/>
          </p:cNvSpPr>
          <p:nvPr/>
        </p:nvSpPr>
        <p:spPr bwMode="auto">
          <a:xfrm>
            <a:off x="4572000" y="3886201"/>
            <a:ext cx="3276600" cy="366713"/>
          </a:xfrm>
          <a:prstGeom prst="rect">
            <a:avLst/>
          </a:prstGeom>
          <a:noFill/>
          <a:ln w="9525">
            <a:noFill/>
            <a:miter lim="800000"/>
            <a:headEnd/>
            <a:tailEnd/>
          </a:ln>
          <a:effectLst/>
        </p:spPr>
        <p:txBody>
          <a:bodyPr>
            <a:spAutoFit/>
          </a:bodyPr>
          <a:lstStyle/>
          <a:p>
            <a:pPr>
              <a:spcBef>
                <a:spcPct val="50000"/>
              </a:spcBef>
            </a:pPr>
            <a:r>
              <a:rPr lang="en-US" b="1" kern="0">
                <a:solidFill>
                  <a:srgbClr val="FFFF00"/>
                </a:solidFill>
                <a:latin typeface="Arial"/>
              </a:rPr>
              <a:t>Non - Real Time Process</a:t>
            </a:r>
          </a:p>
        </p:txBody>
      </p:sp>
      <p:sp>
        <p:nvSpPr>
          <p:cNvPr id="33" name="Text Box 30"/>
          <p:cNvSpPr txBox="1">
            <a:spLocks noChangeArrowheads="1"/>
          </p:cNvSpPr>
          <p:nvPr/>
        </p:nvSpPr>
        <p:spPr bwMode="auto">
          <a:xfrm>
            <a:off x="4267200" y="2743200"/>
            <a:ext cx="2438400" cy="304800"/>
          </a:xfrm>
          <a:prstGeom prst="rect">
            <a:avLst/>
          </a:prstGeom>
          <a:noFill/>
          <a:ln w="9525">
            <a:noFill/>
            <a:miter lim="800000"/>
            <a:headEnd/>
            <a:tailEnd/>
          </a:ln>
          <a:effectLst/>
        </p:spPr>
        <p:txBody>
          <a:bodyPr>
            <a:spAutoFit/>
          </a:bodyPr>
          <a:lstStyle/>
          <a:p>
            <a:pPr>
              <a:spcBef>
                <a:spcPct val="50000"/>
              </a:spcBef>
            </a:pPr>
            <a:r>
              <a:rPr lang="en-US" sz="1400" b="1" kern="0">
                <a:solidFill>
                  <a:srgbClr val="FFFFFF"/>
                </a:solidFill>
                <a:latin typeface="Arial"/>
              </a:rPr>
              <a:t>FIXED</a:t>
            </a:r>
          </a:p>
        </p:txBody>
      </p:sp>
      <p:sp>
        <p:nvSpPr>
          <p:cNvPr id="34" name="Text Box 31"/>
          <p:cNvSpPr txBox="1">
            <a:spLocks noChangeArrowheads="1"/>
          </p:cNvSpPr>
          <p:nvPr/>
        </p:nvSpPr>
        <p:spPr bwMode="auto">
          <a:xfrm>
            <a:off x="7848600" y="2743200"/>
            <a:ext cx="2438400" cy="304800"/>
          </a:xfrm>
          <a:prstGeom prst="rect">
            <a:avLst/>
          </a:prstGeom>
          <a:noFill/>
          <a:ln w="9525">
            <a:noFill/>
            <a:miter lim="800000"/>
            <a:headEnd/>
            <a:tailEnd/>
          </a:ln>
          <a:effectLst/>
        </p:spPr>
        <p:txBody>
          <a:bodyPr>
            <a:spAutoFit/>
          </a:bodyPr>
          <a:lstStyle/>
          <a:p>
            <a:pPr>
              <a:spcBef>
                <a:spcPct val="50000"/>
              </a:spcBef>
            </a:pPr>
            <a:r>
              <a:rPr lang="en-US" sz="1400" b="1" kern="0">
                <a:solidFill>
                  <a:srgbClr val="FFFFFF"/>
                </a:solidFill>
                <a:latin typeface="Arial"/>
              </a:rPr>
              <a:t>DYNAMIC</a:t>
            </a:r>
          </a:p>
        </p:txBody>
      </p:sp>
    </p:spTree>
    <p:extLst>
      <p:ext uri="{BB962C8B-B14F-4D97-AF65-F5344CB8AC3E}">
        <p14:creationId xmlns:p14="http://schemas.microsoft.com/office/powerpoint/2010/main" val="3450758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500"/>
                                        <p:tgtEl>
                                          <p:spTgt spid="11"/>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linds(horizontal)">
                                      <p:cBhvr>
                                        <p:cTn id="24" dur="500"/>
                                        <p:tgtEl>
                                          <p:spTgt spid="13"/>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blinds(horizontal)">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blinds(horizontal)">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blinds(horizontal)">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blinds(horizontal)">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blinds(horizontal)">
                                      <p:cBhvr>
                                        <p:cTn id="53" dur="500"/>
                                        <p:tgtEl>
                                          <p:spTgt spid="32"/>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1" nodeType="click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blinds(horizontal)">
                                      <p:cBhvr>
                                        <p:cTn id="58" dur="500"/>
                                        <p:tgtEl>
                                          <p:spTgt spid="32"/>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blinds(horizontal)">
                                      <p:cBhvr>
                                        <p:cTn id="61" dur="500"/>
                                        <p:tgtEl>
                                          <p:spTgt spid="19"/>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blinds(horizontal)">
                                      <p:cBhvr>
                                        <p:cTn id="64" dur="500"/>
                                        <p:tgtEl>
                                          <p:spTgt spid="18"/>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blinds(horizontal)">
                                      <p:cBhvr>
                                        <p:cTn id="67" dur="500"/>
                                        <p:tgtEl>
                                          <p:spTgt spid="21"/>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blinds(horizontal)">
                                      <p:cBhvr>
                                        <p:cTn id="70" dur="500"/>
                                        <p:tgtEl>
                                          <p:spTgt spid="20"/>
                                        </p:tgtEl>
                                      </p:cBhvr>
                                    </p:animEffect>
                                  </p:childTnLst>
                                </p:cTn>
                              </p:par>
                              <p:par>
                                <p:cTn id="71" presetID="3" presetClass="entr" presetSubtype="10"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blinds(horizontal)">
                                      <p:cBhvr>
                                        <p:cTn id="73" dur="500"/>
                                        <p:tgtEl>
                                          <p:spTgt spid="30"/>
                                        </p:tgtEl>
                                      </p:cBhvr>
                                    </p:animEffect>
                                  </p:childTnLst>
                                </p:cTn>
                              </p:par>
                              <p:par>
                                <p:cTn id="74" presetID="3" presetClass="entr" presetSubtype="10" fill="hold" grpId="0" nodeType="with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blinds(horizontal)">
                                      <p:cBhvr>
                                        <p:cTn id="76" dur="500"/>
                                        <p:tgtEl>
                                          <p:spTgt spid="23"/>
                                        </p:tgtEl>
                                      </p:cBhvr>
                                    </p:animEffect>
                                  </p:childTnLst>
                                </p:cTn>
                              </p:par>
                              <p:par>
                                <p:cTn id="77" presetID="3" presetClass="entr" presetSubtype="10"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blinds(horizontal)">
                                      <p:cBhvr>
                                        <p:cTn id="79" dur="500"/>
                                        <p:tgtEl>
                                          <p:spTgt spid="22"/>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blinds(horizontal)">
                                      <p:cBhvr>
                                        <p:cTn id="82" dur="500"/>
                                        <p:tgtEl>
                                          <p:spTgt spid="24"/>
                                        </p:tgtEl>
                                      </p:cBhvr>
                                    </p:animEffect>
                                  </p:childTnLst>
                                </p:cTn>
                              </p:par>
                              <p:par>
                                <p:cTn id="83" presetID="3" presetClass="entr" presetSubtype="10" fill="hold" grpId="0" nodeType="with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blinds(horizontal)">
                                      <p:cBhvr>
                                        <p:cTn id="85" dur="500"/>
                                        <p:tgtEl>
                                          <p:spTgt spid="31"/>
                                        </p:tgtEl>
                                      </p:cBhvr>
                                    </p:animEffect>
                                  </p:childTnLst>
                                </p:cTn>
                              </p:par>
                            </p:childTnLst>
                          </p:cTn>
                        </p:par>
                      </p:childTnLst>
                    </p:cTn>
                  </p:par>
                  <p:par>
                    <p:cTn id="86" fill="hold">
                      <p:stCondLst>
                        <p:cond delay="indefinite"/>
                      </p:stCondLst>
                      <p:childTnLst>
                        <p:par>
                          <p:cTn id="87" fill="hold">
                            <p:stCondLst>
                              <p:cond delay="0"/>
                            </p:stCondLst>
                            <p:childTnLst>
                              <p:par>
                                <p:cTn id="88" presetID="3" presetClass="entr" presetSubtype="10" fill="hold" grpId="0" nodeType="click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blinds(horizontal)">
                                      <p:cBhvr>
                                        <p:cTn id="90" dur="500"/>
                                        <p:tgtEl>
                                          <p:spTgt spid="28"/>
                                        </p:tgtEl>
                                      </p:cBhvr>
                                    </p:animEffect>
                                  </p:childTnLst>
                                </p:cTn>
                              </p:par>
                              <p:par>
                                <p:cTn id="91" presetID="3" presetClass="entr" presetSubtype="10" fill="hold" grpId="0" nodeType="withEffect">
                                  <p:stCondLst>
                                    <p:cond delay="0"/>
                                  </p:stCondLst>
                                  <p:childTnLst>
                                    <p:set>
                                      <p:cBhvr>
                                        <p:cTn id="92" dur="1" fill="hold">
                                          <p:stCondLst>
                                            <p:cond delay="0"/>
                                          </p:stCondLst>
                                        </p:cTn>
                                        <p:tgtEl>
                                          <p:spTgt spid="29"/>
                                        </p:tgtEl>
                                        <p:attrNameLst>
                                          <p:attrName>style.visibility</p:attrName>
                                        </p:attrNameLst>
                                      </p:cBhvr>
                                      <p:to>
                                        <p:strVal val="visible"/>
                                      </p:to>
                                    </p:set>
                                    <p:animEffect transition="in" filter="blinds(horizontal)">
                                      <p:cBhvr>
                                        <p:cTn id="93" dur="500"/>
                                        <p:tgtEl>
                                          <p:spTgt spid="29"/>
                                        </p:tgtEl>
                                      </p:cBhvr>
                                    </p:animEffect>
                                  </p:childTnLst>
                                </p:cTn>
                              </p:par>
                            </p:childTnLst>
                          </p:cTn>
                        </p:par>
                      </p:childTnLst>
                    </p:cTn>
                  </p:par>
                  <p:par>
                    <p:cTn id="94" fill="hold">
                      <p:stCondLst>
                        <p:cond delay="indefinite"/>
                      </p:stCondLst>
                      <p:childTnLst>
                        <p:par>
                          <p:cTn id="95" fill="hold">
                            <p:stCondLst>
                              <p:cond delay="0"/>
                            </p:stCondLst>
                            <p:childTnLst>
                              <p:par>
                                <p:cTn id="96" presetID="3" presetClass="entr" presetSubtype="10" fill="hold" grpId="0" nodeType="clickEffect">
                                  <p:stCondLst>
                                    <p:cond delay="0"/>
                                  </p:stCondLst>
                                  <p:childTnLst>
                                    <p:set>
                                      <p:cBhvr>
                                        <p:cTn id="97" dur="1" fill="hold">
                                          <p:stCondLst>
                                            <p:cond delay="0"/>
                                          </p:stCondLst>
                                        </p:cTn>
                                        <p:tgtEl>
                                          <p:spTgt spid="27"/>
                                        </p:tgtEl>
                                        <p:attrNameLst>
                                          <p:attrName>style.visibility</p:attrName>
                                        </p:attrNameLst>
                                      </p:cBhvr>
                                      <p:to>
                                        <p:strVal val="visible"/>
                                      </p:to>
                                    </p:set>
                                    <p:animEffect transition="in" filter="blinds(horizontal)">
                                      <p:cBhvr>
                                        <p:cTn id="98" dur="500"/>
                                        <p:tgtEl>
                                          <p:spTgt spid="27"/>
                                        </p:tgtEl>
                                      </p:cBhvr>
                                    </p:animEffect>
                                  </p:childTnLst>
                                </p:cTn>
                              </p:par>
                            </p:childTnLst>
                          </p:cTn>
                        </p:par>
                      </p:childTnLst>
                    </p:cTn>
                  </p:par>
                  <p:par>
                    <p:cTn id="99" fill="hold">
                      <p:stCondLst>
                        <p:cond delay="indefinite"/>
                      </p:stCondLst>
                      <p:childTnLst>
                        <p:par>
                          <p:cTn id="100" fill="hold">
                            <p:stCondLst>
                              <p:cond delay="0"/>
                            </p:stCondLst>
                            <p:childTnLst>
                              <p:par>
                                <p:cTn id="101" presetID="3" presetClass="entr" presetSubtype="10" fill="hold" grpId="0" nodeType="clickEffect">
                                  <p:stCondLst>
                                    <p:cond delay="0"/>
                                  </p:stCondLst>
                                  <p:childTnLst>
                                    <p:set>
                                      <p:cBhvr>
                                        <p:cTn id="102" dur="1" fill="hold">
                                          <p:stCondLst>
                                            <p:cond delay="0"/>
                                          </p:stCondLst>
                                        </p:cTn>
                                        <p:tgtEl>
                                          <p:spTgt spid="26"/>
                                        </p:tgtEl>
                                        <p:attrNameLst>
                                          <p:attrName>style.visibility</p:attrName>
                                        </p:attrNameLst>
                                      </p:cBhvr>
                                      <p:to>
                                        <p:strVal val="visible"/>
                                      </p:to>
                                    </p:set>
                                    <p:animEffect transition="in" filter="blinds(horizontal)">
                                      <p:cBhvr>
                                        <p:cTn id="103" dur="500"/>
                                        <p:tgtEl>
                                          <p:spTgt spid="26"/>
                                        </p:tgtEl>
                                      </p:cBhvr>
                                    </p:animEffect>
                                  </p:childTnLst>
                                </p:cTn>
                              </p:par>
                            </p:childTnLst>
                          </p:cTn>
                        </p:par>
                      </p:childTnLst>
                    </p:cTn>
                  </p:par>
                  <p:par>
                    <p:cTn id="104" fill="hold">
                      <p:stCondLst>
                        <p:cond delay="indefinite"/>
                      </p:stCondLst>
                      <p:childTnLst>
                        <p:par>
                          <p:cTn id="105" fill="hold">
                            <p:stCondLst>
                              <p:cond delay="0"/>
                            </p:stCondLst>
                            <p:childTnLst>
                              <p:par>
                                <p:cTn id="106" presetID="3" presetClass="entr" presetSubtype="10" fill="hold" grpId="0" nodeType="clickEffect">
                                  <p:stCondLst>
                                    <p:cond delay="0"/>
                                  </p:stCondLst>
                                  <p:childTnLst>
                                    <p:set>
                                      <p:cBhvr>
                                        <p:cTn id="107" dur="1" fill="hold">
                                          <p:stCondLst>
                                            <p:cond delay="0"/>
                                          </p:stCondLst>
                                        </p:cTn>
                                        <p:tgtEl>
                                          <p:spTgt spid="25"/>
                                        </p:tgtEl>
                                        <p:attrNameLst>
                                          <p:attrName>style.visibility</p:attrName>
                                        </p:attrNameLst>
                                      </p:cBhvr>
                                      <p:to>
                                        <p:strVal val="visible"/>
                                      </p:to>
                                    </p:set>
                                    <p:animEffect transition="in" filter="blinds(horizontal)">
                                      <p:cBhvr>
                                        <p:cTn id="108" dur="500"/>
                                        <p:tgtEl>
                                          <p:spTgt spid="25"/>
                                        </p:tgtEl>
                                      </p:cBhvr>
                                    </p:animEffect>
                                  </p:childTnLst>
                                </p:cTn>
                              </p:par>
                            </p:childTnLst>
                          </p:cTn>
                        </p:par>
                      </p:childTnLst>
                    </p:cTn>
                  </p:par>
                  <p:par>
                    <p:cTn id="109" fill="hold">
                      <p:stCondLst>
                        <p:cond delay="indefinite"/>
                      </p:stCondLst>
                      <p:childTnLst>
                        <p:par>
                          <p:cTn id="110" fill="hold">
                            <p:stCondLst>
                              <p:cond delay="0"/>
                            </p:stCondLst>
                            <p:childTnLst>
                              <p:par>
                                <p:cTn id="111" presetID="3" presetClass="entr" presetSubtype="10" fill="hold" grpId="0" nodeType="clickEffect">
                                  <p:stCondLst>
                                    <p:cond delay="0"/>
                                  </p:stCondLst>
                                  <p:childTnLst>
                                    <p:set>
                                      <p:cBhvr>
                                        <p:cTn id="112" dur="1" fill="hold">
                                          <p:stCondLst>
                                            <p:cond delay="0"/>
                                          </p:stCondLst>
                                        </p:cTn>
                                        <p:tgtEl>
                                          <p:spTgt spid="33"/>
                                        </p:tgtEl>
                                        <p:attrNameLst>
                                          <p:attrName>style.visibility</p:attrName>
                                        </p:attrNameLst>
                                      </p:cBhvr>
                                      <p:to>
                                        <p:strVal val="visible"/>
                                      </p:to>
                                    </p:set>
                                    <p:animEffect transition="in" filter="blinds(horizontal)">
                                      <p:cBhvr>
                                        <p:cTn id="113" dur="500"/>
                                        <p:tgtEl>
                                          <p:spTgt spid="33"/>
                                        </p:tgtEl>
                                      </p:cBhvr>
                                    </p:animEffect>
                                  </p:childTnLst>
                                </p:cTn>
                              </p:par>
                            </p:childTnLst>
                          </p:cTn>
                        </p:par>
                      </p:childTnLst>
                    </p:cTn>
                  </p:par>
                  <p:par>
                    <p:cTn id="114" fill="hold">
                      <p:stCondLst>
                        <p:cond delay="indefinite"/>
                      </p:stCondLst>
                      <p:childTnLst>
                        <p:par>
                          <p:cTn id="115" fill="hold">
                            <p:stCondLst>
                              <p:cond delay="0"/>
                            </p:stCondLst>
                            <p:childTnLst>
                              <p:par>
                                <p:cTn id="116" presetID="3" presetClass="entr" presetSubtype="10" fill="hold" grpId="0" nodeType="clickEffect">
                                  <p:stCondLst>
                                    <p:cond delay="0"/>
                                  </p:stCondLst>
                                  <p:childTnLst>
                                    <p:set>
                                      <p:cBhvr>
                                        <p:cTn id="117" dur="1" fill="hold">
                                          <p:stCondLst>
                                            <p:cond delay="0"/>
                                          </p:stCondLst>
                                        </p:cTn>
                                        <p:tgtEl>
                                          <p:spTgt spid="34"/>
                                        </p:tgtEl>
                                        <p:attrNameLst>
                                          <p:attrName>style.visibility</p:attrName>
                                        </p:attrNameLst>
                                      </p:cBhvr>
                                      <p:to>
                                        <p:strVal val="visible"/>
                                      </p:to>
                                    </p:set>
                                    <p:animEffect transition="in" filter="blinds(horizontal)">
                                      <p:cBhvr>
                                        <p:cTn id="11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1" grpId="0"/>
      <p:bldP spid="12" grpId="0"/>
      <p:bldP spid="13" grpId="0"/>
      <p:bldP spid="14" grpId="0"/>
      <p:bldP spid="15" grpId="0"/>
      <p:bldP spid="16" grpId="0"/>
      <p:bldP spid="17" grpId="0"/>
      <p:bldP spid="18" grpId="0" animBg="1"/>
      <p:bldP spid="19" grpId="0" animBg="1"/>
      <p:bldP spid="20" grpId="0" animBg="1"/>
      <p:bldP spid="21" grpId="0" animBg="1"/>
      <p:bldP spid="22" grpId="0"/>
      <p:bldP spid="23" grpId="0"/>
      <p:bldP spid="24" grpId="0"/>
      <p:bldP spid="25" grpId="0"/>
      <p:bldP spid="26" grpId="0"/>
      <p:bldP spid="27" grpId="0"/>
      <p:bldP spid="28" grpId="0" animBg="1"/>
      <p:bldP spid="29" grpId="0"/>
      <p:bldP spid="30" grpId="0"/>
      <p:bldP spid="31" grpId="0"/>
      <p:bldP spid="32" grpId="0"/>
      <p:bldP spid="32" grpId="1"/>
      <p:bldP spid="33" grpId="0"/>
      <p:bldP spid="3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Linux Scheduling Priority</a:t>
            </a:r>
          </a:p>
        </p:txBody>
      </p:sp>
      <p:sp>
        <p:nvSpPr>
          <p:cNvPr id="4" name="Slide Number Placeholder 3"/>
          <p:cNvSpPr>
            <a:spLocks noGrp="1"/>
          </p:cNvSpPr>
          <p:nvPr>
            <p:ph type="sldNum" sz="quarter" idx="12"/>
          </p:nvPr>
        </p:nvSpPr>
        <p:spPr/>
        <p:txBody>
          <a:bodyPr/>
          <a:lstStyle/>
          <a:p>
            <a:fld id="{1DEFBDA0-AD74-41D1-B067-250B5C005FA0}" type="slidenum">
              <a:rPr lang="en-IN" smtClean="0"/>
              <a:t>62</a:t>
            </a:fld>
            <a:endParaRPr lang="en-IN"/>
          </a:p>
        </p:txBody>
      </p:sp>
      <p:cxnSp>
        <p:nvCxnSpPr>
          <p:cNvPr id="5" name="Straight Connector 4"/>
          <p:cNvCxnSpPr/>
          <p:nvPr/>
        </p:nvCxnSpPr>
        <p:spPr>
          <a:xfrm flipV="1">
            <a:off x="2311400" y="2006600"/>
            <a:ext cx="7518400" cy="76200"/>
          </a:xfrm>
          <a:prstGeom prst="line">
            <a:avLst/>
          </a:prstGeom>
          <a:noFill/>
          <a:ln w="381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6" name="Straight Connector 5"/>
          <p:cNvCxnSpPr/>
          <p:nvPr/>
        </p:nvCxnSpPr>
        <p:spPr>
          <a:xfrm>
            <a:off x="2324100" y="184150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7" name="Straight Connector 6"/>
          <p:cNvCxnSpPr/>
          <p:nvPr/>
        </p:nvCxnSpPr>
        <p:spPr>
          <a:xfrm>
            <a:off x="2641600" y="184150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8" name="Straight Connector 7"/>
          <p:cNvCxnSpPr/>
          <p:nvPr/>
        </p:nvCxnSpPr>
        <p:spPr>
          <a:xfrm>
            <a:off x="7467600" y="180340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9" name="Straight Connector 8"/>
          <p:cNvCxnSpPr/>
          <p:nvPr/>
        </p:nvCxnSpPr>
        <p:spPr>
          <a:xfrm>
            <a:off x="5803900" y="178435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10" name="Straight Connector 9"/>
          <p:cNvCxnSpPr/>
          <p:nvPr/>
        </p:nvCxnSpPr>
        <p:spPr>
          <a:xfrm>
            <a:off x="3721100" y="184150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11" name="Straight Connector 10"/>
          <p:cNvCxnSpPr/>
          <p:nvPr/>
        </p:nvCxnSpPr>
        <p:spPr>
          <a:xfrm>
            <a:off x="8178800" y="180340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12" name="Straight Connector 11"/>
          <p:cNvCxnSpPr/>
          <p:nvPr/>
        </p:nvCxnSpPr>
        <p:spPr>
          <a:xfrm>
            <a:off x="4775200" y="180340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13" name="Straight Connector 12"/>
          <p:cNvCxnSpPr/>
          <p:nvPr/>
        </p:nvCxnSpPr>
        <p:spPr>
          <a:xfrm>
            <a:off x="6832600" y="180975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14" name="Straight Connector 13"/>
          <p:cNvCxnSpPr/>
          <p:nvPr/>
        </p:nvCxnSpPr>
        <p:spPr>
          <a:xfrm>
            <a:off x="9448800" y="176530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15" name="Straight Connector 14"/>
          <p:cNvCxnSpPr/>
          <p:nvPr/>
        </p:nvCxnSpPr>
        <p:spPr>
          <a:xfrm>
            <a:off x="9829800" y="175260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sp>
        <p:nvSpPr>
          <p:cNvPr id="16" name="TextBox 15"/>
          <p:cNvSpPr txBox="1"/>
          <p:nvPr/>
        </p:nvSpPr>
        <p:spPr>
          <a:xfrm>
            <a:off x="9556750" y="1485900"/>
            <a:ext cx="546100" cy="338554"/>
          </a:xfrm>
          <a:prstGeom prst="rect">
            <a:avLst/>
          </a:prstGeom>
          <a:noFill/>
        </p:spPr>
        <p:txBody>
          <a:bodyPr wrap="square" rtlCol="0">
            <a:spAutoFit/>
          </a:bodyPr>
          <a:lstStyle/>
          <a:p>
            <a:r>
              <a:rPr lang="en-US" sz="1600" b="1" kern="0" dirty="0">
                <a:solidFill>
                  <a:sysClr val="windowText" lastClr="000000"/>
                </a:solidFill>
                <a:latin typeface="Arial"/>
              </a:rPr>
              <a:t>139</a:t>
            </a:r>
          </a:p>
        </p:txBody>
      </p:sp>
      <p:sp>
        <p:nvSpPr>
          <p:cNvPr id="17" name="TextBox 16"/>
          <p:cNvSpPr txBox="1"/>
          <p:nvPr/>
        </p:nvSpPr>
        <p:spPr>
          <a:xfrm>
            <a:off x="9175750" y="1485900"/>
            <a:ext cx="546100" cy="338554"/>
          </a:xfrm>
          <a:prstGeom prst="rect">
            <a:avLst/>
          </a:prstGeom>
          <a:noFill/>
        </p:spPr>
        <p:txBody>
          <a:bodyPr wrap="square" rtlCol="0">
            <a:spAutoFit/>
          </a:bodyPr>
          <a:lstStyle/>
          <a:p>
            <a:r>
              <a:rPr lang="en-US" sz="1600" b="1" kern="0" dirty="0">
                <a:solidFill>
                  <a:sysClr val="windowText" lastClr="000000"/>
                </a:solidFill>
                <a:latin typeface="Arial"/>
              </a:rPr>
              <a:t>138</a:t>
            </a:r>
          </a:p>
        </p:txBody>
      </p:sp>
      <p:sp>
        <p:nvSpPr>
          <p:cNvPr id="18" name="TextBox 17"/>
          <p:cNvSpPr txBox="1"/>
          <p:nvPr/>
        </p:nvSpPr>
        <p:spPr>
          <a:xfrm>
            <a:off x="7905750" y="1547396"/>
            <a:ext cx="546100" cy="338554"/>
          </a:xfrm>
          <a:prstGeom prst="rect">
            <a:avLst/>
          </a:prstGeom>
          <a:noFill/>
        </p:spPr>
        <p:txBody>
          <a:bodyPr wrap="square" rtlCol="0">
            <a:spAutoFit/>
          </a:bodyPr>
          <a:lstStyle/>
          <a:p>
            <a:r>
              <a:rPr lang="en-US" sz="1600" b="1" kern="0" dirty="0">
                <a:solidFill>
                  <a:sysClr val="windowText" lastClr="000000"/>
                </a:solidFill>
                <a:latin typeface="Arial"/>
              </a:rPr>
              <a:t>139</a:t>
            </a:r>
          </a:p>
        </p:txBody>
      </p:sp>
      <p:sp>
        <p:nvSpPr>
          <p:cNvPr id="19" name="TextBox 18"/>
          <p:cNvSpPr txBox="1"/>
          <p:nvPr/>
        </p:nvSpPr>
        <p:spPr>
          <a:xfrm>
            <a:off x="7194550" y="1534696"/>
            <a:ext cx="546100" cy="338554"/>
          </a:xfrm>
          <a:prstGeom prst="rect">
            <a:avLst/>
          </a:prstGeom>
          <a:noFill/>
        </p:spPr>
        <p:txBody>
          <a:bodyPr wrap="square" rtlCol="0">
            <a:spAutoFit/>
          </a:bodyPr>
          <a:lstStyle/>
          <a:p>
            <a:r>
              <a:rPr lang="en-US" sz="1600" b="1" kern="0" dirty="0">
                <a:solidFill>
                  <a:sysClr val="windowText" lastClr="000000"/>
                </a:solidFill>
                <a:latin typeface="Arial"/>
              </a:rPr>
              <a:t>100</a:t>
            </a:r>
          </a:p>
        </p:txBody>
      </p:sp>
      <p:sp>
        <p:nvSpPr>
          <p:cNvPr id="20" name="TextBox 19"/>
          <p:cNvSpPr txBox="1"/>
          <p:nvPr/>
        </p:nvSpPr>
        <p:spPr>
          <a:xfrm>
            <a:off x="6623050" y="1547396"/>
            <a:ext cx="546100" cy="338554"/>
          </a:xfrm>
          <a:prstGeom prst="rect">
            <a:avLst/>
          </a:prstGeom>
          <a:noFill/>
        </p:spPr>
        <p:txBody>
          <a:bodyPr wrap="square" rtlCol="0">
            <a:spAutoFit/>
          </a:bodyPr>
          <a:lstStyle/>
          <a:p>
            <a:r>
              <a:rPr lang="en-US" sz="1600" b="1" kern="0" dirty="0">
                <a:solidFill>
                  <a:sysClr val="windowText" lastClr="000000"/>
                </a:solidFill>
                <a:latin typeface="Arial"/>
              </a:rPr>
              <a:t>98</a:t>
            </a:r>
          </a:p>
        </p:txBody>
      </p:sp>
      <p:sp>
        <p:nvSpPr>
          <p:cNvPr id="21" name="TextBox 20"/>
          <p:cNvSpPr txBox="1"/>
          <p:nvPr/>
        </p:nvSpPr>
        <p:spPr>
          <a:xfrm>
            <a:off x="5581650" y="1534696"/>
            <a:ext cx="546100" cy="338554"/>
          </a:xfrm>
          <a:prstGeom prst="rect">
            <a:avLst/>
          </a:prstGeom>
          <a:noFill/>
        </p:spPr>
        <p:txBody>
          <a:bodyPr wrap="square" rtlCol="0">
            <a:spAutoFit/>
          </a:bodyPr>
          <a:lstStyle/>
          <a:p>
            <a:r>
              <a:rPr lang="en-US" sz="1600" b="1" kern="0" dirty="0">
                <a:solidFill>
                  <a:sysClr val="windowText" lastClr="000000"/>
                </a:solidFill>
                <a:latin typeface="Arial"/>
              </a:rPr>
              <a:t>88</a:t>
            </a:r>
          </a:p>
        </p:txBody>
      </p:sp>
      <p:sp>
        <p:nvSpPr>
          <p:cNvPr id="22" name="TextBox 21"/>
          <p:cNvSpPr txBox="1"/>
          <p:nvPr/>
        </p:nvSpPr>
        <p:spPr>
          <a:xfrm>
            <a:off x="4565650" y="1547396"/>
            <a:ext cx="546100" cy="338554"/>
          </a:xfrm>
          <a:prstGeom prst="rect">
            <a:avLst/>
          </a:prstGeom>
          <a:noFill/>
        </p:spPr>
        <p:txBody>
          <a:bodyPr wrap="square" rtlCol="0">
            <a:spAutoFit/>
          </a:bodyPr>
          <a:lstStyle/>
          <a:p>
            <a:r>
              <a:rPr lang="en-US" sz="1600" b="1" kern="0" dirty="0">
                <a:solidFill>
                  <a:sysClr val="windowText" lastClr="000000"/>
                </a:solidFill>
                <a:latin typeface="Arial"/>
              </a:rPr>
              <a:t>70</a:t>
            </a:r>
          </a:p>
        </p:txBody>
      </p:sp>
      <p:sp>
        <p:nvSpPr>
          <p:cNvPr id="23" name="TextBox 22"/>
          <p:cNvSpPr txBox="1"/>
          <p:nvPr/>
        </p:nvSpPr>
        <p:spPr>
          <a:xfrm>
            <a:off x="3498850" y="1572796"/>
            <a:ext cx="546100" cy="338554"/>
          </a:xfrm>
          <a:prstGeom prst="rect">
            <a:avLst/>
          </a:prstGeom>
          <a:noFill/>
        </p:spPr>
        <p:txBody>
          <a:bodyPr wrap="square" rtlCol="0">
            <a:spAutoFit/>
          </a:bodyPr>
          <a:lstStyle/>
          <a:p>
            <a:r>
              <a:rPr lang="en-US" sz="1600" b="1" kern="0" dirty="0">
                <a:solidFill>
                  <a:sysClr val="windowText" lastClr="000000"/>
                </a:solidFill>
                <a:latin typeface="Arial"/>
              </a:rPr>
              <a:t>50</a:t>
            </a:r>
          </a:p>
        </p:txBody>
      </p:sp>
      <p:sp>
        <p:nvSpPr>
          <p:cNvPr id="24" name="TextBox 23"/>
          <p:cNvSpPr txBox="1"/>
          <p:nvPr/>
        </p:nvSpPr>
        <p:spPr>
          <a:xfrm>
            <a:off x="2482850" y="1572796"/>
            <a:ext cx="273050" cy="338554"/>
          </a:xfrm>
          <a:prstGeom prst="rect">
            <a:avLst/>
          </a:prstGeom>
          <a:noFill/>
        </p:spPr>
        <p:txBody>
          <a:bodyPr wrap="square" rtlCol="0">
            <a:spAutoFit/>
          </a:bodyPr>
          <a:lstStyle/>
          <a:p>
            <a:r>
              <a:rPr lang="en-US" sz="1600" b="1" kern="0" dirty="0">
                <a:solidFill>
                  <a:sysClr val="windowText" lastClr="000000"/>
                </a:solidFill>
                <a:latin typeface="Arial"/>
              </a:rPr>
              <a:t>1</a:t>
            </a:r>
          </a:p>
        </p:txBody>
      </p:sp>
      <p:sp>
        <p:nvSpPr>
          <p:cNvPr id="25" name="TextBox 24"/>
          <p:cNvSpPr txBox="1"/>
          <p:nvPr/>
        </p:nvSpPr>
        <p:spPr>
          <a:xfrm>
            <a:off x="2165350" y="1585496"/>
            <a:ext cx="273050" cy="338554"/>
          </a:xfrm>
          <a:prstGeom prst="rect">
            <a:avLst/>
          </a:prstGeom>
          <a:noFill/>
        </p:spPr>
        <p:txBody>
          <a:bodyPr wrap="square" rtlCol="0">
            <a:spAutoFit/>
          </a:bodyPr>
          <a:lstStyle/>
          <a:p>
            <a:r>
              <a:rPr lang="en-US" sz="1600" b="1" kern="0" dirty="0">
                <a:solidFill>
                  <a:sysClr val="windowText" lastClr="000000"/>
                </a:solidFill>
                <a:latin typeface="Arial"/>
              </a:rPr>
              <a:t>0</a:t>
            </a:r>
          </a:p>
        </p:txBody>
      </p:sp>
      <p:cxnSp>
        <p:nvCxnSpPr>
          <p:cNvPr id="26" name="Straight Connector 25"/>
          <p:cNvCxnSpPr/>
          <p:nvPr/>
        </p:nvCxnSpPr>
        <p:spPr>
          <a:xfrm flipH="1">
            <a:off x="2324100" y="3162300"/>
            <a:ext cx="5143500" cy="25400"/>
          </a:xfrm>
          <a:prstGeom prst="line">
            <a:avLst/>
          </a:prstGeom>
          <a:noFill/>
          <a:ln w="381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27" name="Straight Connector 26"/>
          <p:cNvCxnSpPr/>
          <p:nvPr/>
        </p:nvCxnSpPr>
        <p:spPr>
          <a:xfrm>
            <a:off x="2336800" y="297180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28" name="Straight Connector 27"/>
          <p:cNvCxnSpPr/>
          <p:nvPr/>
        </p:nvCxnSpPr>
        <p:spPr>
          <a:xfrm>
            <a:off x="7461250" y="292100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29" name="Straight Connector 28"/>
          <p:cNvCxnSpPr/>
          <p:nvPr/>
        </p:nvCxnSpPr>
        <p:spPr>
          <a:xfrm>
            <a:off x="2641600" y="297180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30" name="Straight Connector 29"/>
          <p:cNvCxnSpPr/>
          <p:nvPr/>
        </p:nvCxnSpPr>
        <p:spPr>
          <a:xfrm>
            <a:off x="6896100" y="293370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sp>
        <p:nvSpPr>
          <p:cNvPr id="31" name="TextBox 30"/>
          <p:cNvSpPr txBox="1"/>
          <p:nvPr/>
        </p:nvSpPr>
        <p:spPr>
          <a:xfrm>
            <a:off x="2136775" y="2715796"/>
            <a:ext cx="444500" cy="338554"/>
          </a:xfrm>
          <a:prstGeom prst="rect">
            <a:avLst/>
          </a:prstGeom>
          <a:noFill/>
        </p:spPr>
        <p:txBody>
          <a:bodyPr wrap="square" rtlCol="0">
            <a:spAutoFit/>
          </a:bodyPr>
          <a:lstStyle/>
          <a:p>
            <a:r>
              <a:rPr lang="en-US" sz="1600" b="1" kern="0" dirty="0">
                <a:solidFill>
                  <a:sysClr val="windowText" lastClr="000000"/>
                </a:solidFill>
                <a:latin typeface="Arial"/>
              </a:rPr>
              <a:t>99</a:t>
            </a:r>
          </a:p>
        </p:txBody>
      </p:sp>
      <p:sp>
        <p:nvSpPr>
          <p:cNvPr id="32" name="TextBox 31"/>
          <p:cNvSpPr txBox="1"/>
          <p:nvPr/>
        </p:nvSpPr>
        <p:spPr>
          <a:xfrm>
            <a:off x="2441575" y="2722315"/>
            <a:ext cx="444500" cy="338554"/>
          </a:xfrm>
          <a:prstGeom prst="rect">
            <a:avLst/>
          </a:prstGeom>
          <a:noFill/>
        </p:spPr>
        <p:txBody>
          <a:bodyPr wrap="square" rtlCol="0">
            <a:spAutoFit/>
          </a:bodyPr>
          <a:lstStyle/>
          <a:p>
            <a:r>
              <a:rPr lang="en-US" sz="1600" b="1" kern="0" dirty="0">
                <a:solidFill>
                  <a:sysClr val="windowText" lastClr="000000"/>
                </a:solidFill>
                <a:latin typeface="Arial"/>
              </a:rPr>
              <a:t>98</a:t>
            </a:r>
          </a:p>
        </p:txBody>
      </p:sp>
      <p:sp>
        <p:nvSpPr>
          <p:cNvPr id="33" name="TextBox 32"/>
          <p:cNvSpPr txBox="1"/>
          <p:nvPr/>
        </p:nvSpPr>
        <p:spPr>
          <a:xfrm>
            <a:off x="7312025" y="2658815"/>
            <a:ext cx="273050" cy="338554"/>
          </a:xfrm>
          <a:prstGeom prst="rect">
            <a:avLst/>
          </a:prstGeom>
          <a:noFill/>
        </p:spPr>
        <p:txBody>
          <a:bodyPr wrap="square" rtlCol="0">
            <a:spAutoFit/>
          </a:bodyPr>
          <a:lstStyle/>
          <a:p>
            <a:r>
              <a:rPr lang="en-US" sz="1600" b="1" kern="0" dirty="0">
                <a:solidFill>
                  <a:sysClr val="windowText" lastClr="000000"/>
                </a:solidFill>
                <a:latin typeface="Arial"/>
              </a:rPr>
              <a:t>0</a:t>
            </a:r>
          </a:p>
        </p:txBody>
      </p:sp>
      <p:sp>
        <p:nvSpPr>
          <p:cNvPr id="34" name="TextBox 33"/>
          <p:cNvSpPr txBox="1"/>
          <p:nvPr/>
        </p:nvSpPr>
        <p:spPr>
          <a:xfrm>
            <a:off x="6734175" y="2677696"/>
            <a:ext cx="273050" cy="338554"/>
          </a:xfrm>
          <a:prstGeom prst="rect">
            <a:avLst/>
          </a:prstGeom>
          <a:noFill/>
        </p:spPr>
        <p:txBody>
          <a:bodyPr wrap="square" rtlCol="0">
            <a:spAutoFit/>
          </a:bodyPr>
          <a:lstStyle/>
          <a:p>
            <a:r>
              <a:rPr lang="en-US" sz="1600" b="1" kern="0" dirty="0">
                <a:solidFill>
                  <a:sysClr val="windowText" lastClr="000000"/>
                </a:solidFill>
                <a:latin typeface="Arial"/>
              </a:rPr>
              <a:t>3</a:t>
            </a:r>
          </a:p>
        </p:txBody>
      </p:sp>
      <p:cxnSp>
        <p:nvCxnSpPr>
          <p:cNvPr id="35" name="Straight Connector 34"/>
          <p:cNvCxnSpPr/>
          <p:nvPr/>
        </p:nvCxnSpPr>
        <p:spPr>
          <a:xfrm flipH="1">
            <a:off x="7585076" y="4025900"/>
            <a:ext cx="2244725" cy="12700"/>
          </a:xfrm>
          <a:prstGeom prst="line">
            <a:avLst/>
          </a:prstGeom>
          <a:noFill/>
          <a:ln w="381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36" name="Straight Connector 35"/>
          <p:cNvCxnSpPr/>
          <p:nvPr/>
        </p:nvCxnSpPr>
        <p:spPr>
          <a:xfrm>
            <a:off x="7588250" y="379730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37" name="Straight Connector 36"/>
          <p:cNvCxnSpPr/>
          <p:nvPr/>
        </p:nvCxnSpPr>
        <p:spPr>
          <a:xfrm>
            <a:off x="9817100" y="377825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38" name="Straight Connector 37"/>
          <p:cNvCxnSpPr/>
          <p:nvPr/>
        </p:nvCxnSpPr>
        <p:spPr>
          <a:xfrm>
            <a:off x="8694737" y="379095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sp>
        <p:nvSpPr>
          <p:cNvPr id="39" name="TextBox 38"/>
          <p:cNvSpPr txBox="1"/>
          <p:nvPr/>
        </p:nvSpPr>
        <p:spPr>
          <a:xfrm>
            <a:off x="8540750" y="3515896"/>
            <a:ext cx="444500" cy="338554"/>
          </a:xfrm>
          <a:prstGeom prst="rect">
            <a:avLst/>
          </a:prstGeom>
          <a:noFill/>
        </p:spPr>
        <p:txBody>
          <a:bodyPr wrap="square" rtlCol="0">
            <a:spAutoFit/>
          </a:bodyPr>
          <a:lstStyle/>
          <a:p>
            <a:r>
              <a:rPr lang="en-US" sz="1600" b="1" kern="0" dirty="0">
                <a:solidFill>
                  <a:sysClr val="windowText" lastClr="000000"/>
                </a:solidFill>
                <a:latin typeface="Arial"/>
              </a:rPr>
              <a:t>0</a:t>
            </a:r>
          </a:p>
        </p:txBody>
      </p:sp>
      <p:sp>
        <p:nvSpPr>
          <p:cNvPr id="40" name="TextBox 39"/>
          <p:cNvSpPr txBox="1"/>
          <p:nvPr/>
        </p:nvSpPr>
        <p:spPr>
          <a:xfrm>
            <a:off x="7346950" y="3528596"/>
            <a:ext cx="565150" cy="338554"/>
          </a:xfrm>
          <a:prstGeom prst="rect">
            <a:avLst/>
          </a:prstGeom>
          <a:noFill/>
        </p:spPr>
        <p:txBody>
          <a:bodyPr wrap="square" rtlCol="0">
            <a:spAutoFit/>
          </a:bodyPr>
          <a:lstStyle/>
          <a:p>
            <a:r>
              <a:rPr lang="en-US" sz="1600" b="1" kern="0" dirty="0">
                <a:solidFill>
                  <a:sysClr val="windowText" lastClr="000000"/>
                </a:solidFill>
                <a:latin typeface="Arial"/>
              </a:rPr>
              <a:t>-20</a:t>
            </a:r>
          </a:p>
        </p:txBody>
      </p:sp>
      <p:sp>
        <p:nvSpPr>
          <p:cNvPr id="41" name="TextBox 40"/>
          <p:cNvSpPr txBox="1"/>
          <p:nvPr/>
        </p:nvSpPr>
        <p:spPr>
          <a:xfrm>
            <a:off x="9566275" y="3499019"/>
            <a:ext cx="434975" cy="338554"/>
          </a:xfrm>
          <a:prstGeom prst="rect">
            <a:avLst/>
          </a:prstGeom>
          <a:noFill/>
        </p:spPr>
        <p:txBody>
          <a:bodyPr wrap="square" rtlCol="0">
            <a:spAutoFit/>
          </a:bodyPr>
          <a:lstStyle/>
          <a:p>
            <a:r>
              <a:rPr lang="en-US" sz="1600" b="1" kern="0" dirty="0">
                <a:solidFill>
                  <a:sysClr val="windowText" lastClr="000000"/>
                </a:solidFill>
                <a:latin typeface="Arial"/>
              </a:rPr>
              <a:t>19</a:t>
            </a:r>
          </a:p>
        </p:txBody>
      </p:sp>
      <p:cxnSp>
        <p:nvCxnSpPr>
          <p:cNvPr id="42" name="Straight Connector 41"/>
          <p:cNvCxnSpPr/>
          <p:nvPr/>
        </p:nvCxnSpPr>
        <p:spPr>
          <a:xfrm flipV="1">
            <a:off x="2368550" y="5384800"/>
            <a:ext cx="7518400" cy="76200"/>
          </a:xfrm>
          <a:prstGeom prst="line">
            <a:avLst/>
          </a:prstGeom>
          <a:noFill/>
          <a:ln w="381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43" name="Straight Connector 42"/>
          <p:cNvCxnSpPr/>
          <p:nvPr/>
        </p:nvCxnSpPr>
        <p:spPr>
          <a:xfrm>
            <a:off x="2381250" y="521970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44" name="Straight Connector 43"/>
          <p:cNvCxnSpPr/>
          <p:nvPr/>
        </p:nvCxnSpPr>
        <p:spPr>
          <a:xfrm>
            <a:off x="7524750" y="518160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45" name="Straight Connector 44"/>
          <p:cNvCxnSpPr/>
          <p:nvPr/>
        </p:nvCxnSpPr>
        <p:spPr>
          <a:xfrm>
            <a:off x="3778250" y="521970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46" name="Straight Connector 45"/>
          <p:cNvCxnSpPr/>
          <p:nvPr/>
        </p:nvCxnSpPr>
        <p:spPr>
          <a:xfrm>
            <a:off x="4832350" y="518160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47" name="Straight Connector 46"/>
          <p:cNvCxnSpPr/>
          <p:nvPr/>
        </p:nvCxnSpPr>
        <p:spPr>
          <a:xfrm>
            <a:off x="6889750" y="518795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48" name="Straight Connector 47"/>
          <p:cNvCxnSpPr/>
          <p:nvPr/>
        </p:nvCxnSpPr>
        <p:spPr>
          <a:xfrm>
            <a:off x="9505950" y="514350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49" name="Straight Connector 48"/>
          <p:cNvCxnSpPr/>
          <p:nvPr/>
        </p:nvCxnSpPr>
        <p:spPr>
          <a:xfrm>
            <a:off x="9886950" y="513080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sp>
        <p:nvSpPr>
          <p:cNvPr id="50" name="TextBox 49"/>
          <p:cNvSpPr txBox="1"/>
          <p:nvPr/>
        </p:nvSpPr>
        <p:spPr>
          <a:xfrm>
            <a:off x="9613900" y="4864100"/>
            <a:ext cx="546100" cy="338554"/>
          </a:xfrm>
          <a:prstGeom prst="rect">
            <a:avLst/>
          </a:prstGeom>
          <a:noFill/>
        </p:spPr>
        <p:txBody>
          <a:bodyPr wrap="square" rtlCol="0">
            <a:spAutoFit/>
          </a:bodyPr>
          <a:lstStyle/>
          <a:p>
            <a:r>
              <a:rPr lang="en-US" sz="1600" b="1" kern="0" dirty="0">
                <a:solidFill>
                  <a:sysClr val="windowText" lastClr="000000"/>
                </a:solidFill>
                <a:latin typeface="Arial"/>
              </a:rPr>
              <a:t>39</a:t>
            </a:r>
          </a:p>
        </p:txBody>
      </p:sp>
      <p:sp>
        <p:nvSpPr>
          <p:cNvPr id="51" name="TextBox 50"/>
          <p:cNvSpPr txBox="1"/>
          <p:nvPr/>
        </p:nvSpPr>
        <p:spPr>
          <a:xfrm>
            <a:off x="9232900" y="4864100"/>
            <a:ext cx="546100" cy="338554"/>
          </a:xfrm>
          <a:prstGeom prst="rect">
            <a:avLst/>
          </a:prstGeom>
          <a:noFill/>
        </p:spPr>
        <p:txBody>
          <a:bodyPr wrap="square" rtlCol="0">
            <a:spAutoFit/>
          </a:bodyPr>
          <a:lstStyle/>
          <a:p>
            <a:r>
              <a:rPr lang="en-US" sz="1600" b="1" kern="0" dirty="0">
                <a:solidFill>
                  <a:sysClr val="windowText" lastClr="000000"/>
                </a:solidFill>
                <a:latin typeface="Arial"/>
              </a:rPr>
              <a:t>38</a:t>
            </a:r>
          </a:p>
        </p:txBody>
      </p:sp>
      <p:sp>
        <p:nvSpPr>
          <p:cNvPr id="52" name="TextBox 51"/>
          <p:cNvSpPr txBox="1"/>
          <p:nvPr/>
        </p:nvSpPr>
        <p:spPr>
          <a:xfrm>
            <a:off x="7378700" y="4912896"/>
            <a:ext cx="546100" cy="338554"/>
          </a:xfrm>
          <a:prstGeom prst="rect">
            <a:avLst/>
          </a:prstGeom>
          <a:noFill/>
        </p:spPr>
        <p:txBody>
          <a:bodyPr wrap="square" rtlCol="0">
            <a:spAutoFit/>
          </a:bodyPr>
          <a:lstStyle/>
          <a:p>
            <a:r>
              <a:rPr lang="en-US" sz="1600" b="1" kern="0" dirty="0">
                <a:solidFill>
                  <a:sysClr val="windowText" lastClr="000000"/>
                </a:solidFill>
                <a:latin typeface="Arial"/>
              </a:rPr>
              <a:t>0</a:t>
            </a:r>
          </a:p>
        </p:txBody>
      </p:sp>
      <p:sp>
        <p:nvSpPr>
          <p:cNvPr id="53" name="TextBox 52"/>
          <p:cNvSpPr txBox="1"/>
          <p:nvPr/>
        </p:nvSpPr>
        <p:spPr>
          <a:xfrm>
            <a:off x="6680200" y="4925596"/>
            <a:ext cx="546100" cy="338554"/>
          </a:xfrm>
          <a:prstGeom prst="rect">
            <a:avLst/>
          </a:prstGeom>
          <a:noFill/>
        </p:spPr>
        <p:txBody>
          <a:bodyPr wrap="square" rtlCol="0">
            <a:spAutoFit/>
          </a:bodyPr>
          <a:lstStyle/>
          <a:p>
            <a:r>
              <a:rPr lang="en-US" sz="1600" b="1" kern="0" dirty="0">
                <a:solidFill>
                  <a:sysClr val="windowText" lastClr="000000"/>
                </a:solidFill>
                <a:latin typeface="Arial"/>
              </a:rPr>
              <a:t>-5</a:t>
            </a:r>
          </a:p>
        </p:txBody>
      </p:sp>
      <p:sp>
        <p:nvSpPr>
          <p:cNvPr id="54" name="TextBox 53"/>
          <p:cNvSpPr txBox="1"/>
          <p:nvPr/>
        </p:nvSpPr>
        <p:spPr>
          <a:xfrm>
            <a:off x="2057400" y="4963696"/>
            <a:ext cx="463550" cy="338554"/>
          </a:xfrm>
          <a:prstGeom prst="rect">
            <a:avLst/>
          </a:prstGeom>
          <a:noFill/>
        </p:spPr>
        <p:txBody>
          <a:bodyPr wrap="square" rtlCol="0">
            <a:spAutoFit/>
          </a:bodyPr>
          <a:lstStyle/>
          <a:p>
            <a:r>
              <a:rPr lang="en-US" sz="1600" b="1" kern="0" dirty="0">
                <a:solidFill>
                  <a:sysClr val="windowText" lastClr="000000"/>
                </a:solidFill>
                <a:latin typeface="Arial"/>
              </a:rPr>
              <a:t>RT</a:t>
            </a:r>
          </a:p>
        </p:txBody>
      </p:sp>
      <p:sp>
        <p:nvSpPr>
          <p:cNvPr id="55" name="TextBox 54"/>
          <p:cNvSpPr txBox="1"/>
          <p:nvPr/>
        </p:nvSpPr>
        <p:spPr>
          <a:xfrm>
            <a:off x="3540125" y="4957346"/>
            <a:ext cx="612775" cy="338554"/>
          </a:xfrm>
          <a:prstGeom prst="rect">
            <a:avLst/>
          </a:prstGeom>
          <a:noFill/>
        </p:spPr>
        <p:txBody>
          <a:bodyPr wrap="square" rtlCol="0">
            <a:spAutoFit/>
          </a:bodyPr>
          <a:lstStyle/>
          <a:p>
            <a:r>
              <a:rPr lang="en-US" sz="1600" b="1" kern="0" dirty="0">
                <a:solidFill>
                  <a:sysClr val="windowText" lastClr="000000"/>
                </a:solidFill>
                <a:latin typeface="Arial"/>
              </a:rPr>
              <a:t>-80</a:t>
            </a:r>
          </a:p>
        </p:txBody>
      </p:sp>
      <p:sp>
        <p:nvSpPr>
          <p:cNvPr id="56" name="TextBox 55"/>
          <p:cNvSpPr txBox="1"/>
          <p:nvPr/>
        </p:nvSpPr>
        <p:spPr>
          <a:xfrm>
            <a:off x="4594225" y="4906546"/>
            <a:ext cx="517525" cy="338554"/>
          </a:xfrm>
          <a:prstGeom prst="rect">
            <a:avLst/>
          </a:prstGeom>
          <a:noFill/>
        </p:spPr>
        <p:txBody>
          <a:bodyPr wrap="square" rtlCol="0">
            <a:spAutoFit/>
          </a:bodyPr>
          <a:lstStyle/>
          <a:p>
            <a:r>
              <a:rPr lang="en-US" sz="1600" b="1" kern="0" dirty="0">
                <a:solidFill>
                  <a:sysClr val="windowText" lastClr="000000"/>
                </a:solidFill>
                <a:latin typeface="Arial"/>
              </a:rPr>
              <a:t>-55</a:t>
            </a:r>
          </a:p>
        </p:txBody>
      </p:sp>
      <p:cxnSp>
        <p:nvCxnSpPr>
          <p:cNvPr id="57" name="Straight Connector 56"/>
          <p:cNvCxnSpPr/>
          <p:nvPr/>
        </p:nvCxnSpPr>
        <p:spPr>
          <a:xfrm>
            <a:off x="2638425" y="521970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sp>
        <p:nvSpPr>
          <p:cNvPr id="58" name="TextBox 57"/>
          <p:cNvSpPr txBox="1"/>
          <p:nvPr/>
        </p:nvSpPr>
        <p:spPr>
          <a:xfrm>
            <a:off x="2381250" y="4957346"/>
            <a:ext cx="603250" cy="338554"/>
          </a:xfrm>
          <a:prstGeom prst="rect">
            <a:avLst/>
          </a:prstGeom>
          <a:noFill/>
        </p:spPr>
        <p:txBody>
          <a:bodyPr wrap="square" rtlCol="0">
            <a:spAutoFit/>
          </a:bodyPr>
          <a:lstStyle/>
          <a:p>
            <a:r>
              <a:rPr lang="en-US" sz="1600" b="1" kern="0" dirty="0">
                <a:solidFill>
                  <a:sysClr val="windowText" lastClr="000000"/>
                </a:solidFill>
                <a:latin typeface="Arial"/>
              </a:rPr>
              <a:t>-98</a:t>
            </a:r>
          </a:p>
        </p:txBody>
      </p:sp>
      <p:sp>
        <p:nvSpPr>
          <p:cNvPr id="59" name="TextBox 58"/>
          <p:cNvSpPr txBox="1"/>
          <p:nvPr/>
        </p:nvSpPr>
        <p:spPr>
          <a:xfrm>
            <a:off x="2136775" y="1104900"/>
            <a:ext cx="2428875" cy="369332"/>
          </a:xfrm>
          <a:prstGeom prst="rect">
            <a:avLst/>
          </a:prstGeom>
          <a:noFill/>
        </p:spPr>
        <p:txBody>
          <a:bodyPr wrap="square" rtlCol="0">
            <a:spAutoFit/>
          </a:bodyPr>
          <a:lstStyle/>
          <a:p>
            <a:r>
              <a:rPr lang="en-US" b="1" kern="0" dirty="0">
                <a:solidFill>
                  <a:sysClr val="windowText" lastClr="000000"/>
                </a:solidFill>
                <a:latin typeface="Arial"/>
              </a:rPr>
              <a:t>HIGER PRIORITY</a:t>
            </a:r>
          </a:p>
        </p:txBody>
      </p:sp>
      <p:sp>
        <p:nvSpPr>
          <p:cNvPr id="60" name="TextBox 59"/>
          <p:cNvSpPr txBox="1"/>
          <p:nvPr/>
        </p:nvSpPr>
        <p:spPr>
          <a:xfrm>
            <a:off x="7851775" y="1136134"/>
            <a:ext cx="2428875" cy="369332"/>
          </a:xfrm>
          <a:prstGeom prst="rect">
            <a:avLst/>
          </a:prstGeom>
          <a:noFill/>
        </p:spPr>
        <p:txBody>
          <a:bodyPr wrap="square" rtlCol="0">
            <a:spAutoFit/>
          </a:bodyPr>
          <a:lstStyle/>
          <a:p>
            <a:r>
              <a:rPr lang="en-US" b="1" kern="0" dirty="0">
                <a:solidFill>
                  <a:sysClr val="windowText" lastClr="000000"/>
                </a:solidFill>
                <a:latin typeface="Arial"/>
              </a:rPr>
              <a:t>LOWER PRIORITY</a:t>
            </a:r>
          </a:p>
        </p:txBody>
      </p:sp>
      <p:sp>
        <p:nvSpPr>
          <p:cNvPr id="61" name="TextBox 60"/>
          <p:cNvSpPr txBox="1"/>
          <p:nvPr/>
        </p:nvSpPr>
        <p:spPr>
          <a:xfrm>
            <a:off x="4883151" y="2096532"/>
            <a:ext cx="2428875" cy="369332"/>
          </a:xfrm>
          <a:prstGeom prst="rect">
            <a:avLst/>
          </a:prstGeom>
          <a:noFill/>
        </p:spPr>
        <p:txBody>
          <a:bodyPr wrap="square" rtlCol="0">
            <a:spAutoFit/>
          </a:bodyPr>
          <a:lstStyle/>
          <a:p>
            <a:r>
              <a:rPr lang="en-US" b="1" kern="0" dirty="0">
                <a:solidFill>
                  <a:sysClr val="windowText" lastClr="000000"/>
                </a:solidFill>
                <a:latin typeface="Arial"/>
              </a:rPr>
              <a:t>SYSTEM PRIORITY</a:t>
            </a:r>
          </a:p>
        </p:txBody>
      </p:sp>
      <p:sp>
        <p:nvSpPr>
          <p:cNvPr id="62" name="TextBox 61"/>
          <p:cNvSpPr txBox="1"/>
          <p:nvPr/>
        </p:nvSpPr>
        <p:spPr>
          <a:xfrm>
            <a:off x="3503612" y="3214132"/>
            <a:ext cx="2871789" cy="369332"/>
          </a:xfrm>
          <a:prstGeom prst="rect">
            <a:avLst/>
          </a:prstGeom>
          <a:noFill/>
        </p:spPr>
        <p:txBody>
          <a:bodyPr wrap="square" rtlCol="0">
            <a:spAutoFit/>
          </a:bodyPr>
          <a:lstStyle/>
          <a:p>
            <a:r>
              <a:rPr lang="en-US" b="1" kern="0" dirty="0">
                <a:solidFill>
                  <a:sysClr val="windowText" lastClr="000000"/>
                </a:solidFill>
                <a:latin typeface="Arial"/>
              </a:rPr>
              <a:t>REAL TIME PRIORITY</a:t>
            </a:r>
          </a:p>
        </p:txBody>
      </p:sp>
      <p:sp>
        <p:nvSpPr>
          <p:cNvPr id="63" name="TextBox 62"/>
          <p:cNvSpPr txBox="1"/>
          <p:nvPr/>
        </p:nvSpPr>
        <p:spPr>
          <a:xfrm>
            <a:off x="7886700" y="4039632"/>
            <a:ext cx="1682751" cy="369332"/>
          </a:xfrm>
          <a:prstGeom prst="rect">
            <a:avLst/>
          </a:prstGeom>
          <a:noFill/>
        </p:spPr>
        <p:txBody>
          <a:bodyPr wrap="square" rtlCol="0">
            <a:spAutoFit/>
          </a:bodyPr>
          <a:lstStyle/>
          <a:p>
            <a:r>
              <a:rPr lang="en-US" b="1" kern="0" dirty="0">
                <a:solidFill>
                  <a:sysClr val="windowText" lastClr="000000"/>
                </a:solidFill>
                <a:latin typeface="Arial"/>
              </a:rPr>
              <a:t>NICE LEVEL</a:t>
            </a:r>
          </a:p>
        </p:txBody>
      </p:sp>
      <p:sp>
        <p:nvSpPr>
          <p:cNvPr id="64" name="TextBox 63"/>
          <p:cNvSpPr txBox="1"/>
          <p:nvPr/>
        </p:nvSpPr>
        <p:spPr>
          <a:xfrm>
            <a:off x="4797426" y="5549900"/>
            <a:ext cx="2428875" cy="369332"/>
          </a:xfrm>
          <a:prstGeom prst="rect">
            <a:avLst/>
          </a:prstGeom>
          <a:noFill/>
        </p:spPr>
        <p:txBody>
          <a:bodyPr wrap="square" rtlCol="0">
            <a:spAutoFit/>
          </a:bodyPr>
          <a:lstStyle/>
          <a:p>
            <a:r>
              <a:rPr lang="en-US" b="1" kern="0" dirty="0">
                <a:solidFill>
                  <a:sysClr val="windowText" lastClr="000000"/>
                </a:solidFill>
                <a:latin typeface="Arial"/>
              </a:rPr>
              <a:t>$top OUTPUT</a:t>
            </a:r>
          </a:p>
        </p:txBody>
      </p:sp>
    </p:spTree>
    <p:extLst>
      <p:ext uri="{BB962C8B-B14F-4D97-AF65-F5344CB8AC3E}">
        <p14:creationId xmlns:p14="http://schemas.microsoft.com/office/powerpoint/2010/main" val="207613157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O(1) Scheduler</a:t>
            </a:r>
          </a:p>
        </p:txBody>
      </p:sp>
      <p:sp>
        <p:nvSpPr>
          <p:cNvPr id="4" name="Slide Number Placeholder 3"/>
          <p:cNvSpPr>
            <a:spLocks noGrp="1"/>
          </p:cNvSpPr>
          <p:nvPr>
            <p:ph type="sldNum" sz="quarter" idx="12"/>
          </p:nvPr>
        </p:nvSpPr>
        <p:spPr/>
        <p:txBody>
          <a:bodyPr/>
          <a:lstStyle/>
          <a:p>
            <a:fld id="{1DEFBDA0-AD74-41D1-B067-250B5C005FA0}" type="slidenum">
              <a:rPr lang="en-IN" smtClean="0"/>
              <a:t>63</a:t>
            </a:fld>
            <a:endParaRPr lang="en-IN"/>
          </a:p>
        </p:txBody>
      </p:sp>
      <p:pic>
        <p:nvPicPr>
          <p:cNvPr id="5" name="Picture 2" descr="http://faculty.kfupm.edu.sa/ics/salah/091/ics531/slides/rlove/index.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0700" y="986029"/>
            <a:ext cx="8686800" cy="568043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84935" y="6360593"/>
            <a:ext cx="4870174" cy="369332"/>
          </a:xfrm>
          <a:prstGeom prst="rect">
            <a:avLst/>
          </a:prstGeom>
          <a:noFill/>
        </p:spPr>
        <p:txBody>
          <a:bodyPr wrap="square" rtlCol="0">
            <a:spAutoFit/>
          </a:bodyPr>
          <a:lstStyle/>
          <a:p>
            <a:r>
              <a:rPr lang="en-IN" dirty="0"/>
              <a:t>Ref: Linux Kernel Development by Robert Love</a:t>
            </a:r>
          </a:p>
        </p:txBody>
      </p:sp>
    </p:spTree>
    <p:extLst>
      <p:ext uri="{BB962C8B-B14F-4D97-AF65-F5344CB8AC3E}">
        <p14:creationId xmlns:p14="http://schemas.microsoft.com/office/powerpoint/2010/main" val="265329324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i="1" dirty="0">
                <a:latin typeface="+mn-lt"/>
              </a:rPr>
              <a:t>nice</a:t>
            </a:r>
            <a:r>
              <a:rPr lang="en-IN" dirty="0">
                <a:latin typeface="+mn-lt"/>
              </a:rPr>
              <a:t> and </a:t>
            </a:r>
            <a:r>
              <a:rPr lang="en-IN" i="1" dirty="0" err="1">
                <a:latin typeface="+mn-lt"/>
              </a:rPr>
              <a:t>chrt</a:t>
            </a:r>
            <a:r>
              <a:rPr lang="en-IN" dirty="0">
                <a:latin typeface="+mn-lt"/>
              </a:rPr>
              <a:t> –Manipulate Scheduling Priorities</a:t>
            </a:r>
          </a:p>
        </p:txBody>
      </p:sp>
      <p:sp>
        <p:nvSpPr>
          <p:cNvPr id="4" name="Slide Number Placeholder 3"/>
          <p:cNvSpPr>
            <a:spLocks noGrp="1"/>
          </p:cNvSpPr>
          <p:nvPr>
            <p:ph type="sldNum" sz="quarter" idx="12"/>
          </p:nvPr>
        </p:nvSpPr>
        <p:spPr/>
        <p:txBody>
          <a:bodyPr/>
          <a:lstStyle/>
          <a:p>
            <a:fld id="{1DEFBDA0-AD74-41D1-B067-250B5C005FA0}" type="slidenum">
              <a:rPr lang="en-IN" smtClean="0"/>
              <a:t>64</a:t>
            </a:fld>
            <a:endParaRPr lang="en-IN"/>
          </a:p>
        </p:txBody>
      </p:sp>
      <p:sp>
        <p:nvSpPr>
          <p:cNvPr id="6" name="Content Placeholder 1"/>
          <p:cNvSpPr txBox="1">
            <a:spLocks/>
          </p:cNvSpPr>
          <p:nvPr/>
        </p:nvSpPr>
        <p:spPr>
          <a:xfrm>
            <a:off x="6288024" y="1178083"/>
            <a:ext cx="5708904" cy="5250180"/>
          </a:xfrm>
          <a:prstGeom prst="rect">
            <a:avLst/>
          </a:prstGeom>
          <a:solidFill>
            <a:schemeClr val="accent1">
              <a:lumMod val="20000"/>
              <a:lumOff val="80000"/>
            </a:schemeClr>
          </a:solidFill>
        </p:spPr>
        <p:txBody>
          <a:bodyPr>
            <a:no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a:ln>
                  <a:noFill/>
                </a:ln>
                <a:solidFill>
                  <a:srgbClr val="595959"/>
                </a:solidFill>
                <a:effectLst/>
                <a:uLnTx/>
                <a:uFillTx/>
                <a:latin typeface="Gill Sans MT" pitchFamily="34" charset="0"/>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a:ln>
                  <a:noFill/>
                </a:ln>
                <a:solidFill>
                  <a:srgbClr val="595959"/>
                </a:solidFill>
                <a:effectLst/>
                <a:uLnTx/>
                <a:uFillTx/>
                <a:latin typeface="Gill Sans MT" pitchFamily="34" charset="0"/>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a:ln>
                  <a:noFill/>
                </a:ln>
                <a:solidFill>
                  <a:srgbClr val="595959"/>
                </a:solidFill>
                <a:effectLst/>
                <a:uLnTx/>
                <a:uFillTx/>
                <a:latin typeface="Gill Sans MT" pitchFamily="34" charset="0"/>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a:ln>
                  <a:noFill/>
                </a:ln>
                <a:solidFill>
                  <a:srgbClr val="595959"/>
                </a:solidFill>
                <a:effectLst/>
                <a:uLnTx/>
                <a:uFillTx/>
                <a:latin typeface="Gill Sans MT" pitchFamily="34" charset="0"/>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a:ln>
                  <a:noFill/>
                </a:ln>
                <a:solidFill>
                  <a:srgbClr val="595959"/>
                </a:solidFill>
                <a:effectLst/>
                <a:uLnTx/>
                <a:uFillTx/>
                <a:latin typeface="Gill Sans MT"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50000"/>
              </a:lnSpc>
              <a:spcBef>
                <a:spcPct val="20000"/>
              </a:spcBef>
              <a:spcAft>
                <a:spcPts val="0"/>
              </a:spcAft>
              <a:buClrTx/>
              <a:buSzTx/>
              <a:buNone/>
              <a:tabLst/>
              <a:defRPr/>
            </a:pPr>
            <a:r>
              <a:rPr kumimoji="0" lang="en-IN" b="1" i="0" u="none" strike="noStrike" kern="1200" cap="none" spc="0" normalizeH="0" noProof="0" dirty="0">
                <a:ln>
                  <a:noFill/>
                </a:ln>
                <a:solidFill>
                  <a:sysClr val="windowText" lastClr="000000"/>
                </a:solidFill>
                <a:effectLst/>
                <a:uLnTx/>
                <a:uFillTx/>
                <a:latin typeface="+mn-lt"/>
                <a:ea typeface="+mn-ea"/>
                <a:cs typeface="Arial"/>
              </a:rPr>
              <a:t>    </a:t>
            </a:r>
            <a:r>
              <a:rPr kumimoji="0" lang="en-IN" b="1" i="0" u="none" strike="noStrike" kern="1200" cap="none" spc="0" normalizeH="0" baseline="0" noProof="0" dirty="0">
                <a:ln>
                  <a:noFill/>
                </a:ln>
                <a:solidFill>
                  <a:sysClr val="windowText" lastClr="000000"/>
                </a:solidFill>
                <a:effectLst/>
                <a:uLnTx/>
                <a:uFillTx/>
                <a:latin typeface="+mn-lt"/>
                <a:ea typeface="+mn-ea"/>
                <a:cs typeface="Arial"/>
              </a:rPr>
              <a:t>Command 		 Priority			nice</a:t>
            </a:r>
          </a:p>
          <a:p>
            <a:pPr marR="0" lvl="0" algn="l" defTabSz="457200" rtl="0" eaLnBrk="1" fontAlgn="auto" latinLnBrk="0" hangingPunct="1">
              <a:lnSpc>
                <a:spcPct val="150000"/>
              </a:lnSpc>
              <a:spcBef>
                <a:spcPct val="20000"/>
              </a:spcBef>
              <a:spcAft>
                <a:spcPts val="0"/>
              </a:spcAft>
              <a:buClrTx/>
              <a:buSzTx/>
              <a:buFont typeface="Courier New" panose="02070309020205020404" pitchFamily="49" charset="0"/>
              <a:buChar char="o"/>
              <a:tabLst/>
              <a:defRPr/>
            </a:pPr>
            <a:r>
              <a:rPr kumimoji="0" lang="en-IN" b="0" i="0" u="none" strike="noStrike" kern="1200" cap="none" spc="0" normalizeH="0" baseline="0" noProof="0" dirty="0">
                <a:ln>
                  <a:noFill/>
                </a:ln>
                <a:solidFill>
                  <a:srgbClr val="FF0000"/>
                </a:solidFill>
                <a:effectLst/>
                <a:uLnTx/>
                <a:uFillTx/>
                <a:latin typeface="+mn-lt"/>
                <a:ea typeface="+mn-ea"/>
                <a:cs typeface="Arial"/>
              </a:rPr>
              <a:t>$</a:t>
            </a:r>
            <a:r>
              <a:rPr kumimoji="0" lang="en-IN" b="0" i="0" u="none" strike="noStrike" kern="1200" cap="none" spc="0" normalizeH="0" baseline="0" noProof="0" dirty="0" err="1">
                <a:ln>
                  <a:noFill/>
                </a:ln>
                <a:solidFill>
                  <a:srgbClr val="FF0000"/>
                </a:solidFill>
                <a:effectLst/>
                <a:uLnTx/>
                <a:uFillTx/>
                <a:latin typeface="+mn-lt"/>
                <a:ea typeface="+mn-ea"/>
                <a:cs typeface="Arial"/>
              </a:rPr>
              <a:t>chrt</a:t>
            </a:r>
            <a:r>
              <a:rPr kumimoji="0" lang="en-IN" b="0" i="0" u="none" strike="noStrike" kern="1200" cap="none" spc="0" normalizeH="0" baseline="0" noProof="0" dirty="0">
                <a:ln>
                  <a:noFill/>
                </a:ln>
                <a:solidFill>
                  <a:srgbClr val="FF0000"/>
                </a:solidFill>
                <a:effectLst/>
                <a:uLnTx/>
                <a:uFillTx/>
                <a:latin typeface="+mn-lt"/>
                <a:ea typeface="+mn-ea"/>
                <a:cs typeface="Arial"/>
              </a:rPr>
              <a:t> -r –p -1 &lt;</a:t>
            </a:r>
            <a:r>
              <a:rPr kumimoji="0" lang="en-IN" b="0" i="0" u="none" strike="noStrike" kern="1200" cap="none" spc="0" normalizeH="0" baseline="0" noProof="0" dirty="0" err="1">
                <a:ln>
                  <a:noFill/>
                </a:ln>
                <a:solidFill>
                  <a:srgbClr val="FF0000"/>
                </a:solidFill>
                <a:effectLst/>
                <a:uLnTx/>
                <a:uFillTx/>
                <a:latin typeface="+mn-lt"/>
                <a:ea typeface="+mn-ea"/>
                <a:cs typeface="Arial"/>
              </a:rPr>
              <a:t>pid</a:t>
            </a:r>
            <a:r>
              <a:rPr kumimoji="0" lang="en-IN" b="0" i="0" u="none" strike="noStrike" kern="1200" cap="none" spc="0" normalizeH="0" baseline="0" noProof="0" dirty="0">
                <a:ln>
                  <a:noFill/>
                </a:ln>
                <a:solidFill>
                  <a:srgbClr val="FF0000"/>
                </a:solidFill>
                <a:effectLst/>
                <a:uLnTx/>
                <a:uFillTx/>
                <a:latin typeface="+mn-lt"/>
                <a:ea typeface="+mn-ea"/>
                <a:cs typeface="Arial"/>
              </a:rPr>
              <a:t>&gt;  &lt; NOT VALID COMMEND&gt;	</a:t>
            </a:r>
            <a:endParaRPr kumimoji="0" lang="en-IN" b="0" i="0" u="none" strike="noStrike" kern="1200" cap="none" spc="0" normalizeH="0" baseline="0" noProof="0" dirty="0">
              <a:ln>
                <a:noFill/>
              </a:ln>
              <a:solidFill>
                <a:sysClr val="windowText" lastClr="000000"/>
              </a:solidFill>
              <a:effectLst/>
              <a:uLnTx/>
              <a:uFillTx/>
              <a:latin typeface="+mn-lt"/>
              <a:ea typeface="+mn-ea"/>
              <a:cs typeface="Arial"/>
            </a:endParaRPr>
          </a:p>
          <a:p>
            <a:pPr marR="0" lvl="0" algn="l" defTabSz="457200" rtl="0" eaLnBrk="1" fontAlgn="auto" latinLnBrk="0" hangingPunct="1">
              <a:lnSpc>
                <a:spcPct val="150000"/>
              </a:lnSpc>
              <a:spcBef>
                <a:spcPct val="20000"/>
              </a:spcBef>
              <a:spcAft>
                <a:spcPts val="0"/>
              </a:spcAft>
              <a:buClrTx/>
              <a:buSzTx/>
              <a:buFont typeface="Courier New" panose="02070309020205020404" pitchFamily="49" charset="0"/>
              <a:buChar char="o"/>
              <a:tabLst/>
              <a:defRPr/>
            </a:pPr>
            <a:r>
              <a:rPr kumimoji="0" lang="en-IN" b="0" i="0" u="none" strike="noStrike" kern="1200" cap="none" spc="0" normalizeH="0" baseline="0" noProof="0" dirty="0">
                <a:ln>
                  <a:noFill/>
                </a:ln>
                <a:solidFill>
                  <a:sysClr val="windowText" lastClr="000000"/>
                </a:solidFill>
                <a:effectLst/>
                <a:uLnTx/>
                <a:uFillTx/>
                <a:latin typeface="+mn-lt"/>
                <a:ea typeface="+mn-ea"/>
                <a:cs typeface="Arial"/>
              </a:rPr>
              <a:t>$</a:t>
            </a:r>
            <a:r>
              <a:rPr kumimoji="0" lang="en-IN" b="0" i="0" u="none" strike="noStrike" kern="1200" cap="none" spc="0" normalizeH="0" baseline="0" noProof="0" dirty="0" err="1">
                <a:ln>
                  <a:noFill/>
                </a:ln>
                <a:solidFill>
                  <a:sysClr val="windowText" lastClr="000000"/>
                </a:solidFill>
                <a:effectLst/>
                <a:uLnTx/>
                <a:uFillTx/>
                <a:latin typeface="+mn-lt"/>
                <a:ea typeface="+mn-ea"/>
                <a:cs typeface="Arial"/>
              </a:rPr>
              <a:t>chrt</a:t>
            </a:r>
            <a:r>
              <a:rPr kumimoji="0" lang="en-IN" b="0" i="0" u="none" strike="noStrike" kern="1200" cap="none" spc="0" normalizeH="0" baseline="0" noProof="0" dirty="0">
                <a:ln>
                  <a:noFill/>
                </a:ln>
                <a:solidFill>
                  <a:sysClr val="windowText" lastClr="000000"/>
                </a:solidFill>
                <a:effectLst/>
                <a:uLnTx/>
                <a:uFillTx/>
                <a:latin typeface="+mn-lt"/>
                <a:ea typeface="+mn-ea"/>
                <a:cs typeface="Arial"/>
              </a:rPr>
              <a:t> -r –p 0 &lt;</a:t>
            </a:r>
            <a:r>
              <a:rPr kumimoji="0" lang="en-IN" b="0" i="0" u="none" strike="noStrike" kern="1200" cap="none" spc="0" normalizeH="0" baseline="0" noProof="0" dirty="0" err="1">
                <a:ln>
                  <a:noFill/>
                </a:ln>
                <a:solidFill>
                  <a:sysClr val="windowText" lastClr="000000"/>
                </a:solidFill>
                <a:effectLst/>
                <a:uLnTx/>
                <a:uFillTx/>
                <a:latin typeface="+mn-lt"/>
                <a:ea typeface="+mn-ea"/>
                <a:cs typeface="Arial"/>
              </a:rPr>
              <a:t>pid</a:t>
            </a:r>
            <a:r>
              <a:rPr kumimoji="0" lang="en-IN" b="0" i="0" u="none" strike="noStrike" kern="1200" cap="none" spc="0" normalizeH="0" baseline="0" noProof="0" dirty="0">
                <a:ln>
                  <a:noFill/>
                </a:ln>
                <a:solidFill>
                  <a:sysClr val="windowText" lastClr="000000"/>
                </a:solidFill>
                <a:effectLst/>
                <a:uLnTx/>
                <a:uFillTx/>
                <a:latin typeface="+mn-lt"/>
                <a:ea typeface="+mn-ea"/>
                <a:cs typeface="Arial"/>
              </a:rPr>
              <a:t>&gt;        20			  0</a:t>
            </a:r>
          </a:p>
          <a:p>
            <a:pPr marR="0" lvl="0" algn="l" defTabSz="457200" rtl="0" eaLnBrk="1" fontAlgn="auto" latinLnBrk="0" hangingPunct="1">
              <a:lnSpc>
                <a:spcPct val="150000"/>
              </a:lnSpc>
              <a:spcBef>
                <a:spcPct val="20000"/>
              </a:spcBef>
              <a:spcAft>
                <a:spcPts val="0"/>
              </a:spcAft>
              <a:buClrTx/>
              <a:buSzTx/>
              <a:buFont typeface="Courier New" panose="02070309020205020404" pitchFamily="49" charset="0"/>
              <a:buChar char="o"/>
              <a:tabLst/>
              <a:defRPr/>
            </a:pPr>
            <a:r>
              <a:rPr kumimoji="0" lang="en-IN" b="0" i="0" u="none" strike="noStrike" kern="1200" cap="none" spc="0" normalizeH="0" baseline="0" noProof="0" dirty="0">
                <a:ln>
                  <a:noFill/>
                </a:ln>
                <a:solidFill>
                  <a:sysClr val="windowText" lastClr="000000"/>
                </a:solidFill>
                <a:effectLst/>
                <a:uLnTx/>
                <a:uFillTx/>
                <a:latin typeface="+mn-lt"/>
                <a:ea typeface="+mn-ea"/>
                <a:cs typeface="Arial"/>
              </a:rPr>
              <a:t>$</a:t>
            </a:r>
            <a:r>
              <a:rPr kumimoji="0" lang="en-IN" b="0" i="0" u="none" strike="noStrike" kern="1200" cap="none" spc="0" normalizeH="0" baseline="0" noProof="0" dirty="0" err="1">
                <a:ln>
                  <a:noFill/>
                </a:ln>
                <a:solidFill>
                  <a:sysClr val="windowText" lastClr="000000"/>
                </a:solidFill>
                <a:effectLst/>
                <a:uLnTx/>
                <a:uFillTx/>
                <a:latin typeface="+mn-lt"/>
                <a:ea typeface="+mn-ea"/>
                <a:cs typeface="Arial"/>
              </a:rPr>
              <a:t>chrt</a:t>
            </a:r>
            <a:r>
              <a:rPr kumimoji="0" lang="en-IN" b="0" i="0" u="none" strike="noStrike" kern="1200" cap="none" spc="0" normalizeH="0" baseline="0" noProof="0" dirty="0">
                <a:ln>
                  <a:noFill/>
                </a:ln>
                <a:solidFill>
                  <a:sysClr val="windowText" lastClr="000000"/>
                </a:solidFill>
                <a:effectLst/>
                <a:uLnTx/>
                <a:uFillTx/>
                <a:latin typeface="+mn-lt"/>
                <a:ea typeface="+mn-ea"/>
                <a:cs typeface="Arial"/>
              </a:rPr>
              <a:t> -r –p 1 &lt;</a:t>
            </a:r>
            <a:r>
              <a:rPr kumimoji="0" lang="en-IN" b="0" i="0" u="none" strike="noStrike" kern="1200" cap="none" spc="0" normalizeH="0" baseline="0" noProof="0" dirty="0" err="1">
                <a:ln>
                  <a:noFill/>
                </a:ln>
                <a:solidFill>
                  <a:sysClr val="windowText" lastClr="000000"/>
                </a:solidFill>
                <a:effectLst/>
                <a:uLnTx/>
                <a:uFillTx/>
                <a:latin typeface="+mn-lt"/>
                <a:ea typeface="+mn-ea"/>
                <a:cs typeface="Arial"/>
              </a:rPr>
              <a:t>pid</a:t>
            </a:r>
            <a:r>
              <a:rPr kumimoji="0" lang="en-IN" b="0" i="0" u="none" strike="noStrike" kern="1200" cap="none" spc="0" normalizeH="0" baseline="0" noProof="0" dirty="0">
                <a:ln>
                  <a:noFill/>
                </a:ln>
                <a:solidFill>
                  <a:sysClr val="windowText" lastClr="000000"/>
                </a:solidFill>
                <a:effectLst/>
                <a:uLnTx/>
                <a:uFillTx/>
                <a:latin typeface="+mn-lt"/>
                <a:ea typeface="+mn-ea"/>
                <a:cs typeface="Arial"/>
              </a:rPr>
              <a:t>&gt;   </a:t>
            </a:r>
            <a:r>
              <a:rPr kumimoji="0" lang="en-IN" b="0" i="0" u="none" strike="noStrike" kern="1200" cap="none" spc="0" normalizeH="0" noProof="0" dirty="0">
                <a:ln>
                  <a:noFill/>
                </a:ln>
                <a:solidFill>
                  <a:sysClr val="windowText" lastClr="000000"/>
                </a:solidFill>
                <a:effectLst/>
                <a:uLnTx/>
                <a:uFillTx/>
                <a:latin typeface="+mn-lt"/>
                <a:ea typeface="+mn-ea"/>
                <a:cs typeface="Arial"/>
              </a:rPr>
              <a:t>     </a:t>
            </a:r>
            <a:r>
              <a:rPr kumimoji="0" lang="en-IN" b="0" i="0" u="none" strike="noStrike" kern="1200" cap="none" spc="0" normalizeH="0" baseline="0" noProof="0" dirty="0">
                <a:ln>
                  <a:noFill/>
                </a:ln>
                <a:solidFill>
                  <a:sysClr val="windowText" lastClr="000000"/>
                </a:solidFill>
                <a:effectLst/>
                <a:uLnTx/>
                <a:uFillTx/>
                <a:latin typeface="+mn-lt"/>
                <a:ea typeface="+mn-ea"/>
                <a:cs typeface="Arial"/>
              </a:rPr>
              <a:t>-2			  0</a:t>
            </a:r>
          </a:p>
          <a:p>
            <a:pPr marR="0" lvl="0" algn="l" defTabSz="457200" rtl="0" eaLnBrk="1" fontAlgn="auto" latinLnBrk="0" hangingPunct="1">
              <a:lnSpc>
                <a:spcPct val="150000"/>
              </a:lnSpc>
              <a:spcBef>
                <a:spcPct val="20000"/>
              </a:spcBef>
              <a:spcAft>
                <a:spcPts val="0"/>
              </a:spcAft>
              <a:buClrTx/>
              <a:buSzTx/>
              <a:buFont typeface="Courier New" panose="02070309020205020404" pitchFamily="49" charset="0"/>
              <a:buChar char="o"/>
              <a:tabLst/>
              <a:defRPr/>
            </a:pPr>
            <a:r>
              <a:rPr kumimoji="0" lang="en-IN" b="0" i="0" u="none" strike="noStrike" kern="1200" cap="none" spc="0" normalizeH="0" baseline="0" noProof="0" dirty="0">
                <a:ln>
                  <a:noFill/>
                </a:ln>
                <a:solidFill>
                  <a:sysClr val="windowText" lastClr="000000"/>
                </a:solidFill>
                <a:effectLst/>
                <a:uLnTx/>
                <a:uFillTx/>
                <a:latin typeface="+mn-lt"/>
                <a:ea typeface="+mn-ea"/>
                <a:cs typeface="Arial"/>
              </a:rPr>
              <a:t>$</a:t>
            </a:r>
            <a:r>
              <a:rPr kumimoji="0" lang="en-IN" b="0" i="0" u="none" strike="noStrike" kern="1200" cap="none" spc="0" normalizeH="0" baseline="0" noProof="0" dirty="0" err="1">
                <a:ln>
                  <a:noFill/>
                </a:ln>
                <a:solidFill>
                  <a:sysClr val="windowText" lastClr="000000"/>
                </a:solidFill>
                <a:effectLst/>
                <a:uLnTx/>
                <a:uFillTx/>
                <a:latin typeface="+mn-lt"/>
                <a:ea typeface="+mn-ea"/>
                <a:cs typeface="Arial"/>
              </a:rPr>
              <a:t>chrt</a:t>
            </a:r>
            <a:r>
              <a:rPr kumimoji="0" lang="en-IN" b="0" i="0" u="none" strike="noStrike" kern="1200" cap="none" spc="0" normalizeH="0" baseline="0" noProof="0" dirty="0">
                <a:ln>
                  <a:noFill/>
                </a:ln>
                <a:solidFill>
                  <a:sysClr val="windowText" lastClr="000000"/>
                </a:solidFill>
                <a:effectLst/>
                <a:uLnTx/>
                <a:uFillTx/>
                <a:latin typeface="+mn-lt"/>
                <a:ea typeface="+mn-ea"/>
                <a:cs typeface="Arial"/>
              </a:rPr>
              <a:t> -r –p 5 &lt;</a:t>
            </a:r>
            <a:r>
              <a:rPr kumimoji="0" lang="en-IN" b="0" i="0" u="none" strike="noStrike" kern="1200" cap="none" spc="0" normalizeH="0" baseline="0" noProof="0" dirty="0" err="1">
                <a:ln>
                  <a:noFill/>
                </a:ln>
                <a:solidFill>
                  <a:sysClr val="windowText" lastClr="000000"/>
                </a:solidFill>
                <a:effectLst/>
                <a:uLnTx/>
                <a:uFillTx/>
                <a:latin typeface="+mn-lt"/>
                <a:ea typeface="+mn-ea"/>
                <a:cs typeface="Arial"/>
              </a:rPr>
              <a:t>pid</a:t>
            </a:r>
            <a:r>
              <a:rPr kumimoji="0" lang="en-IN" b="0" i="0" u="none" strike="noStrike" kern="1200" cap="none" spc="0" normalizeH="0" baseline="0" noProof="0" dirty="0">
                <a:ln>
                  <a:noFill/>
                </a:ln>
                <a:solidFill>
                  <a:sysClr val="windowText" lastClr="000000"/>
                </a:solidFill>
                <a:effectLst/>
                <a:uLnTx/>
                <a:uFillTx/>
                <a:latin typeface="+mn-lt"/>
                <a:ea typeface="+mn-ea"/>
                <a:cs typeface="Arial"/>
              </a:rPr>
              <a:t>&gt;        -6			  0</a:t>
            </a:r>
          </a:p>
          <a:p>
            <a:pPr marR="0" lvl="0" algn="l" defTabSz="457200" rtl="0" eaLnBrk="1" fontAlgn="auto" latinLnBrk="0" hangingPunct="1">
              <a:lnSpc>
                <a:spcPct val="150000"/>
              </a:lnSpc>
              <a:spcBef>
                <a:spcPct val="20000"/>
              </a:spcBef>
              <a:spcAft>
                <a:spcPts val="0"/>
              </a:spcAft>
              <a:buClrTx/>
              <a:buSzTx/>
              <a:buFont typeface="Courier New" panose="02070309020205020404" pitchFamily="49" charset="0"/>
              <a:buChar char="o"/>
              <a:tabLst/>
              <a:defRPr/>
            </a:pPr>
            <a:r>
              <a:rPr kumimoji="0" lang="en-IN" b="0" i="0" u="none" strike="noStrike" kern="1200" cap="none" spc="0" normalizeH="0" baseline="0" noProof="0" dirty="0">
                <a:ln>
                  <a:noFill/>
                </a:ln>
                <a:solidFill>
                  <a:sysClr val="windowText" lastClr="000000"/>
                </a:solidFill>
                <a:effectLst/>
                <a:uLnTx/>
                <a:uFillTx/>
                <a:latin typeface="+mn-lt"/>
                <a:ea typeface="+mn-ea"/>
                <a:cs typeface="Arial"/>
              </a:rPr>
              <a:t>$</a:t>
            </a:r>
            <a:r>
              <a:rPr kumimoji="0" lang="en-IN" b="0" i="0" u="none" strike="noStrike" kern="1200" cap="none" spc="0" normalizeH="0" baseline="0" noProof="0" dirty="0" err="1">
                <a:ln>
                  <a:noFill/>
                </a:ln>
                <a:solidFill>
                  <a:sysClr val="windowText" lastClr="000000"/>
                </a:solidFill>
                <a:effectLst/>
                <a:uLnTx/>
                <a:uFillTx/>
                <a:latin typeface="+mn-lt"/>
                <a:ea typeface="+mn-ea"/>
                <a:cs typeface="Arial"/>
              </a:rPr>
              <a:t>chrt</a:t>
            </a:r>
            <a:r>
              <a:rPr kumimoji="0" lang="en-IN" b="0" i="0" u="none" strike="noStrike" kern="1200" cap="none" spc="0" normalizeH="0" baseline="0" noProof="0" dirty="0">
                <a:ln>
                  <a:noFill/>
                </a:ln>
                <a:solidFill>
                  <a:sysClr val="windowText" lastClr="000000"/>
                </a:solidFill>
                <a:effectLst/>
                <a:uLnTx/>
                <a:uFillTx/>
                <a:latin typeface="+mn-lt"/>
                <a:ea typeface="+mn-ea"/>
                <a:cs typeface="Arial"/>
              </a:rPr>
              <a:t> -r –p 50 &lt;</a:t>
            </a:r>
            <a:r>
              <a:rPr kumimoji="0" lang="en-IN" b="0" i="0" u="none" strike="noStrike" kern="1200" cap="none" spc="0" normalizeH="0" baseline="0" noProof="0" dirty="0" err="1">
                <a:ln>
                  <a:noFill/>
                </a:ln>
                <a:solidFill>
                  <a:sysClr val="windowText" lastClr="000000"/>
                </a:solidFill>
                <a:effectLst/>
                <a:uLnTx/>
                <a:uFillTx/>
                <a:latin typeface="+mn-lt"/>
                <a:ea typeface="+mn-ea"/>
                <a:cs typeface="Arial"/>
              </a:rPr>
              <a:t>pid</a:t>
            </a:r>
            <a:r>
              <a:rPr kumimoji="0" lang="en-IN" b="0" i="0" u="none" strike="noStrike" kern="1200" cap="none" spc="0" normalizeH="0" baseline="0" noProof="0" dirty="0">
                <a:ln>
                  <a:noFill/>
                </a:ln>
                <a:solidFill>
                  <a:sysClr val="windowText" lastClr="000000"/>
                </a:solidFill>
                <a:effectLst/>
                <a:uLnTx/>
                <a:uFillTx/>
                <a:latin typeface="+mn-lt"/>
                <a:ea typeface="+mn-ea"/>
                <a:cs typeface="Arial"/>
              </a:rPr>
              <a:t>&gt;     -51			  0</a:t>
            </a:r>
          </a:p>
          <a:p>
            <a:pPr marR="0" lvl="0" algn="l" defTabSz="457200" rtl="0" eaLnBrk="1" fontAlgn="auto" latinLnBrk="0" hangingPunct="1">
              <a:lnSpc>
                <a:spcPct val="150000"/>
              </a:lnSpc>
              <a:spcBef>
                <a:spcPct val="20000"/>
              </a:spcBef>
              <a:spcAft>
                <a:spcPts val="0"/>
              </a:spcAft>
              <a:buClrTx/>
              <a:buSzTx/>
              <a:buFont typeface="Courier New" panose="02070309020205020404" pitchFamily="49" charset="0"/>
              <a:buChar char="o"/>
              <a:tabLst/>
              <a:defRPr/>
            </a:pPr>
            <a:r>
              <a:rPr kumimoji="0" lang="en-IN" b="0" i="0" u="none" strike="noStrike" kern="1200" cap="none" spc="0" normalizeH="0" baseline="0" noProof="0" dirty="0">
                <a:ln>
                  <a:noFill/>
                </a:ln>
                <a:solidFill>
                  <a:sysClr val="windowText" lastClr="000000"/>
                </a:solidFill>
                <a:effectLst/>
                <a:uLnTx/>
                <a:uFillTx/>
                <a:latin typeface="+mn-lt"/>
                <a:ea typeface="+mn-ea"/>
                <a:cs typeface="Arial"/>
              </a:rPr>
              <a:t>$</a:t>
            </a:r>
            <a:r>
              <a:rPr kumimoji="0" lang="en-IN" b="0" i="0" u="none" strike="noStrike" kern="1200" cap="none" spc="0" normalizeH="0" baseline="0" noProof="0" dirty="0" err="1">
                <a:ln>
                  <a:noFill/>
                </a:ln>
                <a:solidFill>
                  <a:sysClr val="windowText" lastClr="000000"/>
                </a:solidFill>
                <a:effectLst/>
                <a:uLnTx/>
                <a:uFillTx/>
                <a:latin typeface="+mn-lt"/>
                <a:ea typeface="+mn-ea"/>
                <a:cs typeface="Arial"/>
              </a:rPr>
              <a:t>chrt</a:t>
            </a:r>
            <a:r>
              <a:rPr kumimoji="0" lang="en-IN" b="0" i="0" u="none" strike="noStrike" kern="1200" cap="none" spc="0" normalizeH="0" baseline="0" noProof="0" dirty="0">
                <a:ln>
                  <a:noFill/>
                </a:ln>
                <a:solidFill>
                  <a:sysClr val="windowText" lastClr="000000"/>
                </a:solidFill>
                <a:effectLst/>
                <a:uLnTx/>
                <a:uFillTx/>
                <a:latin typeface="+mn-lt"/>
                <a:ea typeface="+mn-ea"/>
                <a:cs typeface="Arial"/>
              </a:rPr>
              <a:t> -r –p 90 &lt;</a:t>
            </a:r>
            <a:r>
              <a:rPr kumimoji="0" lang="en-IN" b="0" i="0" u="none" strike="noStrike" kern="1200" cap="none" spc="0" normalizeH="0" baseline="0" noProof="0" dirty="0" err="1">
                <a:ln>
                  <a:noFill/>
                </a:ln>
                <a:solidFill>
                  <a:sysClr val="windowText" lastClr="000000"/>
                </a:solidFill>
                <a:effectLst/>
                <a:uLnTx/>
                <a:uFillTx/>
                <a:latin typeface="+mn-lt"/>
                <a:ea typeface="+mn-ea"/>
                <a:cs typeface="Arial"/>
              </a:rPr>
              <a:t>pid</a:t>
            </a:r>
            <a:r>
              <a:rPr kumimoji="0" lang="en-IN" b="0" i="0" u="none" strike="noStrike" kern="1200" cap="none" spc="0" normalizeH="0" baseline="0" noProof="0" dirty="0">
                <a:ln>
                  <a:noFill/>
                </a:ln>
                <a:solidFill>
                  <a:sysClr val="windowText" lastClr="000000"/>
                </a:solidFill>
                <a:effectLst/>
                <a:uLnTx/>
                <a:uFillTx/>
                <a:latin typeface="+mn-lt"/>
                <a:ea typeface="+mn-ea"/>
                <a:cs typeface="Arial"/>
              </a:rPr>
              <a:t>&gt;     -91			  0</a:t>
            </a:r>
          </a:p>
          <a:p>
            <a:pPr marR="0" lvl="0" algn="l" defTabSz="457200" rtl="0" eaLnBrk="1" fontAlgn="auto" latinLnBrk="0" hangingPunct="1">
              <a:lnSpc>
                <a:spcPct val="150000"/>
              </a:lnSpc>
              <a:spcBef>
                <a:spcPct val="20000"/>
              </a:spcBef>
              <a:spcAft>
                <a:spcPts val="0"/>
              </a:spcAft>
              <a:buClrTx/>
              <a:buSzTx/>
              <a:buFont typeface="Courier New" panose="02070309020205020404" pitchFamily="49" charset="0"/>
              <a:buChar char="o"/>
              <a:tabLst/>
              <a:defRPr/>
            </a:pPr>
            <a:r>
              <a:rPr kumimoji="0" lang="en-IN" b="0" i="0" u="none" strike="noStrike" kern="1200" cap="none" spc="0" normalizeH="0" baseline="0" noProof="0" dirty="0">
                <a:ln>
                  <a:noFill/>
                </a:ln>
                <a:solidFill>
                  <a:sysClr val="windowText" lastClr="000000"/>
                </a:solidFill>
                <a:effectLst/>
                <a:uLnTx/>
                <a:uFillTx/>
                <a:latin typeface="+mn-lt"/>
                <a:ea typeface="+mn-ea"/>
                <a:cs typeface="Arial"/>
              </a:rPr>
              <a:t>$</a:t>
            </a:r>
            <a:r>
              <a:rPr kumimoji="0" lang="en-IN" b="0" i="0" u="none" strike="noStrike" kern="1200" cap="none" spc="0" normalizeH="0" baseline="0" noProof="0" dirty="0" err="1">
                <a:ln>
                  <a:noFill/>
                </a:ln>
                <a:solidFill>
                  <a:sysClr val="windowText" lastClr="000000"/>
                </a:solidFill>
                <a:effectLst/>
                <a:uLnTx/>
                <a:uFillTx/>
                <a:latin typeface="+mn-lt"/>
                <a:ea typeface="+mn-ea"/>
                <a:cs typeface="Arial"/>
              </a:rPr>
              <a:t>chrt</a:t>
            </a:r>
            <a:r>
              <a:rPr kumimoji="0" lang="en-IN" b="0" i="0" u="none" strike="noStrike" kern="1200" cap="none" spc="0" normalizeH="0" baseline="0" noProof="0" dirty="0">
                <a:ln>
                  <a:noFill/>
                </a:ln>
                <a:solidFill>
                  <a:sysClr val="windowText" lastClr="000000"/>
                </a:solidFill>
                <a:effectLst/>
                <a:uLnTx/>
                <a:uFillTx/>
                <a:latin typeface="+mn-lt"/>
                <a:ea typeface="+mn-ea"/>
                <a:cs typeface="Arial"/>
              </a:rPr>
              <a:t> -r –p 98 &lt;</a:t>
            </a:r>
            <a:r>
              <a:rPr kumimoji="0" lang="en-IN" b="0" i="0" u="none" strike="noStrike" kern="1200" cap="none" spc="0" normalizeH="0" baseline="0" noProof="0" dirty="0" err="1">
                <a:ln>
                  <a:noFill/>
                </a:ln>
                <a:solidFill>
                  <a:sysClr val="windowText" lastClr="000000"/>
                </a:solidFill>
                <a:effectLst/>
                <a:uLnTx/>
                <a:uFillTx/>
                <a:latin typeface="+mn-lt"/>
                <a:ea typeface="+mn-ea"/>
                <a:cs typeface="Arial"/>
              </a:rPr>
              <a:t>pid</a:t>
            </a:r>
            <a:r>
              <a:rPr kumimoji="0" lang="en-IN" b="0" i="0" u="none" strike="noStrike" kern="1200" cap="none" spc="0" normalizeH="0" baseline="0" noProof="0" dirty="0">
                <a:ln>
                  <a:noFill/>
                </a:ln>
                <a:solidFill>
                  <a:sysClr val="windowText" lastClr="000000"/>
                </a:solidFill>
                <a:effectLst/>
                <a:uLnTx/>
                <a:uFillTx/>
                <a:latin typeface="+mn-lt"/>
                <a:ea typeface="+mn-ea"/>
                <a:cs typeface="Arial"/>
              </a:rPr>
              <a:t>&gt;     -99			  0</a:t>
            </a:r>
          </a:p>
          <a:p>
            <a:pPr marR="0" lvl="0" algn="l" defTabSz="457200" rtl="0" eaLnBrk="1" fontAlgn="auto" latinLnBrk="0" hangingPunct="1">
              <a:lnSpc>
                <a:spcPct val="150000"/>
              </a:lnSpc>
              <a:spcBef>
                <a:spcPct val="20000"/>
              </a:spcBef>
              <a:spcAft>
                <a:spcPts val="0"/>
              </a:spcAft>
              <a:buClrTx/>
              <a:buSzTx/>
              <a:buFont typeface="Courier New" panose="02070309020205020404" pitchFamily="49" charset="0"/>
              <a:buChar char="o"/>
              <a:tabLst/>
              <a:defRPr/>
            </a:pPr>
            <a:r>
              <a:rPr kumimoji="0" lang="en-IN" b="0" i="0" u="none" strike="noStrike" kern="1200" cap="none" spc="0" normalizeH="0" baseline="0" noProof="0" dirty="0">
                <a:ln>
                  <a:noFill/>
                </a:ln>
                <a:solidFill>
                  <a:sysClr val="windowText" lastClr="000000"/>
                </a:solidFill>
                <a:effectLst/>
                <a:uLnTx/>
                <a:uFillTx/>
                <a:latin typeface="+mn-lt"/>
                <a:ea typeface="+mn-ea"/>
                <a:cs typeface="Arial"/>
              </a:rPr>
              <a:t>$</a:t>
            </a:r>
            <a:r>
              <a:rPr kumimoji="0" lang="en-IN" b="0" i="0" u="none" strike="noStrike" kern="1200" cap="none" spc="0" normalizeH="0" baseline="0" noProof="0" dirty="0" err="1">
                <a:ln>
                  <a:noFill/>
                </a:ln>
                <a:solidFill>
                  <a:sysClr val="windowText" lastClr="000000"/>
                </a:solidFill>
                <a:effectLst/>
                <a:uLnTx/>
                <a:uFillTx/>
                <a:latin typeface="+mn-lt"/>
                <a:ea typeface="+mn-ea"/>
                <a:cs typeface="Arial"/>
              </a:rPr>
              <a:t>chrt</a:t>
            </a:r>
            <a:r>
              <a:rPr kumimoji="0" lang="en-IN" b="0" i="0" u="none" strike="noStrike" kern="1200" cap="none" spc="0" normalizeH="0" baseline="0" noProof="0" dirty="0">
                <a:ln>
                  <a:noFill/>
                </a:ln>
                <a:solidFill>
                  <a:sysClr val="windowText" lastClr="000000"/>
                </a:solidFill>
                <a:effectLst/>
                <a:uLnTx/>
                <a:uFillTx/>
                <a:latin typeface="+mn-lt"/>
                <a:ea typeface="+mn-ea"/>
                <a:cs typeface="Arial"/>
              </a:rPr>
              <a:t> -r –p 99 &lt;</a:t>
            </a:r>
            <a:r>
              <a:rPr kumimoji="0" lang="en-IN" b="0" i="0" u="none" strike="noStrike" kern="1200" cap="none" spc="0" normalizeH="0" baseline="0" noProof="0" dirty="0" err="1">
                <a:ln>
                  <a:noFill/>
                </a:ln>
                <a:solidFill>
                  <a:sysClr val="windowText" lastClr="000000"/>
                </a:solidFill>
                <a:effectLst/>
                <a:uLnTx/>
                <a:uFillTx/>
                <a:latin typeface="+mn-lt"/>
                <a:ea typeface="+mn-ea"/>
                <a:cs typeface="Arial"/>
              </a:rPr>
              <a:t>pid</a:t>
            </a:r>
            <a:r>
              <a:rPr kumimoji="0" lang="en-IN" b="0" i="0" u="none" strike="noStrike" kern="1200" cap="none" spc="0" normalizeH="0" baseline="0" noProof="0" dirty="0">
                <a:ln>
                  <a:noFill/>
                </a:ln>
                <a:solidFill>
                  <a:sysClr val="windowText" lastClr="000000"/>
                </a:solidFill>
                <a:effectLst/>
                <a:uLnTx/>
                <a:uFillTx/>
                <a:latin typeface="+mn-lt"/>
                <a:ea typeface="+mn-ea"/>
                <a:cs typeface="Arial"/>
              </a:rPr>
              <a:t>&gt;      RT			  0</a:t>
            </a:r>
          </a:p>
          <a:p>
            <a:pPr marR="0" lvl="0" algn="l" defTabSz="457200" rtl="0" eaLnBrk="1" fontAlgn="auto" latinLnBrk="0" hangingPunct="1">
              <a:lnSpc>
                <a:spcPct val="150000"/>
              </a:lnSpc>
              <a:spcBef>
                <a:spcPct val="20000"/>
              </a:spcBef>
              <a:spcAft>
                <a:spcPts val="0"/>
              </a:spcAft>
              <a:buClrTx/>
              <a:buSzTx/>
              <a:buFont typeface="Courier New" panose="02070309020205020404" pitchFamily="49" charset="0"/>
              <a:buChar char="o"/>
              <a:tabLst/>
              <a:defRPr/>
            </a:pPr>
            <a:r>
              <a:rPr kumimoji="0" lang="en-IN" b="0" i="0" u="none" strike="noStrike" kern="1200" cap="none" spc="0" normalizeH="0" baseline="0" noProof="0" dirty="0">
                <a:ln>
                  <a:noFill/>
                </a:ln>
                <a:solidFill>
                  <a:srgbClr val="FF0000"/>
                </a:solidFill>
                <a:effectLst/>
                <a:uLnTx/>
                <a:uFillTx/>
                <a:latin typeface="+mn-lt"/>
                <a:ea typeface="+mn-ea"/>
                <a:cs typeface="Arial"/>
              </a:rPr>
              <a:t>$</a:t>
            </a:r>
            <a:r>
              <a:rPr kumimoji="0" lang="en-IN" b="0" i="0" u="none" strike="noStrike" kern="1200" cap="none" spc="0" normalizeH="0" baseline="0" noProof="0" dirty="0" err="1">
                <a:ln>
                  <a:noFill/>
                </a:ln>
                <a:solidFill>
                  <a:srgbClr val="FF0000"/>
                </a:solidFill>
                <a:effectLst/>
                <a:uLnTx/>
                <a:uFillTx/>
                <a:latin typeface="+mn-lt"/>
                <a:ea typeface="+mn-ea"/>
                <a:cs typeface="Arial"/>
              </a:rPr>
              <a:t>chrt</a:t>
            </a:r>
            <a:r>
              <a:rPr kumimoji="0" lang="en-IN" b="0" i="0" u="none" strike="noStrike" kern="1200" cap="none" spc="0" normalizeH="0" baseline="0" noProof="0" dirty="0">
                <a:ln>
                  <a:noFill/>
                </a:ln>
                <a:solidFill>
                  <a:srgbClr val="FF0000"/>
                </a:solidFill>
                <a:effectLst/>
                <a:uLnTx/>
                <a:uFillTx/>
                <a:latin typeface="+mn-lt"/>
                <a:ea typeface="+mn-ea"/>
                <a:cs typeface="Arial"/>
              </a:rPr>
              <a:t> -r –p 100 &lt;</a:t>
            </a:r>
            <a:r>
              <a:rPr kumimoji="0" lang="en-IN" b="0" i="0" u="none" strike="noStrike" kern="1200" cap="none" spc="0" normalizeH="0" baseline="0" noProof="0" dirty="0" err="1">
                <a:ln>
                  <a:noFill/>
                </a:ln>
                <a:solidFill>
                  <a:srgbClr val="FF0000"/>
                </a:solidFill>
                <a:effectLst/>
                <a:uLnTx/>
                <a:uFillTx/>
                <a:latin typeface="+mn-lt"/>
                <a:ea typeface="+mn-ea"/>
                <a:cs typeface="Arial"/>
              </a:rPr>
              <a:t>pid</a:t>
            </a:r>
            <a:r>
              <a:rPr kumimoji="0" lang="en-IN" b="0" i="0" u="none" strike="noStrike" kern="1200" cap="none" spc="0" normalizeH="0" baseline="0" noProof="0" dirty="0">
                <a:ln>
                  <a:noFill/>
                </a:ln>
                <a:solidFill>
                  <a:srgbClr val="FF0000"/>
                </a:solidFill>
                <a:effectLst/>
                <a:uLnTx/>
                <a:uFillTx/>
                <a:latin typeface="+mn-lt"/>
                <a:ea typeface="+mn-ea"/>
                <a:cs typeface="Arial"/>
              </a:rPr>
              <a:t>&gt;  &lt; NOT VALID COMMEND&gt;</a:t>
            </a:r>
          </a:p>
        </p:txBody>
      </p:sp>
      <p:sp>
        <p:nvSpPr>
          <p:cNvPr id="8" name="Content Placeholder 1"/>
          <p:cNvSpPr txBox="1">
            <a:spLocks/>
          </p:cNvSpPr>
          <p:nvPr/>
        </p:nvSpPr>
        <p:spPr>
          <a:xfrm>
            <a:off x="390144" y="1078992"/>
            <a:ext cx="5334000" cy="5573299"/>
          </a:xfrm>
          <a:prstGeom prst="rect">
            <a:avLst/>
          </a:prstGeom>
          <a:solidFill>
            <a:schemeClr val="accent6">
              <a:lumMod val="20000"/>
              <a:lumOff val="80000"/>
            </a:schemeClr>
          </a:solidFill>
        </p:spPr>
        <p:txBody>
          <a:bodyPr>
            <a:no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a:ln>
                  <a:noFill/>
                </a:ln>
                <a:solidFill>
                  <a:srgbClr val="595959"/>
                </a:solidFill>
                <a:effectLst/>
                <a:uLnTx/>
                <a:uFillTx/>
                <a:latin typeface="Gill Sans MT" pitchFamily="34" charset="0"/>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a:ln>
                  <a:noFill/>
                </a:ln>
                <a:solidFill>
                  <a:srgbClr val="595959"/>
                </a:solidFill>
                <a:effectLst/>
                <a:uLnTx/>
                <a:uFillTx/>
                <a:latin typeface="Gill Sans MT" pitchFamily="34" charset="0"/>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a:ln>
                  <a:noFill/>
                </a:ln>
                <a:solidFill>
                  <a:srgbClr val="595959"/>
                </a:solidFill>
                <a:effectLst/>
                <a:uLnTx/>
                <a:uFillTx/>
                <a:latin typeface="Gill Sans MT" pitchFamily="34" charset="0"/>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a:ln>
                  <a:noFill/>
                </a:ln>
                <a:solidFill>
                  <a:srgbClr val="595959"/>
                </a:solidFill>
                <a:effectLst/>
                <a:uLnTx/>
                <a:uFillTx/>
                <a:latin typeface="Gill Sans MT" pitchFamily="34" charset="0"/>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a:ln>
                  <a:noFill/>
                </a:ln>
                <a:solidFill>
                  <a:srgbClr val="595959"/>
                </a:solidFill>
                <a:effectLst/>
                <a:uLnTx/>
                <a:uFillTx/>
                <a:latin typeface="Gill Sans MT"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50000"/>
              </a:lnSpc>
              <a:spcBef>
                <a:spcPct val="20000"/>
              </a:spcBef>
              <a:spcAft>
                <a:spcPts val="0"/>
              </a:spcAft>
              <a:buClrTx/>
              <a:buSzTx/>
              <a:buNone/>
              <a:tabLst/>
              <a:defRPr/>
            </a:pPr>
            <a:r>
              <a:rPr kumimoji="0" lang="en-IN" sz="1800" b="0" i="0" u="none" strike="noStrike" kern="1200" cap="none" spc="0" normalizeH="0" baseline="0" noProof="0" dirty="0">
                <a:ln>
                  <a:noFill/>
                </a:ln>
                <a:solidFill>
                  <a:sysClr val="windowText" lastClr="000000"/>
                </a:solidFill>
                <a:effectLst/>
                <a:uLnTx/>
                <a:uFillTx/>
                <a:latin typeface="+mn-lt"/>
                <a:ea typeface="+mn-ea"/>
                <a:cs typeface="Arial"/>
              </a:rPr>
              <a:t>             </a:t>
            </a:r>
            <a:r>
              <a:rPr kumimoji="0" lang="en-IN" sz="1800" b="1" i="0" u="none" strike="noStrike" kern="1200" cap="none" spc="0" normalizeH="0" baseline="0" noProof="0" dirty="0">
                <a:ln>
                  <a:noFill/>
                </a:ln>
                <a:solidFill>
                  <a:sysClr val="windowText" lastClr="000000"/>
                </a:solidFill>
                <a:effectLst/>
                <a:uLnTx/>
                <a:uFillTx/>
                <a:latin typeface="+mn-lt"/>
                <a:ea typeface="+mn-ea"/>
                <a:cs typeface="Arial"/>
              </a:rPr>
              <a:t>Command 			</a:t>
            </a:r>
            <a:r>
              <a:rPr kumimoji="0" lang="en-IN" sz="1800" b="1" i="0" u="none" strike="noStrike" kern="1200" cap="none" spc="0" normalizeH="0" noProof="0" dirty="0">
                <a:ln>
                  <a:noFill/>
                </a:ln>
                <a:solidFill>
                  <a:sysClr val="windowText" lastClr="000000"/>
                </a:solidFill>
                <a:effectLst/>
                <a:uLnTx/>
                <a:uFillTx/>
                <a:latin typeface="+mn-lt"/>
                <a:ea typeface="+mn-ea"/>
                <a:cs typeface="Arial"/>
              </a:rPr>
              <a:t>      </a:t>
            </a:r>
            <a:r>
              <a:rPr kumimoji="0" lang="en-IN" sz="1800" b="1" i="0" u="none" strike="noStrike" kern="1200" cap="none" spc="0" normalizeH="0" baseline="0" noProof="0" dirty="0">
                <a:ln>
                  <a:noFill/>
                </a:ln>
                <a:solidFill>
                  <a:sysClr val="windowText" lastClr="000000"/>
                </a:solidFill>
                <a:effectLst/>
                <a:uLnTx/>
                <a:uFillTx/>
                <a:latin typeface="+mn-lt"/>
                <a:ea typeface="+mn-ea"/>
                <a:cs typeface="Arial"/>
              </a:rPr>
              <a:t>Priority	nice</a:t>
            </a:r>
          </a:p>
          <a:p>
            <a:pPr marR="0" lvl="0" algn="l" defTabSz="457200" rtl="0" eaLnBrk="1" fontAlgn="auto" latinLnBrk="0" hangingPunct="1">
              <a:lnSpc>
                <a:spcPct val="150000"/>
              </a:lnSpc>
              <a:spcBef>
                <a:spcPct val="20000"/>
              </a:spcBef>
              <a:spcAft>
                <a:spcPts val="0"/>
              </a:spcAft>
              <a:buClrTx/>
              <a:buSzTx/>
              <a:buFont typeface="Wingdings" panose="05000000000000000000" pitchFamily="2" charset="2"/>
              <a:buChar char="Ø"/>
              <a:tabLst/>
              <a:defRPr/>
            </a:pPr>
            <a:r>
              <a:rPr kumimoji="0" lang="en-IN" sz="1800" b="0" i="0" u="none" strike="noStrike" kern="1200" cap="none" spc="0" normalizeH="0" baseline="0" noProof="0" dirty="0" smtClean="0">
                <a:ln>
                  <a:noFill/>
                </a:ln>
                <a:solidFill>
                  <a:sysClr val="windowText" lastClr="000000"/>
                </a:solidFill>
                <a:effectLst/>
                <a:uLnTx/>
                <a:uFillTx/>
                <a:latin typeface="+mn-lt"/>
                <a:ea typeface="+mn-ea"/>
                <a:cs typeface="Arial"/>
              </a:rPr>
              <a:t>$</a:t>
            </a:r>
            <a:r>
              <a:rPr kumimoji="0" lang="en-IN" sz="1800" b="0" i="0" u="none" strike="noStrike" kern="1200" cap="none" spc="0" normalizeH="0" baseline="0" noProof="0" dirty="0">
                <a:ln>
                  <a:noFill/>
                </a:ln>
                <a:solidFill>
                  <a:sysClr val="windowText" lastClr="000000"/>
                </a:solidFill>
                <a:effectLst/>
                <a:uLnTx/>
                <a:uFillTx/>
                <a:latin typeface="+mn-lt"/>
                <a:ea typeface="+mn-ea"/>
                <a:cs typeface="Arial"/>
              </a:rPr>
              <a:t>nice </a:t>
            </a:r>
            <a:r>
              <a:rPr kumimoji="0" lang="en-IN" sz="1800" b="0" i="0" u="none" strike="noStrike" kern="1200" cap="none" spc="0" normalizeH="0" baseline="0" noProof="0" dirty="0" smtClean="0">
                <a:ln>
                  <a:noFill/>
                </a:ln>
                <a:solidFill>
                  <a:sysClr val="windowText" lastClr="000000"/>
                </a:solidFill>
                <a:effectLst/>
                <a:uLnTx/>
                <a:uFillTx/>
                <a:latin typeface="+mn-lt"/>
                <a:ea typeface="+mn-ea"/>
                <a:cs typeface="Arial"/>
              </a:rPr>
              <a:t>-19 </a:t>
            </a:r>
            <a:r>
              <a:rPr kumimoji="0" lang="en-IN" sz="1800" b="0" i="0" u="none" strike="noStrike" kern="1200" cap="none" spc="0" normalizeH="0" baseline="0" noProof="0" dirty="0">
                <a:ln>
                  <a:noFill/>
                </a:ln>
                <a:solidFill>
                  <a:sysClr val="windowText" lastClr="000000"/>
                </a:solidFill>
                <a:effectLst/>
                <a:uLnTx/>
                <a:uFillTx/>
                <a:latin typeface="+mn-lt"/>
                <a:ea typeface="+mn-ea"/>
                <a:cs typeface="Arial"/>
              </a:rPr>
              <a:t>./</a:t>
            </a:r>
            <a:r>
              <a:rPr kumimoji="0" lang="en-IN" sz="1800" b="0" i="0" u="none" strike="noStrike" kern="1200" cap="none" spc="0" normalizeH="0" baseline="0" noProof="0" dirty="0" err="1">
                <a:ln>
                  <a:noFill/>
                </a:ln>
                <a:solidFill>
                  <a:sysClr val="windowText" lastClr="000000"/>
                </a:solidFill>
                <a:effectLst/>
                <a:uLnTx/>
                <a:uFillTx/>
                <a:latin typeface="+mn-lt"/>
                <a:ea typeface="+mn-ea"/>
                <a:cs typeface="Arial"/>
              </a:rPr>
              <a:t>a.out</a:t>
            </a:r>
            <a:r>
              <a:rPr kumimoji="0" lang="en-IN" sz="1800" b="0" i="0" u="none" strike="noStrike" kern="1200" cap="none" spc="0" normalizeH="0" baseline="0" noProof="0" dirty="0">
                <a:ln>
                  <a:noFill/>
                </a:ln>
                <a:solidFill>
                  <a:sysClr val="windowText" lastClr="000000"/>
                </a:solidFill>
                <a:effectLst/>
                <a:uLnTx/>
                <a:uFillTx/>
                <a:latin typeface="+mn-lt"/>
                <a:ea typeface="+mn-ea"/>
                <a:cs typeface="Arial"/>
              </a:rPr>
              <a:t>  	   </a:t>
            </a:r>
            <a:r>
              <a:rPr kumimoji="0" lang="en-IN" sz="1800" b="0" i="0" u="none" strike="noStrike" kern="1200" cap="none" spc="0" normalizeH="0" baseline="0" noProof="0" dirty="0" smtClean="0">
                <a:ln>
                  <a:noFill/>
                </a:ln>
                <a:solidFill>
                  <a:sysClr val="windowText" lastClr="000000"/>
                </a:solidFill>
                <a:effectLst/>
                <a:uLnTx/>
                <a:uFillTx/>
                <a:latin typeface="+mn-lt"/>
                <a:ea typeface="+mn-ea"/>
                <a:cs typeface="Arial"/>
              </a:rPr>
              <a:t>		   </a:t>
            </a:r>
            <a:r>
              <a:rPr kumimoji="0" lang="en-IN" sz="1800" b="0" i="0" u="none" strike="noStrike" kern="1200" cap="none" spc="0" normalizeH="0" noProof="0" dirty="0" smtClean="0">
                <a:ln>
                  <a:noFill/>
                </a:ln>
                <a:solidFill>
                  <a:sysClr val="windowText" lastClr="000000"/>
                </a:solidFill>
                <a:effectLst/>
                <a:uLnTx/>
                <a:uFillTx/>
                <a:latin typeface="+mn-lt"/>
                <a:ea typeface="+mn-ea"/>
                <a:cs typeface="Arial"/>
              </a:rPr>
              <a:t> </a:t>
            </a:r>
            <a:r>
              <a:rPr kumimoji="0" lang="en-IN" sz="1800" b="0" i="0" u="none" strike="noStrike" kern="1200" cap="none" spc="0" normalizeH="0" baseline="0" noProof="0" dirty="0" smtClean="0">
                <a:ln>
                  <a:noFill/>
                </a:ln>
                <a:solidFill>
                  <a:sysClr val="windowText" lastClr="000000"/>
                </a:solidFill>
                <a:effectLst/>
                <a:uLnTx/>
                <a:uFillTx/>
                <a:latin typeface="+mn-lt"/>
                <a:ea typeface="+mn-ea"/>
                <a:cs typeface="Arial"/>
              </a:rPr>
              <a:t>39	 	 19</a:t>
            </a:r>
            <a:endParaRPr kumimoji="0" lang="en-IN" sz="1800" b="0" i="0" u="none" strike="noStrike" kern="1200" cap="none" spc="0" normalizeH="0" baseline="0" noProof="0" dirty="0">
              <a:ln>
                <a:noFill/>
              </a:ln>
              <a:solidFill>
                <a:sysClr val="windowText" lastClr="000000"/>
              </a:solidFill>
              <a:effectLst/>
              <a:uLnTx/>
              <a:uFillTx/>
              <a:latin typeface="+mn-lt"/>
              <a:ea typeface="+mn-ea"/>
              <a:cs typeface="Arial"/>
            </a:endParaRPr>
          </a:p>
          <a:p>
            <a:pPr marR="0" lvl="0" algn="l" defTabSz="457200" rtl="0" eaLnBrk="1" fontAlgn="auto" latinLnBrk="0" hangingPunct="1">
              <a:lnSpc>
                <a:spcPct val="150000"/>
              </a:lnSpc>
              <a:spcBef>
                <a:spcPct val="20000"/>
              </a:spcBef>
              <a:spcAft>
                <a:spcPts val="0"/>
              </a:spcAft>
              <a:buClrTx/>
              <a:buSzTx/>
              <a:buFont typeface="Wingdings" panose="05000000000000000000" pitchFamily="2" charset="2"/>
              <a:buChar char="Ø"/>
              <a:tabLst/>
              <a:defRPr/>
            </a:pPr>
            <a:r>
              <a:rPr kumimoji="0" lang="en-IN" sz="1800" b="0" i="0" u="none" strike="noStrike" kern="1200" cap="none" spc="0" normalizeH="0" baseline="0" noProof="0" dirty="0">
                <a:ln>
                  <a:noFill/>
                </a:ln>
                <a:solidFill>
                  <a:sysClr val="windowText" lastClr="000000"/>
                </a:solidFill>
                <a:effectLst/>
                <a:uLnTx/>
                <a:uFillTx/>
                <a:latin typeface="+mn-lt"/>
                <a:ea typeface="+mn-ea"/>
                <a:cs typeface="Arial"/>
              </a:rPr>
              <a:t>$nice </a:t>
            </a:r>
            <a:r>
              <a:rPr kumimoji="0" lang="en-IN" sz="1800" b="0" i="0" u="none" strike="noStrike" kern="1200" cap="none" spc="0" normalizeH="0" baseline="0" noProof="0" dirty="0" smtClean="0">
                <a:ln>
                  <a:noFill/>
                </a:ln>
                <a:solidFill>
                  <a:sysClr val="windowText" lastClr="000000"/>
                </a:solidFill>
                <a:effectLst/>
                <a:uLnTx/>
                <a:uFillTx/>
                <a:latin typeface="+mn-lt"/>
                <a:ea typeface="+mn-ea"/>
                <a:cs typeface="Arial"/>
              </a:rPr>
              <a:t>-10 </a:t>
            </a:r>
            <a:r>
              <a:rPr kumimoji="0" lang="en-IN" sz="1800" b="0" i="0" u="none" strike="noStrike" kern="1200" cap="none" spc="0" normalizeH="0" baseline="0" noProof="0" dirty="0">
                <a:ln>
                  <a:noFill/>
                </a:ln>
                <a:solidFill>
                  <a:sysClr val="windowText" lastClr="000000"/>
                </a:solidFill>
                <a:effectLst/>
                <a:uLnTx/>
                <a:uFillTx/>
                <a:latin typeface="+mn-lt"/>
                <a:ea typeface="+mn-ea"/>
                <a:cs typeface="Arial"/>
              </a:rPr>
              <a:t>./</a:t>
            </a:r>
            <a:r>
              <a:rPr kumimoji="0" lang="en-IN" sz="1800" b="0" i="0" u="none" strike="noStrike" kern="1200" cap="none" spc="0" normalizeH="0" baseline="0" noProof="0" dirty="0" err="1">
                <a:ln>
                  <a:noFill/>
                </a:ln>
                <a:solidFill>
                  <a:sysClr val="windowText" lastClr="000000"/>
                </a:solidFill>
                <a:effectLst/>
                <a:uLnTx/>
                <a:uFillTx/>
                <a:latin typeface="+mn-lt"/>
                <a:ea typeface="+mn-ea"/>
                <a:cs typeface="Arial"/>
              </a:rPr>
              <a:t>a.out</a:t>
            </a:r>
            <a:r>
              <a:rPr kumimoji="0" lang="en-IN" sz="1800" b="0" i="0" u="none" strike="noStrike" kern="1200" cap="none" spc="0" normalizeH="0" baseline="0" noProof="0" dirty="0">
                <a:ln>
                  <a:noFill/>
                </a:ln>
                <a:solidFill>
                  <a:sysClr val="windowText" lastClr="000000"/>
                </a:solidFill>
                <a:effectLst/>
                <a:uLnTx/>
                <a:uFillTx/>
                <a:latin typeface="+mn-lt"/>
                <a:ea typeface="+mn-ea"/>
                <a:cs typeface="Arial"/>
              </a:rPr>
              <a:t> 	   </a:t>
            </a:r>
            <a:r>
              <a:rPr kumimoji="0" lang="en-IN" sz="1800" b="0" i="0" u="none" strike="noStrike" kern="1200" cap="none" spc="0" normalizeH="0" baseline="0" noProof="0" dirty="0" smtClean="0">
                <a:ln>
                  <a:noFill/>
                </a:ln>
                <a:solidFill>
                  <a:sysClr val="windowText" lastClr="000000"/>
                </a:solidFill>
                <a:effectLst/>
                <a:uLnTx/>
                <a:uFillTx/>
                <a:latin typeface="+mn-lt"/>
                <a:ea typeface="+mn-ea"/>
                <a:cs typeface="Arial"/>
              </a:rPr>
              <a:t>			</a:t>
            </a:r>
            <a:r>
              <a:rPr kumimoji="0" lang="en-IN" sz="1800" b="0" i="0" u="none" strike="noStrike" kern="1200" cap="none" spc="0" normalizeH="0" noProof="0" dirty="0" smtClean="0">
                <a:ln>
                  <a:noFill/>
                </a:ln>
                <a:solidFill>
                  <a:sysClr val="windowText" lastClr="000000"/>
                </a:solidFill>
                <a:effectLst/>
                <a:uLnTx/>
                <a:uFillTx/>
                <a:latin typeface="+mn-lt"/>
                <a:ea typeface="+mn-ea"/>
                <a:cs typeface="Arial"/>
              </a:rPr>
              <a:t>    </a:t>
            </a:r>
            <a:r>
              <a:rPr kumimoji="0" lang="en-IN" sz="1800" b="0" i="0" u="none" strike="noStrike" kern="1200" cap="none" spc="0" normalizeH="0" baseline="0" noProof="0" dirty="0" smtClean="0">
                <a:ln>
                  <a:noFill/>
                </a:ln>
                <a:solidFill>
                  <a:sysClr val="windowText" lastClr="000000"/>
                </a:solidFill>
                <a:effectLst/>
                <a:uLnTx/>
                <a:uFillTx/>
                <a:latin typeface="+mn-lt"/>
                <a:ea typeface="+mn-ea"/>
                <a:cs typeface="Arial"/>
              </a:rPr>
              <a:t>30</a:t>
            </a:r>
            <a:r>
              <a:rPr kumimoji="0" lang="en-IN" sz="1800" b="0" i="0" u="none" strike="noStrike" kern="1200" cap="none" spc="0" normalizeH="0" baseline="0" noProof="0" dirty="0">
                <a:ln>
                  <a:noFill/>
                </a:ln>
                <a:solidFill>
                  <a:sysClr val="windowText" lastClr="000000"/>
                </a:solidFill>
                <a:effectLst/>
                <a:uLnTx/>
                <a:uFillTx/>
                <a:latin typeface="+mn-lt"/>
                <a:ea typeface="+mn-ea"/>
                <a:cs typeface="Arial"/>
              </a:rPr>
              <a:t>		</a:t>
            </a:r>
            <a:r>
              <a:rPr kumimoji="0" lang="en-IN" sz="1800" b="0" i="0" u="none" strike="noStrike" kern="1200" cap="none" spc="0" normalizeH="0" baseline="0" noProof="0" dirty="0" smtClean="0">
                <a:ln>
                  <a:noFill/>
                </a:ln>
                <a:solidFill>
                  <a:sysClr val="windowText" lastClr="000000"/>
                </a:solidFill>
                <a:effectLst/>
                <a:uLnTx/>
                <a:uFillTx/>
                <a:latin typeface="+mn-lt"/>
                <a:ea typeface="+mn-ea"/>
                <a:cs typeface="Arial"/>
              </a:rPr>
              <a:t> 10</a:t>
            </a:r>
          </a:p>
          <a:p>
            <a:pPr marR="0" lvl="0" algn="l" defTabSz="457200" rtl="0" eaLnBrk="1" fontAlgn="auto" latinLnBrk="0" hangingPunct="1">
              <a:lnSpc>
                <a:spcPct val="150000"/>
              </a:lnSpc>
              <a:spcBef>
                <a:spcPct val="20000"/>
              </a:spcBef>
              <a:spcAft>
                <a:spcPts val="0"/>
              </a:spcAft>
              <a:buClrTx/>
              <a:buSzTx/>
              <a:buFont typeface="Wingdings" panose="05000000000000000000" pitchFamily="2" charset="2"/>
              <a:buChar char="Ø"/>
              <a:tabLst/>
              <a:defRPr/>
            </a:pPr>
            <a:endParaRPr lang="en-IN" sz="1800" dirty="0">
              <a:solidFill>
                <a:sysClr val="windowText" lastClr="000000"/>
              </a:solidFill>
              <a:latin typeface="+mn-lt"/>
            </a:endParaRPr>
          </a:p>
          <a:p>
            <a:pPr marL="0" marR="0" lvl="0" indent="0" algn="l" defTabSz="457200" rtl="0" eaLnBrk="1" fontAlgn="auto" latinLnBrk="0" hangingPunct="1">
              <a:lnSpc>
                <a:spcPct val="150000"/>
              </a:lnSpc>
              <a:spcBef>
                <a:spcPct val="20000"/>
              </a:spcBef>
              <a:spcAft>
                <a:spcPts val="0"/>
              </a:spcAft>
              <a:buClrTx/>
              <a:buSzTx/>
              <a:buNone/>
              <a:tabLst/>
              <a:defRPr/>
            </a:pPr>
            <a:r>
              <a:rPr lang="en-IN" sz="1800" dirty="0" smtClean="0">
                <a:solidFill>
                  <a:sysClr val="windowText" lastClr="000000"/>
                </a:solidFill>
                <a:latin typeface="+mn-lt"/>
              </a:rPr>
              <a:t>$nice -20 ./</a:t>
            </a:r>
            <a:r>
              <a:rPr lang="en-IN" sz="1800" dirty="0" err="1" smtClean="0">
                <a:solidFill>
                  <a:sysClr val="windowText" lastClr="000000"/>
                </a:solidFill>
                <a:latin typeface="+mn-lt"/>
              </a:rPr>
              <a:t>a.out</a:t>
            </a:r>
            <a:r>
              <a:rPr lang="en-IN" sz="1800" dirty="0" smtClean="0">
                <a:solidFill>
                  <a:sysClr val="windowText" lastClr="000000"/>
                </a:solidFill>
                <a:latin typeface="+mn-lt"/>
              </a:rPr>
              <a:t> </a:t>
            </a:r>
          </a:p>
          <a:p>
            <a:pPr marL="0" marR="0" lvl="0" indent="0" algn="l" defTabSz="457200" rtl="0" eaLnBrk="1" fontAlgn="auto" latinLnBrk="0" hangingPunct="1">
              <a:lnSpc>
                <a:spcPct val="150000"/>
              </a:lnSpc>
              <a:spcBef>
                <a:spcPct val="20000"/>
              </a:spcBef>
              <a:spcAft>
                <a:spcPts val="0"/>
              </a:spcAft>
              <a:buClrTx/>
              <a:buSzTx/>
              <a:buNone/>
              <a:tabLst/>
              <a:defRPr/>
            </a:pPr>
            <a:r>
              <a:rPr kumimoji="0" lang="en-IN" sz="1800" b="0" i="0" u="none" strike="noStrike" kern="1200" cap="none" spc="0" normalizeH="0" baseline="0" noProof="0" dirty="0" smtClean="0">
                <a:ln>
                  <a:noFill/>
                </a:ln>
                <a:solidFill>
                  <a:sysClr val="windowText" lastClr="000000"/>
                </a:solidFill>
                <a:effectLst/>
                <a:uLnTx/>
                <a:uFillTx/>
                <a:latin typeface="+mn-lt"/>
                <a:ea typeface="+mn-ea"/>
                <a:cs typeface="Arial"/>
              </a:rPr>
              <a:t>$</a:t>
            </a:r>
            <a:r>
              <a:rPr kumimoji="0" lang="en-IN" sz="1800" b="0" i="0" u="none" strike="noStrike" kern="1200" cap="none" spc="0" normalizeH="0" baseline="0" noProof="0" dirty="0" err="1" smtClean="0">
                <a:ln>
                  <a:noFill/>
                </a:ln>
                <a:solidFill>
                  <a:sysClr val="windowText" lastClr="000000"/>
                </a:solidFill>
                <a:effectLst/>
                <a:uLnTx/>
                <a:uFillTx/>
                <a:latin typeface="+mn-lt"/>
                <a:ea typeface="+mn-ea"/>
                <a:cs typeface="Arial"/>
              </a:rPr>
              <a:t>renice</a:t>
            </a:r>
            <a:r>
              <a:rPr kumimoji="0" lang="en-IN" sz="1800" b="0" i="0" u="none" strike="noStrike" kern="1200" cap="none" spc="0" normalizeH="0" noProof="0" dirty="0" smtClean="0">
                <a:ln>
                  <a:noFill/>
                </a:ln>
                <a:solidFill>
                  <a:sysClr val="windowText" lastClr="000000"/>
                </a:solidFill>
                <a:effectLst/>
                <a:uLnTx/>
                <a:uFillTx/>
                <a:latin typeface="+mn-lt"/>
                <a:ea typeface="+mn-ea"/>
                <a:cs typeface="Arial"/>
              </a:rPr>
              <a:t> –n 5 –p &lt;</a:t>
            </a:r>
            <a:r>
              <a:rPr kumimoji="0" lang="en-IN" sz="1800" b="0" i="0" u="none" strike="noStrike" kern="1200" cap="none" spc="0" normalizeH="0" noProof="0" dirty="0" err="1" smtClean="0">
                <a:ln>
                  <a:noFill/>
                </a:ln>
                <a:solidFill>
                  <a:sysClr val="windowText" lastClr="000000"/>
                </a:solidFill>
                <a:effectLst/>
                <a:uLnTx/>
                <a:uFillTx/>
                <a:latin typeface="+mn-lt"/>
                <a:ea typeface="+mn-ea"/>
                <a:cs typeface="Arial"/>
              </a:rPr>
              <a:t>pid</a:t>
            </a:r>
            <a:r>
              <a:rPr kumimoji="0" lang="en-IN" sz="1800" b="0" i="0" u="none" strike="noStrike" kern="1200" cap="none" spc="0" normalizeH="0" noProof="0" dirty="0" smtClean="0">
                <a:ln>
                  <a:noFill/>
                </a:ln>
                <a:solidFill>
                  <a:sysClr val="windowText" lastClr="000000"/>
                </a:solidFill>
                <a:effectLst/>
                <a:uLnTx/>
                <a:uFillTx/>
                <a:latin typeface="+mn-lt"/>
                <a:ea typeface="+mn-ea"/>
                <a:cs typeface="Arial"/>
              </a:rPr>
              <a:t>&gt;</a:t>
            </a:r>
          </a:p>
          <a:p>
            <a:pPr marL="0" marR="0" lvl="0" indent="0" algn="l" defTabSz="457200" rtl="0" eaLnBrk="1" fontAlgn="auto" latinLnBrk="0" hangingPunct="1">
              <a:lnSpc>
                <a:spcPct val="150000"/>
              </a:lnSpc>
              <a:spcBef>
                <a:spcPct val="20000"/>
              </a:spcBef>
              <a:spcAft>
                <a:spcPts val="0"/>
              </a:spcAft>
              <a:buClrTx/>
              <a:buSzTx/>
              <a:buNone/>
              <a:tabLst/>
              <a:defRPr/>
            </a:pPr>
            <a:r>
              <a:rPr lang="en-IN" sz="1800" dirty="0">
                <a:solidFill>
                  <a:sysClr val="windowText" lastClr="000000"/>
                </a:solidFill>
                <a:latin typeface="+mn-lt"/>
              </a:rPr>
              <a:t>x</a:t>
            </a:r>
            <a:r>
              <a:rPr lang="en-IN" sz="1800" baseline="0" dirty="0" smtClean="0">
                <a:solidFill>
                  <a:sysClr val="windowText" lastClr="000000"/>
                </a:solidFill>
                <a:latin typeface="+mn-lt"/>
              </a:rPr>
              <a:t>yz (process ID) old priority 19, new priority 5</a:t>
            </a:r>
          </a:p>
          <a:p>
            <a:pPr marL="0" marR="0" lvl="0" indent="0" algn="l" defTabSz="457200" rtl="0" eaLnBrk="1" fontAlgn="auto" latinLnBrk="0" hangingPunct="1">
              <a:lnSpc>
                <a:spcPct val="150000"/>
              </a:lnSpc>
              <a:spcBef>
                <a:spcPct val="20000"/>
              </a:spcBef>
              <a:spcAft>
                <a:spcPts val="0"/>
              </a:spcAft>
              <a:buClrTx/>
              <a:buSzTx/>
              <a:buNone/>
              <a:tabLst/>
              <a:defRPr/>
            </a:pPr>
            <a:endParaRPr kumimoji="0" lang="en-IN" sz="1800" b="0" i="0" u="none" strike="noStrike" kern="1200" cap="none" spc="0" normalizeH="0" noProof="0" dirty="0">
              <a:ln>
                <a:noFill/>
              </a:ln>
              <a:solidFill>
                <a:sysClr val="windowText" lastClr="000000"/>
              </a:solidFill>
              <a:effectLst/>
              <a:uLnTx/>
              <a:uFillTx/>
              <a:latin typeface="+mn-lt"/>
              <a:ea typeface="+mn-ea"/>
              <a:cs typeface="Arial"/>
            </a:endParaRPr>
          </a:p>
          <a:p>
            <a:pPr marL="0" marR="0" lvl="0" indent="0" algn="l" defTabSz="457200" rtl="0" eaLnBrk="1" fontAlgn="auto" latinLnBrk="0" hangingPunct="1">
              <a:lnSpc>
                <a:spcPct val="150000"/>
              </a:lnSpc>
              <a:spcBef>
                <a:spcPct val="20000"/>
              </a:spcBef>
              <a:spcAft>
                <a:spcPts val="0"/>
              </a:spcAft>
              <a:buClrTx/>
              <a:buSzTx/>
              <a:buNone/>
              <a:tabLst/>
              <a:defRPr/>
            </a:pPr>
            <a:r>
              <a:rPr lang="en-IN" sz="1800" baseline="0" dirty="0" smtClean="0">
                <a:solidFill>
                  <a:sysClr val="windowText" lastClr="000000"/>
                </a:solidFill>
                <a:latin typeface="+mn-lt"/>
              </a:rPr>
              <a:t>$</a:t>
            </a:r>
            <a:r>
              <a:rPr lang="en-IN" sz="1800" baseline="0" dirty="0" err="1" smtClean="0">
                <a:solidFill>
                  <a:sysClr val="windowText" lastClr="000000"/>
                </a:solidFill>
                <a:latin typeface="+mn-lt"/>
              </a:rPr>
              <a:t>renice</a:t>
            </a:r>
            <a:r>
              <a:rPr lang="en-IN" sz="1800" baseline="0" dirty="0" smtClean="0">
                <a:solidFill>
                  <a:sysClr val="windowText" lastClr="000000"/>
                </a:solidFill>
                <a:latin typeface="+mn-lt"/>
              </a:rPr>
              <a:t> –n -20 –p &lt;</a:t>
            </a:r>
            <a:r>
              <a:rPr lang="en-IN" sz="1800" baseline="0" dirty="0" err="1" smtClean="0">
                <a:solidFill>
                  <a:sysClr val="windowText" lastClr="000000"/>
                </a:solidFill>
                <a:latin typeface="+mn-lt"/>
              </a:rPr>
              <a:t>pid</a:t>
            </a:r>
            <a:r>
              <a:rPr lang="en-IN" sz="1800" baseline="0" dirty="0" smtClean="0">
                <a:solidFill>
                  <a:sysClr val="windowText" lastClr="000000"/>
                </a:solidFill>
                <a:latin typeface="+mn-lt"/>
              </a:rPr>
              <a:t>&gt;</a:t>
            </a:r>
          </a:p>
          <a:p>
            <a:pPr marL="0" marR="0" lvl="0" indent="0" algn="l" defTabSz="457200" rtl="0" eaLnBrk="1" fontAlgn="auto" latinLnBrk="0" hangingPunct="1">
              <a:lnSpc>
                <a:spcPct val="150000"/>
              </a:lnSpc>
              <a:spcBef>
                <a:spcPct val="20000"/>
              </a:spcBef>
              <a:spcAft>
                <a:spcPts val="0"/>
              </a:spcAft>
              <a:buClrTx/>
              <a:buSzTx/>
              <a:buNone/>
              <a:tabLst/>
              <a:defRPr/>
            </a:pPr>
            <a:r>
              <a:rPr kumimoji="0" lang="en-IN" sz="1800" b="0" i="0" u="none" strike="noStrike" kern="1200" cap="none" spc="0" normalizeH="0" noProof="0" dirty="0" smtClean="0">
                <a:ln>
                  <a:noFill/>
                </a:ln>
                <a:solidFill>
                  <a:sysClr val="windowText" lastClr="000000"/>
                </a:solidFill>
                <a:effectLst/>
                <a:uLnTx/>
                <a:uFillTx/>
                <a:latin typeface="+mn-lt"/>
                <a:ea typeface="+mn-ea"/>
                <a:cs typeface="Arial"/>
              </a:rPr>
              <a:t>Old priority 5, new priority -20</a:t>
            </a:r>
          </a:p>
          <a:p>
            <a:pPr marL="0" marR="0" lvl="0" indent="0" algn="l" defTabSz="457200" rtl="0" eaLnBrk="1" fontAlgn="auto" latinLnBrk="0" hangingPunct="1">
              <a:lnSpc>
                <a:spcPct val="150000"/>
              </a:lnSpc>
              <a:spcBef>
                <a:spcPct val="20000"/>
              </a:spcBef>
              <a:spcAft>
                <a:spcPts val="0"/>
              </a:spcAft>
              <a:buClrTx/>
              <a:buSzTx/>
              <a:buNone/>
              <a:tabLst/>
              <a:defRPr/>
            </a:pPr>
            <a:r>
              <a:rPr lang="en-IN" sz="1800" baseline="0" dirty="0" smtClean="0">
                <a:solidFill>
                  <a:sysClr val="windowText" lastClr="000000"/>
                </a:solidFill>
                <a:latin typeface="+mn-lt"/>
              </a:rPr>
              <a:t>In top</a:t>
            </a:r>
            <a:r>
              <a:rPr lang="en-IN" sz="1800" dirty="0" smtClean="0">
                <a:solidFill>
                  <a:sysClr val="windowText" lastClr="000000"/>
                </a:solidFill>
                <a:latin typeface="+mn-lt"/>
              </a:rPr>
              <a:t> command: PR – 0; NI = -20</a:t>
            </a:r>
            <a:endParaRPr kumimoji="0" lang="en-IN" sz="1800" b="0" i="0" u="none" strike="noStrike" kern="1200" cap="none" spc="0" normalizeH="0" baseline="0" noProof="0" dirty="0">
              <a:ln>
                <a:noFill/>
              </a:ln>
              <a:solidFill>
                <a:sysClr val="windowText" lastClr="000000"/>
              </a:solidFill>
              <a:effectLst/>
              <a:uLnTx/>
              <a:uFillTx/>
              <a:latin typeface="+mn-lt"/>
              <a:ea typeface="+mn-ea"/>
              <a:cs typeface="Arial"/>
            </a:endParaRPr>
          </a:p>
        </p:txBody>
      </p:sp>
    </p:spTree>
    <p:extLst>
      <p:ext uri="{BB962C8B-B14F-4D97-AF65-F5344CB8AC3E}">
        <p14:creationId xmlns:p14="http://schemas.microsoft.com/office/powerpoint/2010/main" val="200924358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Process Scheduling Commands</a:t>
            </a:r>
          </a:p>
        </p:txBody>
      </p:sp>
      <p:sp>
        <p:nvSpPr>
          <p:cNvPr id="4" name="Slide Number Placeholder 3"/>
          <p:cNvSpPr>
            <a:spLocks noGrp="1"/>
          </p:cNvSpPr>
          <p:nvPr>
            <p:ph type="sldNum" sz="quarter" idx="12"/>
          </p:nvPr>
        </p:nvSpPr>
        <p:spPr/>
        <p:txBody>
          <a:bodyPr/>
          <a:lstStyle/>
          <a:p>
            <a:fld id="{1DEFBDA0-AD74-41D1-B067-250B5C005FA0}" type="slidenum">
              <a:rPr lang="en-IN" smtClean="0"/>
              <a:t>65</a:t>
            </a:fld>
            <a:endParaRPr lang="en-IN"/>
          </a:p>
        </p:txBody>
      </p:sp>
      <p:sp>
        <p:nvSpPr>
          <p:cNvPr id="5" name="Content Placeholder 1"/>
          <p:cNvSpPr txBox="1">
            <a:spLocks/>
          </p:cNvSpPr>
          <p:nvPr/>
        </p:nvSpPr>
        <p:spPr>
          <a:xfrm>
            <a:off x="237744" y="1114044"/>
            <a:ext cx="6062472" cy="5250180"/>
          </a:xfrm>
          <a:prstGeom prst="rect">
            <a:avLst/>
          </a:prstGeom>
          <a:solidFill>
            <a:schemeClr val="accent1">
              <a:lumMod val="40000"/>
              <a:lumOff val="60000"/>
            </a:schemeClr>
          </a:solidFill>
        </p:spPr>
        <p:txBody>
          <a:bodyPr>
            <a:no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a:ln>
                  <a:noFill/>
                </a:ln>
                <a:solidFill>
                  <a:srgbClr val="595959"/>
                </a:solidFill>
                <a:effectLst/>
                <a:uLnTx/>
                <a:uFillTx/>
                <a:latin typeface="Gill Sans MT" pitchFamily="34" charset="0"/>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a:ln>
                  <a:noFill/>
                </a:ln>
                <a:solidFill>
                  <a:srgbClr val="595959"/>
                </a:solidFill>
                <a:effectLst/>
                <a:uLnTx/>
                <a:uFillTx/>
                <a:latin typeface="Gill Sans MT" pitchFamily="34" charset="0"/>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a:ln>
                  <a:noFill/>
                </a:ln>
                <a:solidFill>
                  <a:srgbClr val="595959"/>
                </a:solidFill>
                <a:effectLst/>
                <a:uLnTx/>
                <a:uFillTx/>
                <a:latin typeface="Gill Sans MT" pitchFamily="34" charset="0"/>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a:ln>
                  <a:noFill/>
                </a:ln>
                <a:solidFill>
                  <a:srgbClr val="595959"/>
                </a:solidFill>
                <a:effectLst/>
                <a:uLnTx/>
                <a:uFillTx/>
                <a:latin typeface="Gill Sans MT" pitchFamily="34" charset="0"/>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a:ln>
                  <a:noFill/>
                </a:ln>
                <a:solidFill>
                  <a:srgbClr val="595959"/>
                </a:solidFill>
                <a:effectLst/>
                <a:uLnTx/>
                <a:uFillTx/>
                <a:latin typeface="Gill Sans MT"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1775" marR="0" lvl="0" indent="-231775" algn="l" defTabSz="457200" rtl="0" eaLnBrk="1" fontAlgn="auto" latinLnBrk="0" hangingPunct="1">
              <a:lnSpc>
                <a:spcPct val="150000"/>
              </a:lnSpc>
              <a:spcBef>
                <a:spcPct val="20000"/>
              </a:spcBef>
              <a:spcAft>
                <a:spcPts val="0"/>
              </a:spcAft>
              <a:buClrTx/>
              <a:buSzTx/>
              <a:buFont typeface="Arial"/>
              <a:buChar char="•"/>
              <a:tabLst/>
              <a:defRPr/>
            </a:pPr>
            <a:r>
              <a:rPr kumimoji="0" lang="en-IN" b="1" i="0" u="none" strike="noStrike" kern="1200" cap="none" spc="0" normalizeH="0" baseline="0" noProof="0" dirty="0">
                <a:ln>
                  <a:noFill/>
                </a:ln>
                <a:solidFill>
                  <a:sysClr val="windowText" lastClr="000000"/>
                </a:solidFill>
                <a:effectLst/>
                <a:uLnTx/>
                <a:uFillTx/>
                <a:latin typeface="+mn-lt"/>
                <a:ea typeface="+mn-ea"/>
              </a:rPr>
              <a:t>$nice -19 ./***.</a:t>
            </a:r>
            <a:r>
              <a:rPr kumimoji="0" lang="en-IN" b="1" i="0" u="none" strike="noStrike" kern="1200" cap="none" spc="0" normalizeH="0" baseline="0" noProof="0" dirty="0" err="1">
                <a:ln>
                  <a:noFill/>
                </a:ln>
                <a:solidFill>
                  <a:sysClr val="windowText" lastClr="000000"/>
                </a:solidFill>
                <a:effectLst/>
                <a:uLnTx/>
                <a:uFillTx/>
                <a:latin typeface="+mn-lt"/>
                <a:ea typeface="+mn-ea"/>
              </a:rPr>
              <a:t>sh</a:t>
            </a:r>
            <a:r>
              <a:rPr kumimoji="0" lang="en-IN" b="1" i="0" u="none" strike="noStrike" kern="1200" cap="none" spc="0" normalizeH="0" baseline="0" noProof="0" dirty="0">
                <a:ln>
                  <a:noFill/>
                </a:ln>
                <a:solidFill>
                  <a:sysClr val="windowText" lastClr="000000"/>
                </a:solidFill>
                <a:effectLst/>
                <a:uLnTx/>
                <a:uFillTx/>
                <a:latin typeface="+mn-lt"/>
                <a:ea typeface="+mn-ea"/>
              </a:rPr>
              <a:t>;  top ; </a:t>
            </a:r>
          </a:p>
          <a:p>
            <a:pPr marL="231775" marR="0" lvl="0" indent="-231775" algn="l" defTabSz="457200" rtl="0" eaLnBrk="1" fontAlgn="auto" latinLnBrk="0" hangingPunct="1">
              <a:lnSpc>
                <a:spcPct val="150000"/>
              </a:lnSpc>
              <a:spcBef>
                <a:spcPct val="20000"/>
              </a:spcBef>
              <a:spcAft>
                <a:spcPts val="0"/>
              </a:spcAft>
              <a:buClrTx/>
              <a:buSzTx/>
              <a:buFont typeface="Arial"/>
              <a:buChar char="•"/>
              <a:tabLst/>
              <a:defRPr/>
            </a:pPr>
            <a:r>
              <a:rPr kumimoji="0" lang="en-IN" b="1" i="0" u="none" strike="noStrike" kern="1200" cap="none" spc="0" normalizeH="0" baseline="0" noProof="0" dirty="0">
                <a:ln>
                  <a:noFill/>
                </a:ln>
                <a:solidFill>
                  <a:sysClr val="windowText" lastClr="000000"/>
                </a:solidFill>
                <a:effectLst/>
                <a:uLnTx/>
                <a:uFillTx/>
                <a:latin typeface="+mn-lt"/>
                <a:ea typeface="+mn-ea"/>
              </a:rPr>
              <a:t>r -&gt; </a:t>
            </a:r>
            <a:r>
              <a:rPr kumimoji="0" lang="en-IN" b="1" i="0" u="none" strike="noStrike" kern="1200" cap="none" spc="0" normalizeH="0" baseline="0" noProof="0" dirty="0" err="1">
                <a:ln>
                  <a:noFill/>
                </a:ln>
                <a:solidFill>
                  <a:sysClr val="windowText" lastClr="000000"/>
                </a:solidFill>
                <a:effectLst/>
                <a:uLnTx/>
                <a:uFillTx/>
                <a:latin typeface="+mn-lt"/>
                <a:ea typeface="+mn-ea"/>
              </a:rPr>
              <a:t>pid</a:t>
            </a:r>
            <a:r>
              <a:rPr kumimoji="0" lang="en-IN" b="1" i="0" u="none" strike="noStrike" kern="1200" cap="none" spc="0" normalizeH="0" baseline="0" noProof="0" dirty="0">
                <a:ln>
                  <a:noFill/>
                </a:ln>
                <a:solidFill>
                  <a:sysClr val="windowText" lastClr="000000"/>
                </a:solidFill>
                <a:effectLst/>
                <a:uLnTx/>
                <a:uFillTx/>
                <a:latin typeface="+mn-lt"/>
                <a:ea typeface="+mn-ea"/>
              </a:rPr>
              <a:t> to </a:t>
            </a:r>
            <a:r>
              <a:rPr kumimoji="0" lang="en-IN" b="1" i="0" u="none" strike="noStrike" kern="1200" cap="none" spc="0" normalizeH="0" baseline="0" noProof="0" dirty="0" err="1">
                <a:ln>
                  <a:noFill/>
                </a:ln>
                <a:solidFill>
                  <a:sysClr val="windowText" lastClr="000000"/>
                </a:solidFill>
                <a:effectLst/>
                <a:uLnTx/>
                <a:uFillTx/>
                <a:latin typeface="+mn-lt"/>
                <a:ea typeface="+mn-ea"/>
              </a:rPr>
              <a:t>renice</a:t>
            </a:r>
            <a:r>
              <a:rPr kumimoji="0" lang="en-IN" b="1" i="0" u="none" strike="noStrike" kern="1200" cap="none" spc="0" normalizeH="0" baseline="0" noProof="0" dirty="0">
                <a:ln>
                  <a:noFill/>
                </a:ln>
                <a:solidFill>
                  <a:sysClr val="windowText" lastClr="000000"/>
                </a:solidFill>
                <a:effectLst/>
                <a:uLnTx/>
                <a:uFillTx/>
                <a:latin typeface="+mn-lt"/>
                <a:ea typeface="+mn-ea"/>
              </a:rPr>
              <a:t>;  </a:t>
            </a:r>
            <a:r>
              <a:rPr kumimoji="0" lang="en-IN" b="1" i="0" u="none" strike="noStrike" kern="1200" cap="none" spc="0" normalizeH="0" baseline="0" noProof="0" dirty="0" err="1">
                <a:ln>
                  <a:noFill/>
                </a:ln>
                <a:solidFill>
                  <a:sysClr val="windowText" lastClr="000000"/>
                </a:solidFill>
                <a:effectLst/>
                <a:uLnTx/>
                <a:uFillTx/>
                <a:latin typeface="+mn-lt"/>
                <a:ea typeface="+mn-ea"/>
              </a:rPr>
              <a:t>renice</a:t>
            </a:r>
            <a:r>
              <a:rPr kumimoji="0" lang="en-IN" b="1" i="0" u="none" strike="noStrike" kern="1200" cap="none" spc="0" normalizeH="0" baseline="0" noProof="0" dirty="0">
                <a:ln>
                  <a:noFill/>
                </a:ln>
                <a:solidFill>
                  <a:sysClr val="windowText" lastClr="000000"/>
                </a:solidFill>
                <a:effectLst/>
                <a:uLnTx/>
                <a:uFillTx/>
                <a:latin typeface="+mn-lt"/>
                <a:ea typeface="+mn-ea"/>
              </a:rPr>
              <a:t> value: 10</a:t>
            </a:r>
          </a:p>
          <a:p>
            <a:pPr marL="231775" marR="0" lvl="0" indent="-231775" algn="l" defTabSz="457200" rtl="0" eaLnBrk="1" fontAlgn="auto" latinLnBrk="0" hangingPunct="1">
              <a:lnSpc>
                <a:spcPct val="150000"/>
              </a:lnSpc>
              <a:spcBef>
                <a:spcPct val="20000"/>
              </a:spcBef>
              <a:spcAft>
                <a:spcPts val="0"/>
              </a:spcAft>
              <a:buClrTx/>
              <a:buSzTx/>
              <a:buFont typeface="Arial"/>
              <a:buChar char="•"/>
              <a:tabLst/>
              <a:defRPr/>
            </a:pPr>
            <a:r>
              <a:rPr kumimoji="0" lang="en-IN" b="1" i="0" u="none" strike="noStrike" kern="1200" cap="none" spc="0" normalizeH="0" baseline="0" noProof="0" dirty="0">
                <a:ln>
                  <a:noFill/>
                </a:ln>
                <a:solidFill>
                  <a:sysClr val="windowText" lastClr="000000"/>
                </a:solidFill>
                <a:effectLst/>
                <a:uLnTx/>
                <a:uFillTx/>
                <a:latin typeface="+mn-lt"/>
                <a:ea typeface="+mn-ea"/>
              </a:rPr>
              <a:t>$man </a:t>
            </a:r>
            <a:r>
              <a:rPr kumimoji="0" lang="en-IN" b="1" i="0" u="none" strike="noStrike" kern="1200" cap="none" spc="0" normalizeH="0" baseline="0" noProof="0" dirty="0" err="1">
                <a:ln>
                  <a:noFill/>
                </a:ln>
                <a:solidFill>
                  <a:sysClr val="windowText" lastClr="000000"/>
                </a:solidFill>
                <a:effectLst/>
                <a:uLnTx/>
                <a:uFillTx/>
                <a:latin typeface="+mn-lt"/>
                <a:ea typeface="+mn-ea"/>
              </a:rPr>
              <a:t>chrt</a:t>
            </a:r>
            <a:r>
              <a:rPr kumimoji="0" lang="en-IN" b="1" i="0" u="none" strike="noStrike" kern="1200" cap="none" spc="0" normalizeH="0" baseline="0" noProof="0" dirty="0">
                <a:ln>
                  <a:noFill/>
                </a:ln>
                <a:solidFill>
                  <a:sysClr val="windowText" lastClr="000000"/>
                </a:solidFill>
                <a:effectLst/>
                <a:uLnTx/>
                <a:uFillTx/>
                <a:latin typeface="+mn-lt"/>
                <a:ea typeface="+mn-ea"/>
              </a:rPr>
              <a:t> (1)</a:t>
            </a:r>
          </a:p>
          <a:p>
            <a:pPr marL="231775" marR="0" lvl="0" indent="-231775" algn="l" defTabSz="457200" rtl="0" eaLnBrk="1" fontAlgn="auto" latinLnBrk="0" hangingPunct="1">
              <a:lnSpc>
                <a:spcPct val="150000"/>
              </a:lnSpc>
              <a:spcBef>
                <a:spcPct val="20000"/>
              </a:spcBef>
              <a:spcAft>
                <a:spcPts val="0"/>
              </a:spcAft>
              <a:buClrTx/>
              <a:buSzTx/>
              <a:buFont typeface="Arial"/>
              <a:buChar char="•"/>
              <a:tabLst/>
              <a:defRPr/>
            </a:pPr>
            <a:r>
              <a:rPr kumimoji="0" lang="en-IN" b="1" i="0" u="none" strike="noStrike" kern="1200" cap="none" spc="0" normalizeH="0" baseline="0" noProof="0" dirty="0">
                <a:ln>
                  <a:noFill/>
                </a:ln>
                <a:solidFill>
                  <a:sysClr val="windowText" lastClr="000000"/>
                </a:solidFill>
                <a:effectLst/>
                <a:uLnTx/>
                <a:uFillTx/>
                <a:latin typeface="+mn-lt"/>
                <a:ea typeface="+mn-ea"/>
              </a:rPr>
              <a:t>$</a:t>
            </a:r>
            <a:r>
              <a:rPr kumimoji="0" lang="en-IN" b="1" i="0" u="none" strike="noStrike" kern="1200" cap="none" spc="0" normalizeH="0" baseline="0" noProof="0" dirty="0" err="1">
                <a:ln>
                  <a:noFill/>
                </a:ln>
                <a:solidFill>
                  <a:sysClr val="windowText" lastClr="000000"/>
                </a:solidFill>
                <a:effectLst/>
                <a:uLnTx/>
                <a:uFillTx/>
                <a:latin typeface="+mn-lt"/>
                <a:ea typeface="+mn-ea"/>
              </a:rPr>
              <a:t>chrt</a:t>
            </a:r>
            <a:r>
              <a:rPr kumimoji="0" lang="en-IN" b="1" i="0" u="none" strike="noStrike" kern="1200" cap="none" spc="0" normalizeH="0" baseline="0" noProof="0" dirty="0">
                <a:ln>
                  <a:noFill/>
                </a:ln>
                <a:solidFill>
                  <a:sysClr val="windowText" lastClr="000000"/>
                </a:solidFill>
                <a:effectLst/>
                <a:uLnTx/>
                <a:uFillTx/>
                <a:latin typeface="+mn-lt"/>
                <a:ea typeface="+mn-ea"/>
              </a:rPr>
              <a:t> –m</a:t>
            </a:r>
          </a:p>
          <a:p>
            <a:pPr marL="742950" marR="0" lvl="1" indent="-285750" algn="l" defTabSz="457200" rtl="0" eaLnBrk="1" fontAlgn="auto" latinLnBrk="0" hangingPunct="1">
              <a:lnSpc>
                <a:spcPct val="150000"/>
              </a:lnSpc>
              <a:spcBef>
                <a:spcPct val="20000"/>
              </a:spcBef>
              <a:spcAft>
                <a:spcPts val="0"/>
              </a:spcAft>
              <a:buClrTx/>
              <a:buSzTx/>
              <a:buFont typeface="Arial"/>
              <a:buChar char="–"/>
              <a:tabLst/>
              <a:defRPr/>
            </a:pPr>
            <a:r>
              <a:rPr kumimoji="0" lang="en-IN" sz="2000" b="1" i="0" u="none" strike="noStrike" kern="1200" cap="none" spc="0" normalizeH="0" baseline="0" noProof="0" dirty="0">
                <a:ln>
                  <a:noFill/>
                </a:ln>
                <a:solidFill>
                  <a:sysClr val="windowText" lastClr="000000"/>
                </a:solidFill>
                <a:effectLst/>
                <a:uLnTx/>
                <a:uFillTx/>
                <a:latin typeface="+mn-lt"/>
                <a:ea typeface="+mn-ea"/>
              </a:rPr>
              <a:t>Show minimum and maximum valid priorities.</a:t>
            </a:r>
          </a:p>
          <a:p>
            <a:pPr marL="231775" marR="0" lvl="0" indent="-231775" algn="l" defTabSz="457200" rtl="0" eaLnBrk="1" fontAlgn="auto" latinLnBrk="0" hangingPunct="1">
              <a:lnSpc>
                <a:spcPct val="150000"/>
              </a:lnSpc>
              <a:spcBef>
                <a:spcPct val="20000"/>
              </a:spcBef>
              <a:spcAft>
                <a:spcPts val="0"/>
              </a:spcAft>
              <a:buClrTx/>
              <a:buSzTx/>
              <a:buFont typeface="Arial"/>
              <a:buChar char="•"/>
              <a:tabLst/>
              <a:defRPr/>
            </a:pPr>
            <a:r>
              <a:rPr kumimoji="0" lang="en-IN" b="1" i="0" u="none" strike="noStrike" kern="1200" cap="none" spc="0" normalizeH="0" baseline="0" noProof="0" dirty="0">
                <a:ln>
                  <a:noFill/>
                </a:ln>
                <a:solidFill>
                  <a:sysClr val="windowText" lastClr="000000"/>
                </a:solidFill>
                <a:effectLst/>
                <a:uLnTx/>
                <a:uFillTx/>
                <a:latin typeface="+mn-lt"/>
                <a:ea typeface="+mn-ea"/>
              </a:rPr>
              <a:t>$</a:t>
            </a:r>
            <a:r>
              <a:rPr kumimoji="0" lang="en-IN" b="1" i="0" u="none" strike="noStrike" kern="1200" cap="none" spc="0" normalizeH="0" baseline="0" noProof="0" dirty="0" err="1">
                <a:ln>
                  <a:noFill/>
                </a:ln>
                <a:solidFill>
                  <a:sysClr val="windowText" lastClr="000000"/>
                </a:solidFill>
                <a:effectLst/>
                <a:uLnTx/>
                <a:uFillTx/>
                <a:latin typeface="+mn-lt"/>
                <a:ea typeface="+mn-ea"/>
              </a:rPr>
              <a:t>chrt</a:t>
            </a:r>
            <a:r>
              <a:rPr kumimoji="0" lang="en-IN" b="1" i="0" u="none" strike="noStrike" kern="1200" cap="none" spc="0" normalizeH="0" baseline="0" noProof="0" dirty="0">
                <a:ln>
                  <a:noFill/>
                </a:ln>
                <a:solidFill>
                  <a:sysClr val="windowText" lastClr="000000"/>
                </a:solidFill>
                <a:effectLst/>
                <a:uLnTx/>
                <a:uFillTx/>
                <a:latin typeface="+mn-lt"/>
                <a:ea typeface="+mn-ea"/>
              </a:rPr>
              <a:t> -p &lt;</a:t>
            </a:r>
            <a:r>
              <a:rPr kumimoji="0" lang="en-IN" b="1" i="0" u="none" strike="noStrike" kern="1200" cap="none" spc="0" normalizeH="0" baseline="0" noProof="0" dirty="0" err="1">
                <a:ln>
                  <a:noFill/>
                </a:ln>
                <a:solidFill>
                  <a:sysClr val="windowText" lastClr="000000"/>
                </a:solidFill>
                <a:effectLst/>
                <a:uLnTx/>
                <a:uFillTx/>
                <a:latin typeface="+mn-lt"/>
                <a:ea typeface="+mn-ea"/>
              </a:rPr>
              <a:t>pid</a:t>
            </a:r>
            <a:r>
              <a:rPr kumimoji="0" lang="en-IN" b="1" i="0" u="none" strike="noStrike" kern="1200" cap="none" spc="0" normalizeH="0" baseline="0" noProof="0" dirty="0">
                <a:ln>
                  <a:noFill/>
                </a:ln>
                <a:solidFill>
                  <a:sysClr val="windowText" lastClr="000000"/>
                </a:solidFill>
                <a:effectLst/>
                <a:uLnTx/>
                <a:uFillTx/>
                <a:latin typeface="+mn-lt"/>
                <a:ea typeface="+mn-ea"/>
              </a:rPr>
              <a:t>&gt;</a:t>
            </a:r>
          </a:p>
          <a:p>
            <a:pPr marL="742950" marR="0" lvl="1" indent="-285750" algn="l" defTabSz="457200" rtl="0" eaLnBrk="1" fontAlgn="auto" latinLnBrk="0" hangingPunct="1">
              <a:lnSpc>
                <a:spcPct val="150000"/>
              </a:lnSpc>
              <a:spcBef>
                <a:spcPct val="20000"/>
              </a:spcBef>
              <a:spcAft>
                <a:spcPts val="0"/>
              </a:spcAft>
              <a:buClrTx/>
              <a:buSzTx/>
              <a:buFont typeface="Arial"/>
              <a:buChar char="–"/>
              <a:tabLst/>
              <a:defRPr/>
            </a:pPr>
            <a:r>
              <a:rPr kumimoji="0" lang="en-IN" sz="2000" b="1" i="0" u="none" strike="noStrike" kern="1200" cap="none" spc="0" normalizeH="0" baseline="0" noProof="0" dirty="0">
                <a:ln>
                  <a:noFill/>
                </a:ln>
                <a:solidFill>
                  <a:sysClr val="windowText" lastClr="000000"/>
                </a:solidFill>
                <a:effectLst/>
                <a:uLnTx/>
                <a:uFillTx/>
                <a:latin typeface="+mn-lt"/>
                <a:ea typeface="+mn-ea"/>
              </a:rPr>
              <a:t>To display scheduling attributes of an existing task</a:t>
            </a:r>
          </a:p>
          <a:p>
            <a:pPr marL="231775" marR="0" lvl="0" indent="-231775" algn="l" defTabSz="457200" rtl="0" eaLnBrk="1" fontAlgn="auto" latinLnBrk="0" hangingPunct="1">
              <a:lnSpc>
                <a:spcPct val="150000"/>
              </a:lnSpc>
              <a:spcBef>
                <a:spcPct val="20000"/>
              </a:spcBef>
              <a:spcAft>
                <a:spcPts val="0"/>
              </a:spcAft>
              <a:buClrTx/>
              <a:buSzTx/>
              <a:buFont typeface="Arial"/>
              <a:buChar char="•"/>
              <a:tabLst/>
              <a:defRPr/>
            </a:pPr>
            <a:r>
              <a:rPr kumimoji="0" lang="en-IN" b="1" i="0" u="none" strike="noStrike" kern="1200" cap="none" spc="0" normalizeH="0" baseline="0" noProof="0" dirty="0">
                <a:ln>
                  <a:noFill/>
                </a:ln>
                <a:solidFill>
                  <a:sysClr val="windowText" lastClr="000000"/>
                </a:solidFill>
                <a:effectLst/>
                <a:uLnTx/>
                <a:uFillTx/>
                <a:latin typeface="+mn-lt"/>
                <a:ea typeface="+mn-ea"/>
              </a:rPr>
              <a:t>$</a:t>
            </a:r>
            <a:r>
              <a:rPr kumimoji="0" lang="en-IN" b="1" i="0" u="none" strike="noStrike" kern="1200" cap="none" spc="0" normalizeH="0" baseline="0" noProof="0" dirty="0" err="1">
                <a:ln>
                  <a:noFill/>
                </a:ln>
                <a:solidFill>
                  <a:sysClr val="windowText" lastClr="000000"/>
                </a:solidFill>
                <a:effectLst/>
                <a:uLnTx/>
                <a:uFillTx/>
                <a:latin typeface="+mn-lt"/>
                <a:ea typeface="+mn-ea"/>
              </a:rPr>
              <a:t>chrt</a:t>
            </a:r>
            <a:r>
              <a:rPr kumimoji="0" lang="en-IN" b="1" i="0" u="none" strike="noStrike" kern="1200" cap="none" spc="0" normalizeH="0" baseline="0" noProof="0" dirty="0">
                <a:ln>
                  <a:noFill/>
                </a:ln>
                <a:solidFill>
                  <a:sysClr val="windowText" lastClr="000000"/>
                </a:solidFill>
                <a:effectLst/>
                <a:uLnTx/>
                <a:uFillTx/>
                <a:latin typeface="+mn-lt"/>
                <a:ea typeface="+mn-ea"/>
              </a:rPr>
              <a:t> -r -p 99 &lt;</a:t>
            </a:r>
            <a:r>
              <a:rPr kumimoji="0" lang="en-IN" b="1" i="0" u="none" strike="noStrike" kern="1200" cap="none" spc="0" normalizeH="0" baseline="0" noProof="0" dirty="0" err="1">
                <a:ln>
                  <a:noFill/>
                </a:ln>
                <a:solidFill>
                  <a:sysClr val="windowText" lastClr="000000"/>
                </a:solidFill>
                <a:effectLst/>
                <a:uLnTx/>
                <a:uFillTx/>
                <a:latin typeface="+mn-lt"/>
                <a:ea typeface="+mn-ea"/>
              </a:rPr>
              <a:t>pid</a:t>
            </a:r>
            <a:r>
              <a:rPr kumimoji="0" lang="en-IN" b="1" i="0" u="none" strike="noStrike" kern="1200" cap="none" spc="0" normalizeH="0" baseline="0" noProof="0" dirty="0">
                <a:ln>
                  <a:noFill/>
                </a:ln>
                <a:solidFill>
                  <a:sysClr val="windowText" lastClr="000000"/>
                </a:solidFill>
                <a:effectLst/>
                <a:uLnTx/>
                <a:uFillTx/>
                <a:latin typeface="+mn-lt"/>
                <a:ea typeface="+mn-ea"/>
              </a:rPr>
              <a:t>&gt;</a:t>
            </a:r>
          </a:p>
          <a:p>
            <a:pPr marL="742950" marR="0" lvl="1" indent="-285750" algn="l" defTabSz="457200" rtl="0" eaLnBrk="1" fontAlgn="auto" latinLnBrk="0" hangingPunct="1">
              <a:lnSpc>
                <a:spcPct val="150000"/>
              </a:lnSpc>
              <a:spcBef>
                <a:spcPct val="20000"/>
              </a:spcBef>
              <a:spcAft>
                <a:spcPts val="0"/>
              </a:spcAft>
              <a:buClrTx/>
              <a:buSzTx/>
              <a:buFont typeface="Arial"/>
              <a:buChar char="–"/>
              <a:tabLst/>
              <a:defRPr/>
            </a:pPr>
            <a:r>
              <a:rPr kumimoji="0" lang="en-IN" sz="2000" b="1" i="0" u="none" strike="noStrike" kern="1200" cap="none" spc="0" normalizeH="0" baseline="0" noProof="0" dirty="0">
                <a:ln>
                  <a:noFill/>
                </a:ln>
                <a:solidFill>
                  <a:sysClr val="windowText" lastClr="000000"/>
                </a:solidFill>
                <a:effectLst/>
                <a:uLnTx/>
                <a:uFillTx/>
                <a:latin typeface="+mn-lt"/>
                <a:ea typeface="+mn-ea"/>
              </a:rPr>
              <a:t>Set scheduling policy to SCHED_RR</a:t>
            </a:r>
          </a:p>
          <a:p>
            <a:pPr marL="457200" marR="0" lvl="1" indent="0" algn="l" defTabSz="457200" rtl="0" eaLnBrk="1" fontAlgn="auto" latinLnBrk="0" hangingPunct="1">
              <a:lnSpc>
                <a:spcPct val="150000"/>
              </a:lnSpc>
              <a:spcBef>
                <a:spcPct val="20000"/>
              </a:spcBef>
              <a:spcAft>
                <a:spcPts val="0"/>
              </a:spcAft>
              <a:buClrTx/>
              <a:buSzTx/>
              <a:buNone/>
              <a:tabLst/>
              <a:defRPr/>
            </a:pPr>
            <a:endParaRPr kumimoji="0" lang="en-IN" sz="2000" b="1" i="0" u="none" strike="noStrike" kern="1200" cap="none" spc="0" normalizeH="0" baseline="0" noProof="0" dirty="0">
              <a:ln>
                <a:noFill/>
              </a:ln>
              <a:solidFill>
                <a:sysClr val="windowText" lastClr="000000"/>
              </a:solidFill>
              <a:effectLst/>
              <a:uLnTx/>
              <a:uFillTx/>
              <a:latin typeface="+mn-lt"/>
              <a:ea typeface="+mn-ea"/>
            </a:endParaRPr>
          </a:p>
          <a:p>
            <a:pPr marL="231775" marR="0" lvl="0" indent="-231775" algn="l" defTabSz="457200" rtl="0" eaLnBrk="1" fontAlgn="auto" latinLnBrk="0" hangingPunct="1">
              <a:lnSpc>
                <a:spcPct val="150000"/>
              </a:lnSpc>
              <a:spcBef>
                <a:spcPct val="20000"/>
              </a:spcBef>
              <a:spcAft>
                <a:spcPts val="0"/>
              </a:spcAft>
              <a:buClrTx/>
              <a:buSzTx/>
              <a:buFont typeface="Arial"/>
              <a:buChar char="•"/>
              <a:tabLst/>
              <a:defRPr/>
            </a:pPr>
            <a:endParaRPr kumimoji="0" lang="en-IN" b="1" i="0" u="none" strike="noStrike" kern="1200" cap="none" spc="0" normalizeH="0" baseline="0" noProof="0" dirty="0">
              <a:ln>
                <a:noFill/>
              </a:ln>
              <a:solidFill>
                <a:sysClr val="windowText" lastClr="000000"/>
              </a:solidFill>
              <a:effectLst/>
              <a:uLnTx/>
              <a:uFillTx/>
              <a:latin typeface="+mn-lt"/>
              <a:ea typeface="+mn-ea"/>
            </a:endParaRPr>
          </a:p>
          <a:p>
            <a:pPr marL="231775" marR="0" lvl="0" indent="-231775" algn="l" defTabSz="457200" rtl="0" eaLnBrk="1" fontAlgn="auto" latinLnBrk="0" hangingPunct="1">
              <a:lnSpc>
                <a:spcPct val="150000"/>
              </a:lnSpc>
              <a:spcBef>
                <a:spcPct val="20000"/>
              </a:spcBef>
              <a:spcAft>
                <a:spcPts val="0"/>
              </a:spcAft>
              <a:buClrTx/>
              <a:buSzTx/>
              <a:buFont typeface="Arial"/>
              <a:buChar char="•"/>
              <a:tabLst/>
              <a:defRPr/>
            </a:pPr>
            <a:endParaRPr kumimoji="0" lang="en-IN" b="1" i="0" u="none" strike="noStrike" kern="1200" cap="none" spc="0" normalizeH="0" baseline="0" noProof="0" dirty="0">
              <a:ln>
                <a:noFill/>
              </a:ln>
              <a:solidFill>
                <a:sysClr val="windowText" lastClr="000000"/>
              </a:solidFill>
              <a:effectLst/>
              <a:uLnTx/>
              <a:uFillTx/>
              <a:latin typeface="+mn-lt"/>
              <a:ea typeface="+mn-ea"/>
            </a:endParaRPr>
          </a:p>
        </p:txBody>
      </p:sp>
      <p:sp>
        <p:nvSpPr>
          <p:cNvPr id="6" name="Content Placeholder 1"/>
          <p:cNvSpPr txBox="1">
            <a:spLocks/>
          </p:cNvSpPr>
          <p:nvPr/>
        </p:nvSpPr>
        <p:spPr>
          <a:xfrm>
            <a:off x="6409944" y="1287780"/>
            <a:ext cx="5605272" cy="3201924"/>
          </a:xfrm>
          <a:prstGeom prst="rect">
            <a:avLst/>
          </a:prstGeom>
          <a:solidFill>
            <a:schemeClr val="accent3">
              <a:lumMod val="20000"/>
              <a:lumOff val="80000"/>
            </a:schemeClr>
          </a:solidFill>
        </p:spPr>
        <p:txBody>
          <a:bodyPr>
            <a:no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a:ln>
                  <a:noFill/>
                </a:ln>
                <a:solidFill>
                  <a:srgbClr val="595959"/>
                </a:solidFill>
                <a:effectLst/>
                <a:uLnTx/>
                <a:uFillTx/>
                <a:latin typeface="Gill Sans MT" pitchFamily="34" charset="0"/>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a:ln>
                  <a:noFill/>
                </a:ln>
                <a:solidFill>
                  <a:srgbClr val="595959"/>
                </a:solidFill>
                <a:effectLst/>
                <a:uLnTx/>
                <a:uFillTx/>
                <a:latin typeface="Gill Sans MT" pitchFamily="34" charset="0"/>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a:ln>
                  <a:noFill/>
                </a:ln>
                <a:solidFill>
                  <a:srgbClr val="595959"/>
                </a:solidFill>
                <a:effectLst/>
                <a:uLnTx/>
                <a:uFillTx/>
                <a:latin typeface="Gill Sans MT" pitchFamily="34" charset="0"/>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a:ln>
                  <a:noFill/>
                </a:ln>
                <a:solidFill>
                  <a:srgbClr val="595959"/>
                </a:solidFill>
                <a:effectLst/>
                <a:uLnTx/>
                <a:uFillTx/>
                <a:latin typeface="Gill Sans MT" pitchFamily="34" charset="0"/>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a:ln>
                  <a:noFill/>
                </a:ln>
                <a:solidFill>
                  <a:srgbClr val="595959"/>
                </a:solidFill>
                <a:effectLst/>
                <a:uLnTx/>
                <a:uFillTx/>
                <a:latin typeface="Gill Sans MT"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1775" marR="0" lvl="0" indent="-231775" algn="l" defTabSz="457200" rtl="0" eaLnBrk="1" fontAlgn="auto" latinLnBrk="0" hangingPunct="1">
              <a:lnSpc>
                <a:spcPct val="150000"/>
              </a:lnSpc>
              <a:spcBef>
                <a:spcPct val="20000"/>
              </a:spcBef>
              <a:spcAft>
                <a:spcPts val="0"/>
              </a:spcAft>
              <a:buClrTx/>
              <a:buSzTx/>
              <a:buFont typeface="Arial"/>
              <a:buChar char="•"/>
              <a:tabLst/>
              <a:defRPr/>
            </a:pPr>
            <a:r>
              <a:rPr kumimoji="0" lang="en-IN" b="1" i="0" u="none" strike="noStrike" kern="1200" cap="none" spc="0" normalizeH="0" baseline="0" noProof="0" dirty="0">
                <a:ln>
                  <a:noFill/>
                </a:ln>
                <a:solidFill>
                  <a:sysClr val="windowText" lastClr="000000"/>
                </a:solidFill>
                <a:effectLst/>
                <a:uLnTx/>
                <a:uFillTx/>
                <a:latin typeface="+mn-lt"/>
                <a:ea typeface="+mn-ea"/>
              </a:rPr>
              <a:t>$ top -p &lt;</a:t>
            </a:r>
            <a:r>
              <a:rPr kumimoji="0" lang="en-IN" b="1" i="0" u="none" strike="noStrike" kern="1200" cap="none" spc="0" normalizeH="0" baseline="0" noProof="0" dirty="0" err="1">
                <a:ln>
                  <a:noFill/>
                </a:ln>
                <a:solidFill>
                  <a:sysClr val="windowText" lastClr="000000"/>
                </a:solidFill>
                <a:effectLst/>
                <a:uLnTx/>
                <a:uFillTx/>
                <a:latin typeface="+mn-lt"/>
                <a:ea typeface="+mn-ea"/>
              </a:rPr>
              <a:t>pid</a:t>
            </a:r>
            <a:r>
              <a:rPr kumimoji="0" lang="en-IN" b="1" i="0" u="none" strike="noStrike" kern="1200" cap="none" spc="0" normalizeH="0" baseline="0" noProof="0" dirty="0">
                <a:ln>
                  <a:noFill/>
                </a:ln>
                <a:solidFill>
                  <a:sysClr val="windowText" lastClr="000000"/>
                </a:solidFill>
                <a:effectLst/>
                <a:uLnTx/>
                <a:uFillTx/>
                <a:latin typeface="+mn-lt"/>
                <a:ea typeface="+mn-ea"/>
              </a:rPr>
              <a:t>&gt;  </a:t>
            </a:r>
          </a:p>
          <a:p>
            <a:pPr marL="231775" marR="0" lvl="0" indent="-231775" algn="l" defTabSz="457200" rtl="0" eaLnBrk="1" fontAlgn="auto" latinLnBrk="0" hangingPunct="1">
              <a:lnSpc>
                <a:spcPct val="150000"/>
              </a:lnSpc>
              <a:spcBef>
                <a:spcPct val="20000"/>
              </a:spcBef>
              <a:spcAft>
                <a:spcPts val="0"/>
              </a:spcAft>
              <a:buClrTx/>
              <a:buSzTx/>
              <a:buFont typeface="Arial"/>
              <a:buChar char="•"/>
              <a:tabLst/>
              <a:defRPr/>
            </a:pPr>
            <a:r>
              <a:rPr kumimoji="0" lang="en-IN" b="1" i="0" u="none" strike="noStrike" kern="1200" cap="none" spc="0" normalizeH="0" baseline="0" noProof="0" dirty="0">
                <a:ln>
                  <a:noFill/>
                </a:ln>
                <a:solidFill>
                  <a:sysClr val="windowText" lastClr="000000"/>
                </a:solidFill>
                <a:effectLst/>
                <a:uLnTx/>
                <a:uFillTx/>
                <a:latin typeface="+mn-lt"/>
                <a:ea typeface="+mn-ea"/>
              </a:rPr>
              <a:t>$</a:t>
            </a:r>
            <a:r>
              <a:rPr kumimoji="0" lang="en-IN" b="1" i="0" u="none" strike="noStrike" kern="1200" cap="none" spc="0" normalizeH="0" baseline="0" noProof="0" dirty="0" err="1">
                <a:ln>
                  <a:noFill/>
                </a:ln>
                <a:solidFill>
                  <a:sysClr val="windowText" lastClr="000000"/>
                </a:solidFill>
                <a:effectLst/>
                <a:uLnTx/>
                <a:uFillTx/>
                <a:latin typeface="+mn-lt"/>
                <a:ea typeface="+mn-ea"/>
              </a:rPr>
              <a:t>chrt</a:t>
            </a:r>
            <a:r>
              <a:rPr kumimoji="0" lang="en-IN" b="1" i="0" u="none" strike="noStrike" kern="1200" cap="none" spc="0" normalizeH="0" baseline="0" noProof="0" dirty="0">
                <a:ln>
                  <a:noFill/>
                </a:ln>
                <a:solidFill>
                  <a:sysClr val="windowText" lastClr="000000"/>
                </a:solidFill>
                <a:effectLst/>
                <a:uLnTx/>
                <a:uFillTx/>
                <a:latin typeface="+mn-lt"/>
                <a:ea typeface="+mn-ea"/>
              </a:rPr>
              <a:t> -f -p 99 &lt;</a:t>
            </a:r>
            <a:r>
              <a:rPr kumimoji="0" lang="en-IN" b="1" i="0" u="none" strike="noStrike" kern="1200" cap="none" spc="0" normalizeH="0" baseline="0" noProof="0" dirty="0" err="1">
                <a:ln>
                  <a:noFill/>
                </a:ln>
                <a:solidFill>
                  <a:sysClr val="windowText" lastClr="000000"/>
                </a:solidFill>
                <a:effectLst/>
                <a:uLnTx/>
                <a:uFillTx/>
                <a:latin typeface="+mn-lt"/>
                <a:ea typeface="+mn-ea"/>
              </a:rPr>
              <a:t>pid</a:t>
            </a:r>
            <a:r>
              <a:rPr kumimoji="0" lang="en-IN" b="1" i="0" u="none" strike="noStrike" kern="1200" cap="none" spc="0" normalizeH="0" baseline="0" noProof="0" dirty="0">
                <a:ln>
                  <a:noFill/>
                </a:ln>
                <a:solidFill>
                  <a:sysClr val="windowText" lastClr="000000"/>
                </a:solidFill>
                <a:effectLst/>
                <a:uLnTx/>
                <a:uFillTx/>
                <a:latin typeface="+mn-lt"/>
                <a:ea typeface="+mn-ea"/>
              </a:rPr>
              <a:t>&gt;</a:t>
            </a:r>
          </a:p>
          <a:p>
            <a:pPr marL="742950" marR="0" lvl="1" indent="-285750" algn="l" defTabSz="457200" rtl="0" eaLnBrk="1" fontAlgn="auto" latinLnBrk="0" hangingPunct="1">
              <a:lnSpc>
                <a:spcPct val="150000"/>
              </a:lnSpc>
              <a:spcBef>
                <a:spcPct val="20000"/>
              </a:spcBef>
              <a:spcAft>
                <a:spcPts val="0"/>
              </a:spcAft>
              <a:buClrTx/>
              <a:buSzTx/>
              <a:buFont typeface="Arial"/>
              <a:buChar char="–"/>
              <a:tabLst/>
              <a:defRPr/>
            </a:pPr>
            <a:r>
              <a:rPr kumimoji="0" lang="en-IN" sz="2000" b="1" i="0" u="none" strike="noStrike" kern="1200" cap="none" spc="0" normalizeH="0" baseline="0" noProof="0" dirty="0">
                <a:ln>
                  <a:noFill/>
                </a:ln>
                <a:solidFill>
                  <a:sysClr val="windowText" lastClr="000000"/>
                </a:solidFill>
                <a:effectLst/>
                <a:uLnTx/>
                <a:uFillTx/>
                <a:latin typeface="+mn-lt"/>
                <a:ea typeface="+mn-ea"/>
              </a:rPr>
              <a:t>Set scheduling policy to SCHED_FIFO</a:t>
            </a:r>
          </a:p>
          <a:p>
            <a:pPr marL="231775" marR="0" lvl="0" indent="-231775" algn="l" defTabSz="457200" rtl="0" eaLnBrk="1" fontAlgn="auto" latinLnBrk="0" hangingPunct="1">
              <a:lnSpc>
                <a:spcPct val="150000"/>
              </a:lnSpc>
              <a:spcBef>
                <a:spcPct val="20000"/>
              </a:spcBef>
              <a:spcAft>
                <a:spcPts val="0"/>
              </a:spcAft>
              <a:buClrTx/>
              <a:buSzTx/>
              <a:buFont typeface="Arial"/>
              <a:buChar char="•"/>
              <a:tabLst/>
              <a:defRPr/>
            </a:pPr>
            <a:r>
              <a:rPr kumimoji="0" lang="en-IN" b="1" i="0" u="none" strike="noStrike" kern="1200" cap="none" spc="0" normalizeH="0" baseline="0" noProof="0" dirty="0">
                <a:ln>
                  <a:noFill/>
                </a:ln>
                <a:solidFill>
                  <a:sysClr val="windowText" lastClr="000000"/>
                </a:solidFill>
                <a:effectLst/>
                <a:uLnTx/>
                <a:uFillTx/>
                <a:latin typeface="+mn-lt"/>
                <a:ea typeface="+mn-ea"/>
              </a:rPr>
              <a:t>$</a:t>
            </a:r>
            <a:r>
              <a:rPr kumimoji="0" lang="en-IN" b="1" i="0" u="none" strike="noStrike" kern="1200" cap="none" spc="0" normalizeH="0" baseline="0" noProof="0" dirty="0" err="1">
                <a:ln>
                  <a:noFill/>
                </a:ln>
                <a:solidFill>
                  <a:sysClr val="windowText" lastClr="000000"/>
                </a:solidFill>
                <a:effectLst/>
                <a:uLnTx/>
                <a:uFillTx/>
                <a:latin typeface="+mn-lt"/>
                <a:ea typeface="+mn-ea"/>
              </a:rPr>
              <a:t>chrt</a:t>
            </a:r>
            <a:r>
              <a:rPr kumimoji="0" lang="en-IN" b="1" i="0" u="none" strike="noStrike" kern="1200" cap="none" spc="0" normalizeH="0" baseline="0" noProof="0" dirty="0">
                <a:ln>
                  <a:noFill/>
                </a:ln>
                <a:solidFill>
                  <a:sysClr val="windowText" lastClr="000000"/>
                </a:solidFill>
                <a:effectLst/>
                <a:uLnTx/>
                <a:uFillTx/>
                <a:latin typeface="+mn-lt"/>
                <a:ea typeface="+mn-ea"/>
              </a:rPr>
              <a:t> -o -p 0 &lt;</a:t>
            </a:r>
            <a:r>
              <a:rPr kumimoji="0" lang="en-IN" b="1" i="0" u="none" strike="noStrike" kern="1200" cap="none" spc="0" normalizeH="0" baseline="0" noProof="0" dirty="0" err="1">
                <a:ln>
                  <a:noFill/>
                </a:ln>
                <a:solidFill>
                  <a:sysClr val="windowText" lastClr="000000"/>
                </a:solidFill>
                <a:effectLst/>
                <a:uLnTx/>
                <a:uFillTx/>
                <a:latin typeface="+mn-lt"/>
                <a:ea typeface="+mn-ea"/>
              </a:rPr>
              <a:t>pid</a:t>
            </a:r>
            <a:r>
              <a:rPr kumimoji="0" lang="en-IN" b="1" i="0" u="none" strike="noStrike" kern="1200" cap="none" spc="0" normalizeH="0" baseline="0" noProof="0" dirty="0">
                <a:ln>
                  <a:noFill/>
                </a:ln>
                <a:solidFill>
                  <a:sysClr val="windowText" lastClr="000000"/>
                </a:solidFill>
                <a:effectLst/>
                <a:uLnTx/>
                <a:uFillTx/>
                <a:latin typeface="+mn-lt"/>
                <a:ea typeface="+mn-ea"/>
              </a:rPr>
              <a:t>&gt;</a:t>
            </a:r>
          </a:p>
          <a:p>
            <a:pPr marL="742950" marR="0" lvl="1" indent="-285750" algn="l" defTabSz="457200" rtl="0" eaLnBrk="1" fontAlgn="auto" latinLnBrk="0" hangingPunct="1">
              <a:lnSpc>
                <a:spcPct val="150000"/>
              </a:lnSpc>
              <a:spcBef>
                <a:spcPct val="20000"/>
              </a:spcBef>
              <a:spcAft>
                <a:spcPts val="0"/>
              </a:spcAft>
              <a:buClrTx/>
              <a:buSzTx/>
              <a:buFont typeface="Arial"/>
              <a:buChar char="–"/>
              <a:tabLst/>
              <a:defRPr/>
            </a:pPr>
            <a:r>
              <a:rPr kumimoji="0" lang="en-IN" sz="2000" b="1" i="0" u="none" strike="noStrike" kern="1200" cap="none" spc="0" normalizeH="0" baseline="0" noProof="0" dirty="0">
                <a:ln>
                  <a:noFill/>
                </a:ln>
                <a:solidFill>
                  <a:sysClr val="windowText" lastClr="000000"/>
                </a:solidFill>
                <a:effectLst/>
                <a:uLnTx/>
                <a:uFillTx/>
                <a:latin typeface="+mn-lt"/>
                <a:ea typeface="+mn-ea"/>
              </a:rPr>
              <a:t>Set scheduling policy to SCHED_OTHER</a:t>
            </a:r>
          </a:p>
          <a:p>
            <a:pPr marL="231775" marR="0" lvl="0" indent="-231775" algn="l" defTabSz="457200" rtl="0" eaLnBrk="1" fontAlgn="auto" latinLnBrk="0" hangingPunct="1">
              <a:lnSpc>
                <a:spcPct val="150000"/>
              </a:lnSpc>
              <a:spcBef>
                <a:spcPct val="20000"/>
              </a:spcBef>
              <a:spcAft>
                <a:spcPts val="0"/>
              </a:spcAft>
              <a:buClrTx/>
              <a:buSzTx/>
              <a:buFont typeface="Arial"/>
              <a:buChar char="•"/>
              <a:tabLst/>
              <a:defRPr/>
            </a:pPr>
            <a:r>
              <a:rPr kumimoji="0" lang="en-IN" b="1" i="0" u="none" strike="noStrike" kern="1200" cap="none" spc="0" normalizeH="0" baseline="0" noProof="0" dirty="0">
                <a:ln>
                  <a:noFill/>
                </a:ln>
                <a:solidFill>
                  <a:sysClr val="windowText" lastClr="000000"/>
                </a:solidFill>
                <a:effectLst/>
                <a:uLnTx/>
                <a:uFillTx/>
                <a:latin typeface="+mn-lt"/>
                <a:ea typeface="+mn-ea"/>
              </a:rPr>
              <a:t>man 2 </a:t>
            </a:r>
            <a:r>
              <a:rPr kumimoji="0" lang="en-IN" b="1" i="0" u="none" strike="noStrike" kern="1200" cap="none" spc="0" normalizeH="0" baseline="0" noProof="0" dirty="0" err="1">
                <a:ln>
                  <a:noFill/>
                </a:ln>
                <a:solidFill>
                  <a:sysClr val="windowText" lastClr="000000"/>
                </a:solidFill>
                <a:effectLst/>
                <a:uLnTx/>
                <a:uFillTx/>
                <a:latin typeface="+mn-lt"/>
                <a:ea typeface="+mn-ea"/>
              </a:rPr>
              <a:t>sched_setscheduler</a:t>
            </a:r>
            <a:endParaRPr kumimoji="0" lang="en-IN" b="1" i="0" u="none" strike="noStrike" kern="1200" cap="none" spc="0" normalizeH="0" baseline="0" noProof="0" dirty="0">
              <a:ln>
                <a:noFill/>
              </a:ln>
              <a:solidFill>
                <a:sysClr val="windowText" lastClr="000000"/>
              </a:solidFill>
              <a:effectLst/>
              <a:uLnTx/>
              <a:uFillTx/>
              <a:latin typeface="+mn-lt"/>
              <a:ea typeface="+mn-ea"/>
            </a:endParaRPr>
          </a:p>
          <a:p>
            <a:pPr marL="742950" marR="0" lvl="1" indent="-285750" algn="l" defTabSz="457200" rtl="0" eaLnBrk="1" fontAlgn="auto" latinLnBrk="0" hangingPunct="1">
              <a:lnSpc>
                <a:spcPct val="150000"/>
              </a:lnSpc>
              <a:spcBef>
                <a:spcPct val="20000"/>
              </a:spcBef>
              <a:spcAft>
                <a:spcPts val="0"/>
              </a:spcAft>
              <a:buClrTx/>
              <a:buSzTx/>
              <a:buFont typeface="Arial"/>
              <a:buChar char="–"/>
              <a:tabLst/>
              <a:defRPr/>
            </a:pPr>
            <a:endParaRPr kumimoji="0" lang="en-IN" sz="2000" b="1" i="0" u="none" strike="noStrike" kern="1200" cap="none" spc="0" normalizeH="0" baseline="0" noProof="0" dirty="0">
              <a:ln>
                <a:noFill/>
              </a:ln>
              <a:solidFill>
                <a:sysClr val="windowText" lastClr="000000"/>
              </a:solidFill>
              <a:effectLst/>
              <a:uLnTx/>
              <a:uFillTx/>
              <a:latin typeface="+mn-lt"/>
              <a:ea typeface="+mn-ea"/>
            </a:endParaRPr>
          </a:p>
          <a:p>
            <a:pPr marL="231775" marR="0" lvl="0" indent="-231775" algn="l" defTabSz="457200" rtl="0" eaLnBrk="1" fontAlgn="auto" latinLnBrk="0" hangingPunct="1">
              <a:lnSpc>
                <a:spcPct val="150000"/>
              </a:lnSpc>
              <a:spcBef>
                <a:spcPct val="20000"/>
              </a:spcBef>
              <a:spcAft>
                <a:spcPts val="0"/>
              </a:spcAft>
              <a:buClrTx/>
              <a:buSzTx/>
              <a:buFont typeface="Arial"/>
              <a:buChar char="•"/>
              <a:tabLst/>
              <a:defRPr/>
            </a:pPr>
            <a:endParaRPr kumimoji="0" lang="en-IN" b="1" i="0" u="none" strike="noStrike" kern="1200" cap="none" spc="0" normalizeH="0" baseline="0" noProof="0" dirty="0">
              <a:ln>
                <a:noFill/>
              </a:ln>
              <a:solidFill>
                <a:sysClr val="windowText" lastClr="000000"/>
              </a:solidFill>
              <a:effectLst/>
              <a:uLnTx/>
              <a:uFillTx/>
              <a:latin typeface="+mn-lt"/>
              <a:ea typeface="+mn-ea"/>
            </a:endParaRPr>
          </a:p>
          <a:p>
            <a:pPr marL="231775" marR="0" lvl="0" indent="-231775" algn="l" defTabSz="457200" rtl="0" eaLnBrk="1" fontAlgn="auto" latinLnBrk="0" hangingPunct="1">
              <a:lnSpc>
                <a:spcPct val="150000"/>
              </a:lnSpc>
              <a:spcBef>
                <a:spcPct val="20000"/>
              </a:spcBef>
              <a:spcAft>
                <a:spcPts val="0"/>
              </a:spcAft>
              <a:buClrTx/>
              <a:buSzTx/>
              <a:buFont typeface="Arial"/>
              <a:buChar char="•"/>
              <a:tabLst/>
              <a:defRPr/>
            </a:pPr>
            <a:endParaRPr kumimoji="0" lang="en-IN" b="1" i="0" u="none" strike="noStrike" kern="1200" cap="none" spc="0" normalizeH="0" baseline="0" noProof="0" dirty="0">
              <a:ln>
                <a:noFill/>
              </a:ln>
              <a:solidFill>
                <a:sysClr val="windowText" lastClr="000000"/>
              </a:solidFill>
              <a:effectLst/>
              <a:uLnTx/>
              <a:uFillTx/>
              <a:latin typeface="+mn-lt"/>
              <a:ea typeface="+mn-ea"/>
            </a:endParaRPr>
          </a:p>
        </p:txBody>
      </p:sp>
    </p:spTree>
    <p:extLst>
      <p:ext uri="{BB962C8B-B14F-4D97-AF65-F5344CB8AC3E}">
        <p14:creationId xmlns:p14="http://schemas.microsoft.com/office/powerpoint/2010/main" val="349226755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System Calls for Scheduling</a:t>
            </a:r>
          </a:p>
        </p:txBody>
      </p:sp>
      <p:sp>
        <p:nvSpPr>
          <p:cNvPr id="4" name="Slide Number Placeholder 3"/>
          <p:cNvSpPr>
            <a:spLocks noGrp="1"/>
          </p:cNvSpPr>
          <p:nvPr>
            <p:ph type="sldNum" sz="quarter" idx="12"/>
          </p:nvPr>
        </p:nvSpPr>
        <p:spPr/>
        <p:txBody>
          <a:bodyPr/>
          <a:lstStyle/>
          <a:p>
            <a:fld id="{1DEFBDA0-AD74-41D1-B067-250B5C005FA0}" type="slidenum">
              <a:rPr lang="en-IN" smtClean="0"/>
              <a:t>66</a:t>
            </a:fld>
            <a:endParaRPr lang="en-IN"/>
          </a:p>
        </p:txBody>
      </p:sp>
      <p:sp>
        <p:nvSpPr>
          <p:cNvPr id="5" name="Rectangle 2"/>
          <p:cNvSpPr txBox="1">
            <a:spLocks noChangeArrowheads="1"/>
          </p:cNvSpPr>
          <p:nvPr/>
        </p:nvSpPr>
        <p:spPr>
          <a:xfrm>
            <a:off x="914400" y="1427989"/>
            <a:ext cx="9144000" cy="4373563"/>
          </a:xfrm>
          <a:prstGeom prst="rect">
            <a:avLst/>
          </a:prstGeom>
          <a:solidFill>
            <a:schemeClr val="accent3">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endParaRPr lang="en-US" altLang="en-US" b="1">
              <a:solidFill>
                <a:srgbClr val="CC3300"/>
              </a:solidFill>
            </a:endParaRPr>
          </a:p>
          <a:p>
            <a:pPr>
              <a:lnSpc>
                <a:spcPct val="80000"/>
              </a:lnSpc>
            </a:pPr>
            <a:r>
              <a:rPr lang="en-US" altLang="en-US" b="1">
                <a:solidFill>
                  <a:srgbClr val="CC3300"/>
                </a:solidFill>
              </a:rPr>
              <a:t>nice()</a:t>
            </a:r>
            <a:r>
              <a:rPr lang="en-US" altLang="en-US" b="1"/>
              <a:t>  Set a process's nice value</a:t>
            </a:r>
          </a:p>
          <a:p>
            <a:pPr>
              <a:lnSpc>
                <a:spcPct val="80000"/>
              </a:lnSpc>
            </a:pPr>
            <a:r>
              <a:rPr lang="en-US" altLang="en-US" b="1">
                <a:solidFill>
                  <a:srgbClr val="CC3300"/>
                </a:solidFill>
              </a:rPr>
              <a:t>sched_setscheduler()</a:t>
            </a:r>
            <a:r>
              <a:rPr lang="en-US" altLang="en-US" b="1"/>
              <a:t> </a:t>
            </a:r>
            <a:r>
              <a:rPr lang="en-US" altLang="en-US" sz="2000" b="1"/>
              <a:t>Set a process's scheduling policy</a:t>
            </a:r>
          </a:p>
          <a:p>
            <a:pPr>
              <a:lnSpc>
                <a:spcPct val="80000"/>
              </a:lnSpc>
            </a:pPr>
            <a:r>
              <a:rPr lang="en-US" altLang="en-US" b="1">
                <a:solidFill>
                  <a:srgbClr val="CC3300"/>
                </a:solidFill>
              </a:rPr>
              <a:t>sched_getscheduler()</a:t>
            </a:r>
            <a:r>
              <a:rPr lang="en-US" altLang="en-US" b="1"/>
              <a:t>  </a:t>
            </a:r>
            <a:r>
              <a:rPr lang="en-US" altLang="en-US" sz="2000" b="1"/>
              <a:t>Get a process's scheduling policy</a:t>
            </a:r>
          </a:p>
          <a:p>
            <a:pPr>
              <a:lnSpc>
                <a:spcPct val="80000"/>
              </a:lnSpc>
            </a:pPr>
            <a:r>
              <a:rPr lang="en-US" altLang="en-US" b="1">
                <a:solidFill>
                  <a:srgbClr val="CC3300"/>
                </a:solidFill>
              </a:rPr>
              <a:t>sched_setparam()</a:t>
            </a:r>
            <a:r>
              <a:rPr lang="en-US" altLang="en-US" b="1"/>
              <a:t> Set a process's real-time priority</a:t>
            </a:r>
          </a:p>
          <a:p>
            <a:pPr>
              <a:lnSpc>
                <a:spcPct val="80000"/>
              </a:lnSpc>
            </a:pPr>
            <a:r>
              <a:rPr lang="en-US" altLang="en-US" b="1">
                <a:solidFill>
                  <a:srgbClr val="CC3300"/>
                </a:solidFill>
              </a:rPr>
              <a:t>sched_getparam()</a:t>
            </a:r>
            <a:r>
              <a:rPr lang="en-US" altLang="en-US" b="1"/>
              <a:t> Get a process's real-time priority</a:t>
            </a:r>
          </a:p>
          <a:p>
            <a:pPr>
              <a:lnSpc>
                <a:spcPct val="80000"/>
              </a:lnSpc>
            </a:pPr>
            <a:r>
              <a:rPr lang="en-US" altLang="en-US" b="1">
                <a:solidFill>
                  <a:srgbClr val="CC3300"/>
                </a:solidFill>
              </a:rPr>
              <a:t>sched_get_priority_max()</a:t>
            </a:r>
            <a:r>
              <a:rPr lang="en-US" altLang="en-US" b="1"/>
              <a:t> </a:t>
            </a:r>
            <a:r>
              <a:rPr lang="en-US" altLang="en-US" sz="1800" b="1"/>
              <a:t>Get the maximum real-time priority </a:t>
            </a:r>
          </a:p>
          <a:p>
            <a:pPr>
              <a:lnSpc>
                <a:spcPct val="80000"/>
              </a:lnSpc>
            </a:pPr>
            <a:r>
              <a:rPr lang="en-US" altLang="en-US" b="1">
                <a:solidFill>
                  <a:srgbClr val="CC3300"/>
                </a:solidFill>
              </a:rPr>
              <a:t>sched_get_priority_min()</a:t>
            </a:r>
            <a:r>
              <a:rPr lang="en-US" altLang="en-US" b="1"/>
              <a:t> </a:t>
            </a:r>
            <a:r>
              <a:rPr lang="en-US" altLang="en-US" sz="2000" b="1"/>
              <a:t>Get the minimum real-time priority</a:t>
            </a:r>
          </a:p>
          <a:p>
            <a:pPr>
              <a:lnSpc>
                <a:spcPct val="80000"/>
              </a:lnSpc>
            </a:pPr>
            <a:r>
              <a:rPr lang="en-US" altLang="en-US" b="1">
                <a:solidFill>
                  <a:srgbClr val="CC3300"/>
                </a:solidFill>
              </a:rPr>
              <a:t>sched_rr_get_interval()</a:t>
            </a:r>
            <a:r>
              <a:rPr lang="en-US" altLang="en-US" b="1"/>
              <a:t> </a:t>
            </a:r>
            <a:r>
              <a:rPr lang="en-US" altLang="en-US" sz="2000" b="1"/>
              <a:t>Get a process's timeslice value</a:t>
            </a:r>
          </a:p>
          <a:p>
            <a:pPr>
              <a:lnSpc>
                <a:spcPct val="80000"/>
              </a:lnSpc>
            </a:pPr>
            <a:endParaRPr lang="en-US" altLang="en-US" sz="2000" b="1" dirty="0"/>
          </a:p>
        </p:txBody>
      </p:sp>
    </p:spTree>
    <p:extLst>
      <p:ext uri="{BB962C8B-B14F-4D97-AF65-F5344CB8AC3E}">
        <p14:creationId xmlns:p14="http://schemas.microsoft.com/office/powerpoint/2010/main" val="166005703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Process Creation</a:t>
            </a:r>
          </a:p>
        </p:txBody>
      </p:sp>
      <p:sp>
        <p:nvSpPr>
          <p:cNvPr id="4" name="Slide Number Placeholder 3"/>
          <p:cNvSpPr>
            <a:spLocks noGrp="1"/>
          </p:cNvSpPr>
          <p:nvPr>
            <p:ph type="sldNum" sz="quarter" idx="12"/>
          </p:nvPr>
        </p:nvSpPr>
        <p:spPr/>
        <p:txBody>
          <a:bodyPr/>
          <a:lstStyle/>
          <a:p>
            <a:fld id="{1DEFBDA0-AD74-41D1-B067-250B5C005FA0}" type="slidenum">
              <a:rPr lang="en-IN" smtClean="0"/>
              <a:t>67</a:t>
            </a:fld>
            <a:endParaRPr lang="en-IN"/>
          </a:p>
        </p:txBody>
      </p:sp>
      <p:sp>
        <p:nvSpPr>
          <p:cNvPr id="5" name="Rectangle 3"/>
          <p:cNvSpPr txBox="1">
            <a:spLocks noChangeArrowheads="1"/>
          </p:cNvSpPr>
          <p:nvPr/>
        </p:nvSpPr>
        <p:spPr>
          <a:xfrm>
            <a:off x="304800" y="1219199"/>
            <a:ext cx="5649433" cy="5209063"/>
          </a:xfrm>
          <a:prstGeom prst="rect">
            <a:avLst/>
          </a:prstGeom>
          <a:solidFill>
            <a:schemeClr val="tx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ts val="500"/>
              </a:spcBef>
              <a:spcAft>
                <a:spcPts val="500"/>
              </a:spcAft>
            </a:pPr>
            <a:r>
              <a:rPr lang="en-US" altLang="en-US" sz="2400" b="1" dirty="0"/>
              <a:t>A Command is normally executed in a shell</a:t>
            </a:r>
          </a:p>
          <a:p>
            <a:pPr algn="just">
              <a:spcBef>
                <a:spcPts val="500"/>
              </a:spcBef>
              <a:spcAft>
                <a:spcPts val="500"/>
              </a:spcAft>
            </a:pPr>
            <a:r>
              <a:rPr lang="en-US" altLang="en-US" sz="2400" b="1" dirty="0"/>
              <a:t> When you enter a command, the shell searches the corresponding command’s executable image (use PATH environment variable) and loads the image then executes. </a:t>
            </a:r>
          </a:p>
          <a:p>
            <a:pPr algn="just">
              <a:spcBef>
                <a:spcPts val="500"/>
              </a:spcBef>
              <a:spcAft>
                <a:spcPts val="500"/>
              </a:spcAft>
            </a:pPr>
            <a:r>
              <a:rPr lang="en-US" altLang="en-US" sz="2400" b="1" dirty="0"/>
              <a:t>For execution, the shell uses fork and creates a new child process and the child process’s image is replaced with the command’s executable image.</a:t>
            </a:r>
          </a:p>
          <a:p>
            <a:pPr algn="just">
              <a:spcBef>
                <a:spcPts val="500"/>
              </a:spcBef>
              <a:spcAft>
                <a:spcPts val="500"/>
              </a:spcAft>
            </a:pPr>
            <a:r>
              <a:rPr lang="en-US" altLang="en-US" sz="2400" b="1" dirty="0"/>
              <a:t>After completion of execution of the child process it gives the exit status to the parent process, </a:t>
            </a:r>
            <a:r>
              <a:rPr lang="en-US" altLang="en-US" sz="2400" b="1" dirty="0" err="1"/>
              <a:t>i.e</a:t>
            </a:r>
            <a:r>
              <a:rPr lang="en-US" altLang="en-US" sz="2400" b="1" dirty="0"/>
              <a:t>, shell. </a:t>
            </a:r>
            <a:endParaRPr lang="en-US" altLang="en-US" sz="2400" b="1" dirty="0">
              <a:latin typeface="Courier New" panose="02070309020205020404" pitchFamily="49" charset="0"/>
            </a:endParaRPr>
          </a:p>
          <a:p>
            <a:pPr algn="just">
              <a:spcBef>
                <a:spcPts val="500"/>
              </a:spcBef>
              <a:spcAft>
                <a:spcPts val="500"/>
              </a:spcAft>
            </a:pPr>
            <a:endParaRPr lang="en-US" altLang="en-US" sz="2400" b="1" dirty="0">
              <a:latin typeface="Courier New" panose="02070309020205020404" pitchFamily="49" charset="0"/>
            </a:endParaRPr>
          </a:p>
          <a:p>
            <a:pPr algn="just"/>
            <a:endParaRPr lang="en-US" altLang="en-US" sz="2400" b="1" dirty="0"/>
          </a:p>
        </p:txBody>
      </p:sp>
      <p:sp>
        <p:nvSpPr>
          <p:cNvPr id="6" name="AutoShape 3"/>
          <p:cNvSpPr>
            <a:spLocks noChangeArrowheads="1"/>
          </p:cNvSpPr>
          <p:nvPr/>
        </p:nvSpPr>
        <p:spPr bwMode="auto">
          <a:xfrm>
            <a:off x="6537263" y="2286000"/>
            <a:ext cx="1905000" cy="1219200"/>
          </a:xfrm>
          <a:prstGeom prst="roundRect">
            <a:avLst>
              <a:gd name="adj" fmla="val 16667"/>
            </a:avLst>
          </a:prstGeom>
          <a:solidFill>
            <a:schemeClr val="accent1">
              <a:lumMod val="20000"/>
              <a:lumOff val="80000"/>
            </a:schemeClr>
          </a:solidFill>
          <a:ln w="9525">
            <a:solidFill>
              <a:schemeClr val="tx1"/>
            </a:solidFill>
            <a:round/>
            <a:headEnd/>
            <a:tailEnd/>
          </a:ln>
          <a:effectLst>
            <a:outerShdw dist="107763" dir="2700000" algn="ctr" rotWithShape="0">
              <a:schemeClr val="bg2"/>
            </a:outerShdw>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b="1">
              <a:latin typeface="+mn-lt"/>
            </a:endParaRPr>
          </a:p>
        </p:txBody>
      </p:sp>
      <p:sp>
        <p:nvSpPr>
          <p:cNvPr id="7" name="Rectangle 4"/>
          <p:cNvSpPr>
            <a:spLocks noChangeArrowheads="1"/>
          </p:cNvSpPr>
          <p:nvPr/>
        </p:nvSpPr>
        <p:spPr bwMode="auto">
          <a:xfrm>
            <a:off x="6689663" y="2362200"/>
            <a:ext cx="762000" cy="685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b="1">
              <a:latin typeface="+mn-lt"/>
            </a:endParaRPr>
          </a:p>
        </p:txBody>
      </p:sp>
      <p:sp>
        <p:nvSpPr>
          <p:cNvPr id="8" name="Rectangle 5"/>
          <p:cNvSpPr>
            <a:spLocks noChangeArrowheads="1"/>
          </p:cNvSpPr>
          <p:nvPr/>
        </p:nvSpPr>
        <p:spPr bwMode="auto">
          <a:xfrm>
            <a:off x="7527863" y="2743200"/>
            <a:ext cx="762000" cy="304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b="1">
              <a:latin typeface="+mn-lt"/>
            </a:endParaRPr>
          </a:p>
        </p:txBody>
      </p:sp>
      <p:sp>
        <p:nvSpPr>
          <p:cNvPr id="9" name="Rectangle 6"/>
          <p:cNvSpPr>
            <a:spLocks noChangeArrowheads="1"/>
          </p:cNvSpPr>
          <p:nvPr/>
        </p:nvSpPr>
        <p:spPr bwMode="auto">
          <a:xfrm>
            <a:off x="6689663" y="3124200"/>
            <a:ext cx="1600200" cy="304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b="1">
              <a:latin typeface="+mn-lt"/>
            </a:endParaRPr>
          </a:p>
        </p:txBody>
      </p:sp>
      <p:sp>
        <p:nvSpPr>
          <p:cNvPr id="10" name="Text Box 7"/>
          <p:cNvSpPr txBox="1">
            <a:spLocks noChangeArrowheads="1"/>
          </p:cNvSpPr>
          <p:nvPr/>
        </p:nvSpPr>
        <p:spPr bwMode="auto">
          <a:xfrm>
            <a:off x="6765863" y="2514600"/>
            <a:ext cx="5763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b="1">
                <a:latin typeface="+mn-lt"/>
              </a:rPr>
              <a:t>Text</a:t>
            </a:r>
          </a:p>
        </p:txBody>
      </p:sp>
      <p:sp>
        <p:nvSpPr>
          <p:cNvPr id="11" name="Text Box 8"/>
          <p:cNvSpPr txBox="1">
            <a:spLocks noChangeArrowheads="1"/>
          </p:cNvSpPr>
          <p:nvPr/>
        </p:nvSpPr>
        <p:spPr bwMode="auto">
          <a:xfrm>
            <a:off x="6765863" y="3124200"/>
            <a:ext cx="155125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b="1">
                <a:latin typeface="+mn-lt"/>
              </a:rPr>
              <a:t>Process Status</a:t>
            </a:r>
          </a:p>
        </p:txBody>
      </p:sp>
      <p:grpSp>
        <p:nvGrpSpPr>
          <p:cNvPr id="12" name="Group 9"/>
          <p:cNvGrpSpPr>
            <a:grpSpLocks/>
          </p:cNvGrpSpPr>
          <p:nvPr/>
        </p:nvGrpSpPr>
        <p:grpSpPr bwMode="auto">
          <a:xfrm>
            <a:off x="9966263" y="1981200"/>
            <a:ext cx="1295400" cy="685800"/>
            <a:chOff x="2688" y="1488"/>
            <a:chExt cx="816" cy="432"/>
          </a:xfrm>
          <a:solidFill>
            <a:schemeClr val="accent4">
              <a:lumMod val="20000"/>
              <a:lumOff val="80000"/>
            </a:schemeClr>
          </a:solidFill>
        </p:grpSpPr>
        <p:sp>
          <p:nvSpPr>
            <p:cNvPr id="13" name="AutoShape 10"/>
            <p:cNvSpPr>
              <a:spLocks noChangeArrowheads="1"/>
            </p:cNvSpPr>
            <p:nvPr/>
          </p:nvSpPr>
          <p:spPr bwMode="auto">
            <a:xfrm>
              <a:off x="2688" y="1488"/>
              <a:ext cx="816" cy="432"/>
            </a:xfrm>
            <a:prstGeom prst="roundRect">
              <a:avLst>
                <a:gd name="adj" fmla="val 16667"/>
              </a:avLst>
            </a:prstGeom>
            <a:grpFill/>
            <a:ln w="9525">
              <a:solidFill>
                <a:schemeClr val="tx1"/>
              </a:solidFill>
              <a:round/>
              <a:headEnd/>
              <a:tailEnd/>
            </a:ln>
            <a:effectLst>
              <a:outerShdw dist="107763" dir="2700000" algn="ctr" rotWithShape="0">
                <a:schemeClr val="bg2"/>
              </a:outerShdw>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b="1">
                <a:latin typeface="+mn-lt"/>
              </a:endParaRPr>
            </a:p>
          </p:txBody>
        </p:sp>
        <p:sp>
          <p:nvSpPr>
            <p:cNvPr id="14" name="Rectangle 11"/>
            <p:cNvSpPr>
              <a:spLocks noChangeArrowheads="1"/>
            </p:cNvSpPr>
            <p:nvPr/>
          </p:nvSpPr>
          <p:spPr bwMode="auto">
            <a:xfrm>
              <a:off x="2784" y="1584"/>
              <a:ext cx="624"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b="1">
                  <a:latin typeface="+mn-lt"/>
                </a:rPr>
                <a:t>Resources</a:t>
              </a:r>
            </a:p>
          </p:txBody>
        </p:sp>
      </p:grpSp>
      <p:grpSp>
        <p:nvGrpSpPr>
          <p:cNvPr id="15" name="Group 12"/>
          <p:cNvGrpSpPr>
            <a:grpSpLocks/>
          </p:cNvGrpSpPr>
          <p:nvPr/>
        </p:nvGrpSpPr>
        <p:grpSpPr bwMode="auto">
          <a:xfrm>
            <a:off x="10118663" y="2133600"/>
            <a:ext cx="1295400" cy="685800"/>
            <a:chOff x="2688" y="1488"/>
            <a:chExt cx="816" cy="432"/>
          </a:xfrm>
          <a:solidFill>
            <a:schemeClr val="accent4">
              <a:lumMod val="20000"/>
              <a:lumOff val="80000"/>
            </a:schemeClr>
          </a:solidFill>
        </p:grpSpPr>
        <p:sp>
          <p:nvSpPr>
            <p:cNvPr id="16" name="AutoShape 13"/>
            <p:cNvSpPr>
              <a:spLocks noChangeArrowheads="1"/>
            </p:cNvSpPr>
            <p:nvPr/>
          </p:nvSpPr>
          <p:spPr bwMode="auto">
            <a:xfrm>
              <a:off x="2688" y="1488"/>
              <a:ext cx="816" cy="432"/>
            </a:xfrm>
            <a:prstGeom prst="roundRect">
              <a:avLst>
                <a:gd name="adj" fmla="val 16667"/>
              </a:avLst>
            </a:prstGeom>
            <a:grpFill/>
            <a:ln w="9525">
              <a:solidFill>
                <a:schemeClr val="tx1"/>
              </a:solidFill>
              <a:round/>
              <a:headEnd/>
              <a:tailEnd/>
            </a:ln>
            <a:effectLst>
              <a:outerShdw dist="107763" dir="2700000" algn="ctr" rotWithShape="0">
                <a:schemeClr val="bg2"/>
              </a:outerShdw>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b="1">
                <a:latin typeface="+mn-lt"/>
              </a:endParaRPr>
            </a:p>
          </p:txBody>
        </p:sp>
        <p:sp>
          <p:nvSpPr>
            <p:cNvPr id="17" name="Rectangle 14"/>
            <p:cNvSpPr>
              <a:spLocks noChangeArrowheads="1"/>
            </p:cNvSpPr>
            <p:nvPr/>
          </p:nvSpPr>
          <p:spPr bwMode="auto">
            <a:xfrm>
              <a:off x="2784" y="1584"/>
              <a:ext cx="624"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b="1">
                  <a:latin typeface="+mn-lt"/>
                </a:rPr>
                <a:t>Resources</a:t>
              </a:r>
            </a:p>
          </p:txBody>
        </p:sp>
      </p:grpSp>
      <p:grpSp>
        <p:nvGrpSpPr>
          <p:cNvPr id="18" name="Group 15"/>
          <p:cNvGrpSpPr>
            <a:grpSpLocks/>
          </p:cNvGrpSpPr>
          <p:nvPr/>
        </p:nvGrpSpPr>
        <p:grpSpPr bwMode="auto">
          <a:xfrm>
            <a:off x="9128063" y="3124200"/>
            <a:ext cx="1295400" cy="685800"/>
            <a:chOff x="2688" y="1488"/>
            <a:chExt cx="816" cy="432"/>
          </a:xfrm>
          <a:solidFill>
            <a:schemeClr val="accent5">
              <a:lumMod val="20000"/>
              <a:lumOff val="80000"/>
            </a:schemeClr>
          </a:solidFill>
        </p:grpSpPr>
        <p:sp>
          <p:nvSpPr>
            <p:cNvPr id="19" name="AutoShape 16"/>
            <p:cNvSpPr>
              <a:spLocks noChangeArrowheads="1"/>
            </p:cNvSpPr>
            <p:nvPr/>
          </p:nvSpPr>
          <p:spPr bwMode="auto">
            <a:xfrm>
              <a:off x="2688" y="1488"/>
              <a:ext cx="816" cy="432"/>
            </a:xfrm>
            <a:prstGeom prst="roundRect">
              <a:avLst>
                <a:gd name="adj" fmla="val 16667"/>
              </a:avLst>
            </a:prstGeom>
            <a:grpFill/>
            <a:ln w="9525">
              <a:solidFill>
                <a:schemeClr val="tx1"/>
              </a:solidFill>
              <a:round/>
              <a:headEnd/>
              <a:tailEnd/>
            </a:ln>
            <a:effectLst>
              <a:outerShdw dist="107763" dir="2700000" algn="ctr" rotWithShape="0">
                <a:schemeClr val="bg2"/>
              </a:outerShdw>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b="1">
                <a:latin typeface="+mn-lt"/>
              </a:endParaRPr>
            </a:p>
          </p:txBody>
        </p:sp>
        <p:sp>
          <p:nvSpPr>
            <p:cNvPr id="20" name="Rectangle 17"/>
            <p:cNvSpPr>
              <a:spLocks noChangeArrowheads="1"/>
            </p:cNvSpPr>
            <p:nvPr/>
          </p:nvSpPr>
          <p:spPr bwMode="auto">
            <a:xfrm>
              <a:off x="2784" y="1584"/>
              <a:ext cx="624"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b="1">
                  <a:latin typeface="+mn-lt"/>
                </a:rPr>
                <a:t>File</a:t>
              </a:r>
            </a:p>
          </p:txBody>
        </p:sp>
      </p:grpSp>
      <p:sp>
        <p:nvSpPr>
          <p:cNvPr id="21" name="AutoShape 18"/>
          <p:cNvSpPr>
            <a:spLocks noChangeArrowheads="1"/>
          </p:cNvSpPr>
          <p:nvPr/>
        </p:nvSpPr>
        <p:spPr bwMode="auto">
          <a:xfrm>
            <a:off x="6537263" y="4343400"/>
            <a:ext cx="5029200" cy="914400"/>
          </a:xfrm>
          <a:prstGeom prst="roundRect">
            <a:avLst>
              <a:gd name="adj" fmla="val 16667"/>
            </a:avLst>
          </a:prstGeom>
          <a:solidFill>
            <a:schemeClr val="accent3">
              <a:lumMod val="20000"/>
              <a:lumOff val="80000"/>
            </a:schemeClr>
          </a:solidFill>
          <a:ln w="9525">
            <a:solidFill>
              <a:schemeClr val="tx1"/>
            </a:solidFill>
            <a:round/>
            <a:headEnd/>
            <a:tailEnd/>
          </a:ln>
          <a:effectLst>
            <a:outerShdw dist="107763" dir="2700000" algn="ctr" rotWithShape="0">
              <a:schemeClr val="bg2"/>
            </a:outerShdw>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b="1">
              <a:latin typeface="+mn-lt"/>
            </a:endParaRPr>
          </a:p>
        </p:txBody>
      </p:sp>
      <p:sp>
        <p:nvSpPr>
          <p:cNvPr id="22" name="Rectangle 19"/>
          <p:cNvSpPr>
            <a:spLocks noChangeArrowheads="1"/>
          </p:cNvSpPr>
          <p:nvPr/>
        </p:nvSpPr>
        <p:spPr bwMode="auto">
          <a:xfrm>
            <a:off x="8137463" y="4572000"/>
            <a:ext cx="1752600" cy="4572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b="1">
              <a:latin typeface="+mn-lt"/>
            </a:endParaRPr>
          </a:p>
        </p:txBody>
      </p:sp>
      <p:sp>
        <p:nvSpPr>
          <p:cNvPr id="23" name="Text Box 20"/>
          <p:cNvSpPr txBox="1">
            <a:spLocks noChangeArrowheads="1"/>
          </p:cNvSpPr>
          <p:nvPr/>
        </p:nvSpPr>
        <p:spPr bwMode="auto">
          <a:xfrm>
            <a:off x="8366063" y="4648200"/>
            <a:ext cx="134056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b="1" dirty="0">
                <a:latin typeface="+mn-lt"/>
              </a:rPr>
              <a:t>Linux kernel</a:t>
            </a:r>
          </a:p>
        </p:txBody>
      </p:sp>
      <p:sp>
        <p:nvSpPr>
          <p:cNvPr id="24" name="Line 21"/>
          <p:cNvSpPr>
            <a:spLocks noChangeShapeType="1"/>
          </p:cNvSpPr>
          <p:nvPr/>
        </p:nvSpPr>
        <p:spPr bwMode="auto">
          <a:xfrm flipH="1">
            <a:off x="8442263" y="3276600"/>
            <a:ext cx="6858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25" name="Line 22"/>
          <p:cNvSpPr>
            <a:spLocks noChangeShapeType="1"/>
          </p:cNvSpPr>
          <p:nvPr/>
        </p:nvSpPr>
        <p:spPr bwMode="auto">
          <a:xfrm flipH="1">
            <a:off x="8442263" y="2590800"/>
            <a:ext cx="16764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26" name="Line 23"/>
          <p:cNvSpPr>
            <a:spLocks noChangeShapeType="1"/>
          </p:cNvSpPr>
          <p:nvPr/>
        </p:nvSpPr>
        <p:spPr bwMode="auto">
          <a:xfrm>
            <a:off x="6994463" y="3505200"/>
            <a:ext cx="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27" name="Line 24"/>
          <p:cNvSpPr>
            <a:spLocks noChangeShapeType="1"/>
          </p:cNvSpPr>
          <p:nvPr/>
        </p:nvSpPr>
        <p:spPr bwMode="auto">
          <a:xfrm flipV="1">
            <a:off x="8061263" y="3505200"/>
            <a:ext cx="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28" name="Text Box 25"/>
          <p:cNvSpPr txBox="1">
            <a:spLocks noChangeArrowheads="1"/>
          </p:cNvSpPr>
          <p:nvPr/>
        </p:nvSpPr>
        <p:spPr bwMode="auto">
          <a:xfrm>
            <a:off x="7604063" y="2743200"/>
            <a:ext cx="692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b="1">
                <a:latin typeface="+mn-lt"/>
              </a:rPr>
              <a:t>Stack</a:t>
            </a:r>
          </a:p>
        </p:txBody>
      </p:sp>
      <p:sp>
        <p:nvSpPr>
          <p:cNvPr id="29" name="Rectangle 26"/>
          <p:cNvSpPr>
            <a:spLocks noChangeArrowheads="1"/>
          </p:cNvSpPr>
          <p:nvPr/>
        </p:nvSpPr>
        <p:spPr bwMode="auto">
          <a:xfrm>
            <a:off x="7527863" y="2362200"/>
            <a:ext cx="762000" cy="304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b="1">
              <a:latin typeface="+mn-lt"/>
            </a:endParaRPr>
          </a:p>
        </p:txBody>
      </p:sp>
      <p:sp>
        <p:nvSpPr>
          <p:cNvPr id="30" name="Text Box 27"/>
          <p:cNvSpPr txBox="1">
            <a:spLocks noChangeArrowheads="1"/>
          </p:cNvSpPr>
          <p:nvPr/>
        </p:nvSpPr>
        <p:spPr bwMode="auto">
          <a:xfrm>
            <a:off x="7604063" y="2362200"/>
            <a:ext cx="63395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b="1">
                <a:latin typeface="+mn-lt"/>
              </a:rPr>
              <a:t>Data</a:t>
            </a:r>
          </a:p>
        </p:txBody>
      </p:sp>
      <p:grpSp>
        <p:nvGrpSpPr>
          <p:cNvPr id="31" name="Group 28"/>
          <p:cNvGrpSpPr>
            <a:grpSpLocks/>
          </p:cNvGrpSpPr>
          <p:nvPr/>
        </p:nvGrpSpPr>
        <p:grpSpPr bwMode="auto">
          <a:xfrm>
            <a:off x="9280463" y="3276600"/>
            <a:ext cx="1295400" cy="685800"/>
            <a:chOff x="2688" y="1488"/>
            <a:chExt cx="816" cy="432"/>
          </a:xfrm>
          <a:solidFill>
            <a:schemeClr val="accent5">
              <a:lumMod val="20000"/>
              <a:lumOff val="80000"/>
            </a:schemeClr>
          </a:solidFill>
        </p:grpSpPr>
        <p:sp>
          <p:nvSpPr>
            <p:cNvPr id="32" name="AutoShape 29"/>
            <p:cNvSpPr>
              <a:spLocks noChangeArrowheads="1"/>
            </p:cNvSpPr>
            <p:nvPr/>
          </p:nvSpPr>
          <p:spPr bwMode="auto">
            <a:xfrm>
              <a:off x="2688" y="1488"/>
              <a:ext cx="816" cy="432"/>
            </a:xfrm>
            <a:prstGeom prst="roundRect">
              <a:avLst>
                <a:gd name="adj" fmla="val 16667"/>
              </a:avLst>
            </a:prstGeom>
            <a:grpFill/>
            <a:ln w="9525">
              <a:solidFill>
                <a:schemeClr val="tx1"/>
              </a:solidFill>
              <a:round/>
              <a:headEnd/>
              <a:tailEnd/>
            </a:ln>
            <a:effectLst>
              <a:outerShdw dist="107763" dir="2700000" algn="ctr" rotWithShape="0">
                <a:schemeClr val="bg2"/>
              </a:outerShdw>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b="1">
                <a:latin typeface="+mn-lt"/>
              </a:endParaRPr>
            </a:p>
          </p:txBody>
        </p:sp>
        <p:sp>
          <p:nvSpPr>
            <p:cNvPr id="33" name="Rectangle 30"/>
            <p:cNvSpPr>
              <a:spLocks noChangeArrowheads="1"/>
            </p:cNvSpPr>
            <p:nvPr/>
          </p:nvSpPr>
          <p:spPr bwMode="auto">
            <a:xfrm>
              <a:off x="2784" y="1584"/>
              <a:ext cx="624"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b="1">
                  <a:latin typeface="+mn-lt"/>
                </a:rPr>
                <a:t>File</a:t>
              </a:r>
            </a:p>
          </p:txBody>
        </p:sp>
      </p:grpSp>
      <p:sp>
        <p:nvSpPr>
          <p:cNvPr id="34" name="Line 31"/>
          <p:cNvSpPr>
            <a:spLocks noChangeShapeType="1"/>
          </p:cNvSpPr>
          <p:nvPr/>
        </p:nvSpPr>
        <p:spPr bwMode="auto">
          <a:xfrm flipH="1">
            <a:off x="10728263" y="2819400"/>
            <a:ext cx="0" cy="1524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35" name="Line 32"/>
          <p:cNvSpPr>
            <a:spLocks noChangeShapeType="1"/>
          </p:cNvSpPr>
          <p:nvPr/>
        </p:nvSpPr>
        <p:spPr bwMode="auto">
          <a:xfrm flipV="1">
            <a:off x="11033063" y="2819400"/>
            <a:ext cx="0" cy="1524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36" name="Line 33"/>
          <p:cNvSpPr>
            <a:spLocks noChangeShapeType="1"/>
          </p:cNvSpPr>
          <p:nvPr/>
        </p:nvSpPr>
        <p:spPr bwMode="auto">
          <a:xfrm>
            <a:off x="9737663" y="3962400"/>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37" name="Line 34"/>
          <p:cNvSpPr>
            <a:spLocks noChangeShapeType="1"/>
          </p:cNvSpPr>
          <p:nvPr/>
        </p:nvSpPr>
        <p:spPr bwMode="auto">
          <a:xfrm flipV="1">
            <a:off x="10271063" y="3962400"/>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Tree>
    <p:extLst>
      <p:ext uri="{BB962C8B-B14F-4D97-AF65-F5344CB8AC3E}">
        <p14:creationId xmlns:p14="http://schemas.microsoft.com/office/powerpoint/2010/main" val="30033906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Process Tree Structure</a:t>
            </a:r>
          </a:p>
        </p:txBody>
      </p:sp>
      <p:sp>
        <p:nvSpPr>
          <p:cNvPr id="4" name="Slide Number Placeholder 3"/>
          <p:cNvSpPr>
            <a:spLocks noGrp="1"/>
          </p:cNvSpPr>
          <p:nvPr>
            <p:ph type="sldNum" sz="quarter" idx="12"/>
          </p:nvPr>
        </p:nvSpPr>
        <p:spPr/>
        <p:txBody>
          <a:bodyPr/>
          <a:lstStyle/>
          <a:p>
            <a:fld id="{1DEFBDA0-AD74-41D1-B067-250B5C005FA0}" type="slidenum">
              <a:rPr lang="en-IN" smtClean="0"/>
              <a:t>68</a:t>
            </a:fld>
            <a:endParaRPr lang="en-IN"/>
          </a:p>
        </p:txBody>
      </p:sp>
      <p:sp>
        <p:nvSpPr>
          <p:cNvPr id="5" name="Rectangle 3"/>
          <p:cNvSpPr txBox="1">
            <a:spLocks noChangeArrowheads="1"/>
          </p:cNvSpPr>
          <p:nvPr/>
        </p:nvSpPr>
        <p:spPr>
          <a:xfrm>
            <a:off x="246320" y="1095154"/>
            <a:ext cx="5357037" cy="5497032"/>
          </a:xfrm>
          <a:prstGeom prst="rect">
            <a:avLst/>
          </a:prstGeom>
          <a:solidFill>
            <a:schemeClr val="accent1">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b="1" dirty="0"/>
              <a:t> In a Linux system no process is independent of any other process.</a:t>
            </a:r>
          </a:p>
          <a:p>
            <a:pPr algn="just"/>
            <a:r>
              <a:rPr lang="en-US" altLang="en-US" sz="2400" b="1" dirty="0"/>
              <a:t> Every process in the system, except the initial process has a parent process.</a:t>
            </a:r>
          </a:p>
          <a:p>
            <a:pPr algn="just"/>
            <a:r>
              <a:rPr lang="en-US" altLang="en-US" sz="2400" b="1" dirty="0"/>
              <a:t> New processes are not created, they are copied, or </a:t>
            </a:r>
            <a:r>
              <a:rPr lang="en-US" altLang="en-US" sz="2400" b="1" i="1" dirty="0"/>
              <a:t>cloned</a:t>
            </a:r>
            <a:r>
              <a:rPr lang="en-US" altLang="en-US" sz="2400" b="1" dirty="0"/>
              <a:t> from previous processes.</a:t>
            </a:r>
          </a:p>
          <a:p>
            <a:pPr algn="just"/>
            <a:r>
              <a:rPr lang="en-US" altLang="en-US" sz="2400" b="1" dirty="0"/>
              <a:t> Every </a:t>
            </a:r>
            <a:r>
              <a:rPr lang="en-US" altLang="en-US" sz="2400" b="1" dirty="0" err="1"/>
              <a:t>task_struct</a:t>
            </a:r>
            <a:r>
              <a:rPr lang="en-US" altLang="en-US" sz="2400" b="1" dirty="0"/>
              <a:t> representing a process keeps pointers to its parent process and  as well as to its own child processes</a:t>
            </a:r>
          </a:p>
          <a:p>
            <a:pPr algn="just"/>
            <a:r>
              <a:rPr lang="en-US" altLang="en-US" sz="2400" b="1" dirty="0"/>
              <a:t>$</a:t>
            </a:r>
            <a:r>
              <a:rPr lang="en-US" altLang="en-US" sz="2400" b="1" dirty="0" err="1"/>
              <a:t>pstree</a:t>
            </a:r>
            <a:r>
              <a:rPr lang="en-US" altLang="en-US" sz="2400" b="1" dirty="0"/>
              <a:t> – process tree structure shows the process dependency. </a:t>
            </a:r>
          </a:p>
          <a:p>
            <a:pPr algn="just"/>
            <a:endParaRPr lang="en-US" altLang="en-US" sz="2400" b="1" dirty="0"/>
          </a:p>
          <a:p>
            <a:pPr algn="just"/>
            <a:endParaRPr lang="en-US" altLang="en-US" sz="2400" b="1" dirty="0"/>
          </a:p>
          <a:p>
            <a:pPr algn="just"/>
            <a:endParaRPr lang="en-US" altLang="en-US" sz="2400" b="1" dirty="0"/>
          </a:p>
        </p:txBody>
      </p:sp>
      <p:sp>
        <p:nvSpPr>
          <p:cNvPr id="6" name="Rectangle 3"/>
          <p:cNvSpPr txBox="1">
            <a:spLocks noChangeArrowheads="1"/>
          </p:cNvSpPr>
          <p:nvPr/>
        </p:nvSpPr>
        <p:spPr>
          <a:xfrm>
            <a:off x="5911701" y="1176371"/>
            <a:ext cx="6013205" cy="5096838"/>
          </a:xfrm>
          <a:prstGeom prst="rect">
            <a:avLst/>
          </a:prstGeom>
          <a:solidFill>
            <a:schemeClr val="tx2">
              <a:lumMod val="10000"/>
              <a:lumOff val="9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200" b="1" dirty="0">
                <a:latin typeface="Helvetica" panose="020B0604020202020204" pitchFamily="34" charset="0"/>
              </a:rPr>
              <a:t>Parent process creates children processes, which, in turn create other processes, forming a tree of processes.</a:t>
            </a:r>
          </a:p>
          <a:p>
            <a:pPr algn="just"/>
            <a:r>
              <a:rPr lang="en-US" altLang="en-US" sz="2200" b="1" dirty="0">
                <a:latin typeface="Helvetica" panose="020B0604020202020204" pitchFamily="34" charset="0"/>
              </a:rPr>
              <a:t>Resource sharing</a:t>
            </a:r>
          </a:p>
          <a:p>
            <a:pPr lvl="1" algn="just"/>
            <a:r>
              <a:rPr lang="en-US" altLang="en-US" sz="2000" b="1" dirty="0">
                <a:latin typeface="Helvetica" panose="020B0604020202020204" pitchFamily="34" charset="0"/>
              </a:rPr>
              <a:t>Parent and children share all resources.</a:t>
            </a:r>
          </a:p>
          <a:p>
            <a:pPr lvl="1" algn="just"/>
            <a:r>
              <a:rPr lang="en-US" altLang="en-US" sz="2000" b="1" dirty="0">
                <a:latin typeface="Helvetica" panose="020B0604020202020204" pitchFamily="34" charset="0"/>
              </a:rPr>
              <a:t>Children share subset of parent’s resources.</a:t>
            </a:r>
          </a:p>
          <a:p>
            <a:pPr lvl="1" algn="just"/>
            <a:r>
              <a:rPr lang="en-US" altLang="en-US" sz="2000" b="1" dirty="0">
                <a:latin typeface="Helvetica" panose="020B0604020202020204" pitchFamily="34" charset="0"/>
              </a:rPr>
              <a:t>Parent and child share no resources.</a:t>
            </a:r>
          </a:p>
          <a:p>
            <a:pPr algn="just"/>
            <a:r>
              <a:rPr lang="en-US" altLang="en-US" sz="2200" b="1" dirty="0">
                <a:latin typeface="Helvetica" panose="020B0604020202020204" pitchFamily="34" charset="0"/>
              </a:rPr>
              <a:t>Execution</a:t>
            </a:r>
          </a:p>
          <a:p>
            <a:pPr lvl="1" algn="just"/>
            <a:r>
              <a:rPr lang="en-US" altLang="en-US" sz="2000" b="1" dirty="0">
                <a:latin typeface="Helvetica" panose="020B0604020202020204" pitchFamily="34" charset="0"/>
              </a:rPr>
              <a:t>Parent and children execute concurrently.</a:t>
            </a:r>
          </a:p>
          <a:p>
            <a:pPr lvl="1" algn="just"/>
            <a:r>
              <a:rPr lang="en-US" altLang="en-US" sz="2000" b="1" dirty="0">
                <a:latin typeface="Helvetica" panose="020B0604020202020204" pitchFamily="34" charset="0"/>
              </a:rPr>
              <a:t>Parent waits until children terminate.</a:t>
            </a:r>
          </a:p>
          <a:p>
            <a:pPr algn="just"/>
            <a:r>
              <a:rPr lang="en-US" altLang="en-US" sz="2200" b="1" dirty="0">
                <a:latin typeface="Helvetica" panose="020B0604020202020204" pitchFamily="34" charset="0"/>
              </a:rPr>
              <a:t>Address space</a:t>
            </a:r>
          </a:p>
          <a:p>
            <a:pPr lvl="1" algn="just"/>
            <a:r>
              <a:rPr lang="en-US" altLang="en-US" sz="2200" b="1" dirty="0">
                <a:latin typeface="Helvetica" panose="020B0604020202020204" pitchFamily="34" charset="0"/>
              </a:rPr>
              <a:t>   </a:t>
            </a:r>
            <a:r>
              <a:rPr lang="en-US" altLang="en-US" sz="2000" b="1" dirty="0">
                <a:latin typeface="Helvetica" panose="020B0604020202020204" pitchFamily="34" charset="0"/>
              </a:rPr>
              <a:t>Child duplicate of parent.</a:t>
            </a:r>
          </a:p>
          <a:p>
            <a:pPr lvl="1" algn="just"/>
            <a:r>
              <a:rPr lang="en-US" altLang="en-US" sz="2000" b="1" dirty="0">
                <a:latin typeface="Helvetica" panose="020B0604020202020204" pitchFamily="34" charset="0"/>
              </a:rPr>
              <a:t>   Child has a program loaded into it.</a:t>
            </a:r>
          </a:p>
          <a:p>
            <a:pPr lvl="1" algn="just"/>
            <a:endParaRPr lang="en-US" altLang="en-US" sz="2200" b="1" dirty="0">
              <a:latin typeface="Helvetica" panose="020B0604020202020204" pitchFamily="34" charset="0"/>
            </a:endParaRPr>
          </a:p>
        </p:txBody>
      </p:sp>
    </p:spTree>
    <p:extLst>
      <p:ext uri="{BB962C8B-B14F-4D97-AF65-F5344CB8AC3E}">
        <p14:creationId xmlns:p14="http://schemas.microsoft.com/office/powerpoint/2010/main" val="250615864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Parent and Child </a:t>
            </a:r>
          </a:p>
        </p:txBody>
      </p:sp>
      <p:sp>
        <p:nvSpPr>
          <p:cNvPr id="4" name="Slide Number Placeholder 3"/>
          <p:cNvSpPr>
            <a:spLocks noGrp="1"/>
          </p:cNvSpPr>
          <p:nvPr>
            <p:ph type="sldNum" sz="quarter" idx="12"/>
          </p:nvPr>
        </p:nvSpPr>
        <p:spPr/>
        <p:txBody>
          <a:bodyPr/>
          <a:lstStyle/>
          <a:p>
            <a:fld id="{1DEFBDA0-AD74-41D1-B067-250B5C005FA0}" type="slidenum">
              <a:rPr lang="en-IN" smtClean="0"/>
              <a:t>69</a:t>
            </a:fld>
            <a:endParaRPr lang="en-IN"/>
          </a:p>
        </p:txBody>
      </p:sp>
      <p:sp>
        <p:nvSpPr>
          <p:cNvPr id="5" name="Rectangle 3"/>
          <p:cNvSpPr txBox="1">
            <a:spLocks noChangeArrowheads="1"/>
          </p:cNvSpPr>
          <p:nvPr/>
        </p:nvSpPr>
        <p:spPr>
          <a:xfrm>
            <a:off x="141403" y="1649818"/>
            <a:ext cx="7524671" cy="4921103"/>
          </a:xfrm>
          <a:prstGeom prst="rect">
            <a:avLst/>
          </a:prstGeom>
          <a:solidFill>
            <a:srgbClr val="CCFFFF"/>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200" b="1" dirty="0" err="1">
                <a:latin typeface="Helvetica" panose="020B0604020202020204" pitchFamily="34" charset="0"/>
              </a:rPr>
              <a:t>pid_t</a:t>
            </a:r>
            <a:r>
              <a:rPr lang="en-US" altLang="en-US" sz="2200" b="1" dirty="0">
                <a:latin typeface="Helvetica" panose="020B0604020202020204" pitchFamily="34" charset="0"/>
              </a:rPr>
              <a:t> fork (void); creates a new process</a:t>
            </a:r>
          </a:p>
          <a:p>
            <a:pPr algn="just"/>
            <a:endParaRPr lang="en-US" altLang="en-US" sz="2200" b="1" dirty="0">
              <a:latin typeface="Helvetica" panose="020B0604020202020204" pitchFamily="34" charset="0"/>
            </a:endParaRPr>
          </a:p>
          <a:p>
            <a:pPr algn="just"/>
            <a:r>
              <a:rPr lang="en-US" altLang="en-US" sz="2200" b="1" dirty="0">
                <a:latin typeface="Helvetica" panose="020B0604020202020204" pitchFamily="34" charset="0"/>
              </a:rPr>
              <a:t>All statements after the fork() system call in a program are executed by two processes - the original process that used fork(), plus the new process that is created by fork( )</a:t>
            </a:r>
          </a:p>
          <a:p>
            <a:pPr algn="just"/>
            <a:endParaRPr lang="en-US" altLang="en-US" sz="2200" b="1" dirty="0">
              <a:latin typeface="Helvetica" panose="020B0604020202020204" pitchFamily="34" charset="0"/>
            </a:endParaRPr>
          </a:p>
          <a:p>
            <a:pPr algn="just">
              <a:buFont typeface="Wingdings" panose="05000000000000000000" pitchFamily="2" charset="2"/>
              <a:buNone/>
            </a:pPr>
            <a:r>
              <a:rPr lang="en-US" altLang="en-US" sz="2200" b="1" dirty="0">
                <a:latin typeface="Helvetica" panose="020B0604020202020204" pitchFamily="34" charset="0"/>
              </a:rPr>
              <a:t>main ( ) {</a:t>
            </a:r>
          </a:p>
          <a:p>
            <a:pPr lvl="2" algn="just">
              <a:buFontTx/>
              <a:buNone/>
            </a:pPr>
            <a:r>
              <a:rPr lang="en-US" altLang="en-US" sz="2200" b="1" dirty="0">
                <a:latin typeface="Helvetica" panose="020B0604020202020204" pitchFamily="34" charset="0"/>
              </a:rPr>
              <a:t> </a:t>
            </a:r>
            <a:r>
              <a:rPr lang="en-US" altLang="en-US" sz="2200" b="1" dirty="0" err="1">
                <a:latin typeface="Helvetica" panose="020B0604020202020204" pitchFamily="34" charset="0"/>
              </a:rPr>
              <a:t>printf</a:t>
            </a:r>
            <a:r>
              <a:rPr lang="en-US" altLang="en-US" sz="2200" b="1" dirty="0">
                <a:latin typeface="Helvetica" panose="020B0604020202020204" pitchFamily="34" charset="0"/>
              </a:rPr>
              <a:t> (“ Hello fork %d\n, fork ( ) ”);</a:t>
            </a:r>
          </a:p>
          <a:p>
            <a:pPr algn="just">
              <a:buFont typeface="Wingdings" panose="05000000000000000000" pitchFamily="2" charset="2"/>
              <a:buNone/>
            </a:pPr>
            <a:r>
              <a:rPr lang="en-US" altLang="en-US" sz="2200" b="1" dirty="0">
                <a:latin typeface="Helvetica" panose="020B0604020202020204" pitchFamily="34" charset="0"/>
              </a:rPr>
              <a:t>}</a:t>
            </a:r>
          </a:p>
          <a:p>
            <a:pPr lvl="1" algn="just"/>
            <a:r>
              <a:rPr lang="en-US" altLang="en-US" sz="2200" b="1" dirty="0">
                <a:latin typeface="Helvetica" panose="020B0604020202020204" pitchFamily="34" charset="0"/>
              </a:rPr>
              <a:t>Hello fork: 0</a:t>
            </a:r>
          </a:p>
          <a:p>
            <a:pPr lvl="1" algn="just"/>
            <a:r>
              <a:rPr lang="en-US" altLang="en-US" sz="2200" b="1" dirty="0">
                <a:latin typeface="Helvetica" panose="020B0604020202020204" pitchFamily="34" charset="0"/>
              </a:rPr>
              <a:t>Hello fork: x ( &gt; 0);</a:t>
            </a:r>
          </a:p>
          <a:p>
            <a:pPr lvl="1" algn="just"/>
            <a:r>
              <a:rPr lang="en-US" altLang="en-US" sz="2200" b="1" dirty="0">
                <a:latin typeface="Helvetica" panose="020B0604020202020204" pitchFamily="34" charset="0"/>
              </a:rPr>
              <a:t>Hello fork: -1</a:t>
            </a:r>
          </a:p>
        </p:txBody>
      </p:sp>
      <p:sp>
        <p:nvSpPr>
          <p:cNvPr id="6" name="Rectangle 3"/>
          <p:cNvSpPr txBox="1">
            <a:spLocks noChangeArrowheads="1"/>
          </p:cNvSpPr>
          <p:nvPr/>
        </p:nvSpPr>
        <p:spPr>
          <a:xfrm>
            <a:off x="7972713" y="1353025"/>
            <a:ext cx="3648673" cy="3771868"/>
          </a:xfrm>
          <a:prstGeom prst="rect">
            <a:avLst/>
          </a:prstGeom>
          <a:solidFill>
            <a:schemeClr val="accent6">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en-US" sz="2400" b="1"/>
              <a:t>if (!fork) {   </a:t>
            </a:r>
          </a:p>
          <a:p>
            <a:pPr>
              <a:buFont typeface="Wingdings" panose="05000000000000000000" pitchFamily="2" charset="2"/>
              <a:buNone/>
            </a:pPr>
            <a:r>
              <a:rPr lang="en-US" altLang="en-US" sz="2400" b="1"/>
              <a:t>               /* Child Code  */</a:t>
            </a:r>
          </a:p>
          <a:p>
            <a:pPr>
              <a:buFont typeface="Wingdings" panose="05000000000000000000" pitchFamily="2" charset="2"/>
              <a:buNone/>
            </a:pPr>
            <a:r>
              <a:rPr lang="en-US" altLang="en-US" sz="2400" b="1"/>
              <a:t>}</a:t>
            </a:r>
          </a:p>
          <a:p>
            <a:pPr>
              <a:buFont typeface="Wingdings" panose="05000000000000000000" pitchFamily="2" charset="2"/>
              <a:buNone/>
            </a:pPr>
            <a:r>
              <a:rPr lang="en-US" altLang="en-US" sz="2400" b="1"/>
              <a:t>else {</a:t>
            </a:r>
          </a:p>
          <a:p>
            <a:pPr>
              <a:buFont typeface="Wingdings" panose="05000000000000000000" pitchFamily="2" charset="2"/>
              <a:buNone/>
            </a:pPr>
            <a:r>
              <a:rPr lang="en-US" altLang="en-US" sz="2400" b="1"/>
              <a:t>         /* parent code */</a:t>
            </a:r>
          </a:p>
          <a:p>
            <a:pPr>
              <a:buFont typeface="Wingdings" panose="05000000000000000000" pitchFamily="2" charset="2"/>
              <a:buNone/>
            </a:pPr>
            <a:r>
              <a:rPr lang="en-US" altLang="en-US" sz="2400" b="1"/>
              <a:t>            wait (0); /* or */</a:t>
            </a:r>
          </a:p>
          <a:p>
            <a:pPr>
              <a:buFont typeface="Wingdings" panose="05000000000000000000" pitchFamily="2" charset="2"/>
              <a:buNone/>
            </a:pPr>
            <a:r>
              <a:rPr lang="en-US" altLang="en-US" sz="2400" b="1"/>
              <a:t>            waitpid(pid, ….);</a:t>
            </a:r>
          </a:p>
          <a:p>
            <a:pPr>
              <a:buFont typeface="Wingdings" panose="05000000000000000000" pitchFamily="2" charset="2"/>
              <a:buNone/>
            </a:pPr>
            <a:r>
              <a:rPr lang="en-US" altLang="en-US" sz="2400" b="1"/>
              <a:t>}</a:t>
            </a:r>
            <a:endParaRPr lang="en-US" altLang="en-US" sz="2400" b="1" dirty="0"/>
          </a:p>
        </p:txBody>
      </p:sp>
    </p:spTree>
    <p:extLst>
      <p:ext uri="{BB962C8B-B14F-4D97-AF65-F5344CB8AC3E}">
        <p14:creationId xmlns:p14="http://schemas.microsoft.com/office/powerpoint/2010/main" val="20945492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ltLang="en-US" dirty="0" smtClean="0">
                <a:solidFill>
                  <a:sysClr val="windowText" lastClr="000000"/>
                </a:solidFill>
                <a:latin typeface="Gill Sans MT" pitchFamily="34" charset="0"/>
              </a:rPr>
              <a:t>Few Popular RTOS </a:t>
            </a:r>
            <a:endParaRPr lang="en-IN"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7</a:t>
            </a:fld>
            <a:endParaRPr lang="en-IN"/>
          </a:p>
        </p:txBody>
      </p:sp>
      <p:sp>
        <p:nvSpPr>
          <p:cNvPr id="5" name="AutoShape 2"/>
          <p:cNvSpPr>
            <a:spLocks noChangeArrowheads="1"/>
          </p:cNvSpPr>
          <p:nvPr/>
        </p:nvSpPr>
        <p:spPr bwMode="auto">
          <a:xfrm>
            <a:off x="3765645" y="1619843"/>
            <a:ext cx="4953000" cy="4572000"/>
          </a:xfrm>
          <a:prstGeom prst="sun">
            <a:avLst>
              <a:gd name="adj" fmla="val 25000"/>
            </a:avLst>
          </a:prstGeom>
          <a:gradFill rotWithShape="1">
            <a:gsLst>
              <a:gs pos="0">
                <a:srgbClr val="007600"/>
              </a:gs>
              <a:gs pos="50000">
                <a:srgbClr val="00FF00"/>
              </a:gs>
              <a:gs pos="100000">
                <a:srgbClr val="007600"/>
              </a:gs>
            </a:gsLst>
            <a:lin ang="5400000" scaled="1"/>
          </a:gradFill>
          <a:ln w="9525">
            <a:miter lim="800000"/>
            <a:headEnd/>
            <a:tailEnd/>
          </a:ln>
          <a:effectLst/>
          <a:scene3d>
            <a:camera prst="legacyObliqueTopLeft"/>
            <a:lightRig rig="legacyFlat3" dir="t"/>
          </a:scene3d>
          <a:sp3d extrusionH="430200" prstMaterial="legacyMatte">
            <a:bevelT w="13500" h="13500" prst="angle"/>
            <a:bevelB w="13500" h="13500" prst="angle"/>
            <a:extrusionClr>
              <a:srgbClr val="00FF00"/>
            </a:extrusionClr>
            <a:contourClr>
              <a:srgbClr val="0076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Font typeface="Arial" panose="020B0604020202020204" pitchFamily="34" charset="0"/>
              <a:buChar char="•"/>
              <a:defRPr sz="2000">
                <a:solidFill>
                  <a:schemeClr val="tx1"/>
                </a:solidFill>
                <a:latin typeface="Gill Sans MT" panose="020B0502020104020203" pitchFamily="34" charset="0"/>
              </a:defRPr>
            </a:lvl1pPr>
            <a:lvl2pPr marL="742950" indent="-285750">
              <a:spcBef>
                <a:spcPct val="20000"/>
              </a:spcBef>
              <a:buFont typeface="Arial" panose="020B0604020202020204" pitchFamily="34" charset="0"/>
              <a:buChar char="–"/>
              <a:defRPr>
                <a:solidFill>
                  <a:schemeClr val="tx1"/>
                </a:solidFill>
                <a:latin typeface="Gill Sans MT" panose="020B0502020104020203" pitchFamily="34" charset="0"/>
              </a:defRPr>
            </a:lvl2pPr>
            <a:lvl3pPr marL="1143000" indent="-228600">
              <a:spcBef>
                <a:spcPct val="20000"/>
              </a:spcBef>
              <a:buFont typeface="Arial" panose="020B0604020202020204" pitchFamily="34" charset="0"/>
              <a:buChar char="•"/>
              <a:defRPr sz="1600">
                <a:solidFill>
                  <a:schemeClr val="tx1"/>
                </a:solidFill>
                <a:latin typeface="Gill Sans MT" panose="020B0502020104020203" pitchFamily="34" charset="0"/>
              </a:defRPr>
            </a:lvl3pPr>
            <a:lvl4pPr marL="1600200" indent="-228600">
              <a:spcBef>
                <a:spcPct val="20000"/>
              </a:spcBef>
              <a:buFont typeface="Arial" panose="020B0604020202020204" pitchFamily="34" charset="0"/>
              <a:buChar char="–"/>
              <a:defRPr sz="1600">
                <a:solidFill>
                  <a:schemeClr val="tx1"/>
                </a:solidFill>
                <a:latin typeface="Gill Sans MT" panose="020B0502020104020203" pitchFamily="34" charset="0"/>
              </a:defRPr>
            </a:lvl4pPr>
            <a:lvl5pPr marL="2057400" indent="-228600">
              <a:spcBef>
                <a:spcPct val="20000"/>
              </a:spcBef>
              <a:buFont typeface="Arial" panose="020B0604020202020204" pitchFamily="34" charset="0"/>
              <a:buChar char="»"/>
              <a:defRPr sz="1400">
                <a:solidFill>
                  <a:schemeClr val="tx1"/>
                </a:solidFill>
                <a:latin typeface="Gill Sans MT" panose="020B0502020104020203"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Gill Sans MT" panose="020B0502020104020203"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Gill Sans MT" panose="020B0502020104020203"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Gill Sans MT" panose="020B0502020104020203"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Gill Sans MT" panose="020B0502020104020203" pitchFamily="34" charset="0"/>
              </a:defRPr>
            </a:lvl9pPr>
          </a:lstStyle>
          <a:p>
            <a:pPr fontAlgn="base">
              <a:spcBef>
                <a:spcPct val="0"/>
              </a:spcBef>
              <a:spcAft>
                <a:spcPct val="0"/>
              </a:spcAft>
              <a:buFontTx/>
              <a:buNone/>
            </a:pPr>
            <a:endParaRPr lang="en-IN" sz="1800" smtClean="0">
              <a:solidFill>
                <a:prstClr val="black"/>
              </a:solidFill>
              <a:latin typeface="Arial" panose="020B0604020202020204" pitchFamily="34" charset="0"/>
            </a:endParaRPr>
          </a:p>
        </p:txBody>
      </p:sp>
      <p:sp>
        <p:nvSpPr>
          <p:cNvPr id="7" name="Text Box 5"/>
          <p:cNvSpPr txBox="1">
            <a:spLocks noChangeArrowheads="1"/>
          </p:cNvSpPr>
          <p:nvPr/>
        </p:nvSpPr>
        <p:spPr bwMode="auto">
          <a:xfrm>
            <a:off x="8947245" y="3982043"/>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Gill Sans MT" panose="020B0502020104020203" pitchFamily="34" charset="0"/>
              </a:defRPr>
            </a:lvl1pPr>
            <a:lvl2pPr marL="742950" indent="-285750">
              <a:spcBef>
                <a:spcPct val="20000"/>
              </a:spcBef>
              <a:buFont typeface="Arial" panose="020B0604020202020204" pitchFamily="34" charset="0"/>
              <a:buChar char="–"/>
              <a:defRPr>
                <a:solidFill>
                  <a:schemeClr val="tx1"/>
                </a:solidFill>
                <a:latin typeface="Gill Sans MT" panose="020B0502020104020203" pitchFamily="34" charset="0"/>
              </a:defRPr>
            </a:lvl2pPr>
            <a:lvl3pPr marL="1143000" indent="-228600">
              <a:spcBef>
                <a:spcPct val="20000"/>
              </a:spcBef>
              <a:buFont typeface="Arial" panose="020B0604020202020204" pitchFamily="34" charset="0"/>
              <a:buChar char="•"/>
              <a:defRPr sz="1600">
                <a:solidFill>
                  <a:schemeClr val="tx1"/>
                </a:solidFill>
                <a:latin typeface="Gill Sans MT" panose="020B0502020104020203" pitchFamily="34" charset="0"/>
              </a:defRPr>
            </a:lvl3pPr>
            <a:lvl4pPr marL="1600200" indent="-228600">
              <a:spcBef>
                <a:spcPct val="20000"/>
              </a:spcBef>
              <a:buFont typeface="Arial" panose="020B0604020202020204" pitchFamily="34" charset="0"/>
              <a:buChar char="–"/>
              <a:defRPr sz="1600">
                <a:solidFill>
                  <a:schemeClr val="tx1"/>
                </a:solidFill>
                <a:latin typeface="Gill Sans MT" panose="020B0502020104020203" pitchFamily="34" charset="0"/>
              </a:defRPr>
            </a:lvl4pPr>
            <a:lvl5pPr marL="2057400" indent="-228600">
              <a:spcBef>
                <a:spcPct val="20000"/>
              </a:spcBef>
              <a:buFont typeface="Arial" panose="020B0604020202020204" pitchFamily="34" charset="0"/>
              <a:buChar char="»"/>
              <a:defRPr sz="1400">
                <a:solidFill>
                  <a:schemeClr val="tx1"/>
                </a:solidFill>
                <a:latin typeface="Gill Sans MT" panose="020B0502020104020203"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Gill Sans MT" panose="020B0502020104020203"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Gill Sans MT" panose="020B0502020104020203"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Gill Sans MT" panose="020B0502020104020203"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Gill Sans MT" panose="020B0502020104020203" pitchFamily="34" charset="0"/>
              </a:defRPr>
            </a:lvl9pPr>
          </a:lstStyle>
          <a:p>
            <a:pPr fontAlgn="base">
              <a:spcBef>
                <a:spcPct val="50000"/>
              </a:spcBef>
              <a:spcAft>
                <a:spcPct val="0"/>
              </a:spcAft>
              <a:buFontTx/>
              <a:buNone/>
            </a:pPr>
            <a:r>
              <a:rPr lang="en-US" altLang="en-US" sz="1800" b="1" dirty="0" err="1" smtClean="0">
                <a:solidFill>
                  <a:prstClr val="black"/>
                </a:solidFill>
                <a:latin typeface="Arial" panose="020B0604020202020204" pitchFamily="34" charset="0"/>
              </a:rPr>
              <a:t>VxWorks</a:t>
            </a:r>
            <a:endParaRPr lang="en-US" altLang="en-US" sz="1800" b="1" dirty="0" smtClean="0">
              <a:solidFill>
                <a:prstClr val="black"/>
              </a:solidFill>
              <a:latin typeface="Arial" panose="020B0604020202020204" pitchFamily="34" charset="0"/>
            </a:endParaRPr>
          </a:p>
        </p:txBody>
      </p:sp>
      <p:sp>
        <p:nvSpPr>
          <p:cNvPr id="8" name="Text Box 6"/>
          <p:cNvSpPr txBox="1">
            <a:spLocks noChangeArrowheads="1"/>
          </p:cNvSpPr>
          <p:nvPr/>
        </p:nvSpPr>
        <p:spPr bwMode="auto">
          <a:xfrm>
            <a:off x="2089245" y="3905843"/>
            <a:ext cx="1752600" cy="366713"/>
          </a:xfrm>
          <a:prstGeom prst="rect">
            <a:avLst/>
          </a:prstGeom>
          <a:noFill/>
          <a:ln>
            <a:noFill/>
          </a:ln>
          <a:effectLst/>
          <a:extLst>
            <a:ext uri="{909E8E84-426E-40DD-AFC4-6F175D3DCCD1}">
              <a14:hiddenFill xmlns:a14="http://schemas.microsoft.com/office/drawing/2010/main">
                <a:gradFill rotWithShape="1">
                  <a:gsLst>
                    <a:gs pos="0">
                      <a:srgbClr val="CC0000">
                        <a:alpha val="75999"/>
                      </a:srgbClr>
                    </a:gs>
                    <a:gs pos="50000">
                      <a:srgbClr val="243B57"/>
                    </a:gs>
                    <a:gs pos="100000">
                      <a:srgbClr val="CC0000">
                        <a:alpha val="75999"/>
                      </a:srgb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defRPr/>
            </a:pPr>
            <a:r>
              <a:rPr lang="en-US" altLang="en-US" b="1">
                <a:solidFill>
                  <a:prstClr val="black"/>
                </a:solidFill>
                <a:latin typeface="Arial" panose="020B0604020202020204" pitchFamily="34" charset="0"/>
              </a:rPr>
              <a:t>RTLinux</a:t>
            </a:r>
          </a:p>
        </p:txBody>
      </p:sp>
      <p:pic>
        <p:nvPicPr>
          <p:cNvPr id="9" name="Picture 7" descr="MV_175x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9673624">
            <a:off x="7804245" y="1467443"/>
            <a:ext cx="16668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QNX Software Systems">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471723">
            <a:off x="7956645" y="5734643"/>
            <a:ext cx="10096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descr="Wind River">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5845" y="3677243"/>
            <a:ext cx="2057400"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descr="Wind River">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18645" y="3761381"/>
            <a:ext cx="19812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logo_rtai_sm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699107">
            <a:off x="3232245" y="1467443"/>
            <a:ext cx="1143000"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94445" y="6191843"/>
            <a:ext cx="135255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15"/>
          <p:cNvSpPr txBox="1">
            <a:spLocks noChangeArrowheads="1"/>
          </p:cNvSpPr>
          <p:nvPr/>
        </p:nvSpPr>
        <p:spPr bwMode="auto">
          <a:xfrm>
            <a:off x="1555845" y="1238843"/>
            <a:ext cx="1752600" cy="822325"/>
          </a:xfrm>
          <a:prstGeom prst="rect">
            <a:avLst/>
          </a:prstGeom>
          <a:noFill/>
          <a:ln>
            <a:noFill/>
          </a:ln>
          <a:effectLst/>
          <a:extLst>
            <a:ext uri="{909E8E84-426E-40DD-AFC4-6F175D3DCCD1}">
              <a14:hiddenFill xmlns:a14="http://schemas.microsoft.com/office/drawing/2010/main">
                <a:gradFill rotWithShape="1">
                  <a:gsLst>
                    <a:gs pos="0">
                      <a:srgbClr val="CC0000">
                        <a:alpha val="75999"/>
                      </a:srgbClr>
                    </a:gs>
                    <a:gs pos="50000">
                      <a:srgbClr val="243B57"/>
                    </a:gs>
                    <a:gs pos="100000">
                      <a:srgbClr val="CC0000">
                        <a:alpha val="75999"/>
                      </a:srgb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defRPr/>
            </a:pPr>
            <a:r>
              <a:rPr lang="en-US" altLang="en-US" sz="1200" b="1" dirty="0">
                <a:solidFill>
                  <a:prstClr val="black"/>
                </a:solidFill>
                <a:latin typeface="Arial" panose="020B0604020202020204" pitchFamily="34" charset="0"/>
              </a:rPr>
              <a:t>Master Controller Facility and Antenna Controller System in ISRO</a:t>
            </a:r>
          </a:p>
        </p:txBody>
      </p:sp>
      <p:sp>
        <p:nvSpPr>
          <p:cNvPr id="17" name="Rectangle 16"/>
          <p:cNvSpPr>
            <a:spLocks noChangeArrowheads="1"/>
          </p:cNvSpPr>
          <p:nvPr/>
        </p:nvSpPr>
        <p:spPr bwMode="auto">
          <a:xfrm>
            <a:off x="2126895" y="5921143"/>
            <a:ext cx="1182688" cy="274638"/>
          </a:xfrm>
          <a:prstGeom prst="rect">
            <a:avLst/>
          </a:prstGeom>
          <a:noFill/>
          <a:ln>
            <a:noFill/>
          </a:ln>
          <a:effectLst/>
          <a:extLst>
            <a:ext uri="{909E8E84-426E-40DD-AFC4-6F175D3DCCD1}">
              <a14:hiddenFill xmlns:a14="http://schemas.microsoft.com/office/drawing/2010/main">
                <a:gradFill rotWithShape="1">
                  <a:gsLst>
                    <a:gs pos="0">
                      <a:srgbClr val="CC0000">
                        <a:alpha val="75999"/>
                      </a:srgbClr>
                    </a:gs>
                    <a:gs pos="50000">
                      <a:srgbClr val="243B57"/>
                    </a:gs>
                    <a:gs pos="100000">
                      <a:srgbClr val="CC0000">
                        <a:alpha val="75999"/>
                      </a:srgb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defRPr/>
            </a:pPr>
            <a:r>
              <a:rPr lang="en-US" altLang="en-US" sz="1200" b="1" dirty="0">
                <a:solidFill>
                  <a:prstClr val="black"/>
                </a:solidFill>
                <a:latin typeface="Arial" panose="020B0604020202020204" pitchFamily="34" charset="0"/>
              </a:rPr>
              <a:t>smart phones</a:t>
            </a:r>
          </a:p>
        </p:txBody>
      </p:sp>
      <p:sp>
        <p:nvSpPr>
          <p:cNvPr id="18" name="Rectangle 17"/>
          <p:cNvSpPr>
            <a:spLocks noChangeArrowheads="1"/>
          </p:cNvSpPr>
          <p:nvPr/>
        </p:nvSpPr>
        <p:spPr bwMode="auto">
          <a:xfrm>
            <a:off x="4984845" y="5887043"/>
            <a:ext cx="1011238" cy="274638"/>
          </a:xfrm>
          <a:prstGeom prst="rect">
            <a:avLst/>
          </a:prstGeom>
          <a:noFill/>
          <a:ln>
            <a:noFill/>
          </a:ln>
          <a:effectLst/>
          <a:extLst>
            <a:ext uri="{909E8E84-426E-40DD-AFC4-6F175D3DCCD1}">
              <a14:hiddenFill xmlns:a14="http://schemas.microsoft.com/office/drawing/2010/main">
                <a:gradFill rotWithShape="1">
                  <a:gsLst>
                    <a:gs pos="0">
                      <a:srgbClr val="CC0000">
                        <a:alpha val="75999"/>
                      </a:srgbClr>
                    </a:gs>
                    <a:gs pos="50000">
                      <a:srgbClr val="243B57"/>
                    </a:gs>
                    <a:gs pos="100000">
                      <a:srgbClr val="CC0000">
                        <a:alpha val="75999"/>
                      </a:srgb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defRPr/>
            </a:pPr>
            <a:r>
              <a:rPr lang="en-US" altLang="en-US" sz="1200" b="1">
                <a:solidFill>
                  <a:prstClr val="black"/>
                </a:solidFill>
                <a:latin typeface="Arial" panose="020B0604020202020204" pitchFamily="34" charset="0"/>
              </a:rPr>
              <a:t>CE Devices</a:t>
            </a:r>
          </a:p>
        </p:txBody>
      </p:sp>
      <p:sp>
        <p:nvSpPr>
          <p:cNvPr id="19" name="Rectangle 18"/>
          <p:cNvSpPr>
            <a:spLocks noChangeArrowheads="1"/>
          </p:cNvSpPr>
          <p:nvPr/>
        </p:nvSpPr>
        <p:spPr bwMode="auto">
          <a:xfrm>
            <a:off x="8413845" y="5247281"/>
            <a:ext cx="2286000" cy="639762"/>
          </a:xfrm>
          <a:prstGeom prst="rect">
            <a:avLst/>
          </a:prstGeom>
          <a:noFill/>
          <a:ln>
            <a:noFill/>
          </a:ln>
          <a:effectLst/>
          <a:extLst>
            <a:ext uri="{909E8E84-426E-40DD-AFC4-6F175D3DCCD1}">
              <a14:hiddenFill xmlns:a14="http://schemas.microsoft.com/office/drawing/2010/main">
                <a:gradFill rotWithShape="1">
                  <a:gsLst>
                    <a:gs pos="0">
                      <a:srgbClr val="CC0000">
                        <a:alpha val="75999"/>
                      </a:srgbClr>
                    </a:gs>
                    <a:gs pos="50000">
                      <a:srgbClr val="243B57"/>
                    </a:gs>
                    <a:gs pos="100000">
                      <a:srgbClr val="CC0000">
                        <a:alpha val="75999"/>
                      </a:srgb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0"/>
              </a:spcBef>
              <a:spcAft>
                <a:spcPct val="0"/>
              </a:spcAft>
              <a:defRPr/>
            </a:pPr>
            <a:r>
              <a:rPr lang="en-US" altLang="en-US" sz="1200" b="1">
                <a:solidFill>
                  <a:prstClr val="black"/>
                </a:solidFill>
                <a:latin typeface="Arial" panose="020B0604020202020204" pitchFamily="34" charset="0"/>
              </a:rPr>
              <a:t>Data Acquisition, </a:t>
            </a:r>
          </a:p>
          <a:p>
            <a:pPr algn="ctr" fontAlgn="base">
              <a:spcBef>
                <a:spcPct val="0"/>
              </a:spcBef>
              <a:spcAft>
                <a:spcPct val="0"/>
              </a:spcAft>
              <a:defRPr/>
            </a:pPr>
            <a:r>
              <a:rPr lang="en-US" altLang="en-US" sz="1200" b="1">
                <a:solidFill>
                  <a:prstClr val="black"/>
                </a:solidFill>
                <a:latin typeface="Arial" panose="020B0604020202020204" pitchFamily="34" charset="0"/>
              </a:rPr>
              <a:t>small exchange line cards, Core routers &amp; switches</a:t>
            </a:r>
          </a:p>
        </p:txBody>
      </p:sp>
      <p:sp>
        <p:nvSpPr>
          <p:cNvPr id="20" name="Rectangle 19"/>
          <p:cNvSpPr>
            <a:spLocks noChangeArrowheads="1"/>
          </p:cNvSpPr>
          <p:nvPr/>
        </p:nvSpPr>
        <p:spPr bwMode="auto">
          <a:xfrm>
            <a:off x="8315420" y="3439118"/>
            <a:ext cx="2384425" cy="274638"/>
          </a:xfrm>
          <a:prstGeom prst="rect">
            <a:avLst/>
          </a:prstGeom>
          <a:noFill/>
          <a:ln>
            <a:noFill/>
          </a:ln>
          <a:effectLst/>
          <a:extLst>
            <a:ext uri="{909E8E84-426E-40DD-AFC4-6F175D3DCCD1}">
              <a14:hiddenFill xmlns:a14="http://schemas.microsoft.com/office/drawing/2010/main">
                <a:gradFill rotWithShape="1">
                  <a:gsLst>
                    <a:gs pos="0">
                      <a:srgbClr val="CC0000">
                        <a:alpha val="75999"/>
                      </a:srgbClr>
                    </a:gs>
                    <a:gs pos="50000">
                      <a:srgbClr val="243B57"/>
                    </a:gs>
                    <a:gs pos="100000">
                      <a:srgbClr val="CC0000">
                        <a:alpha val="75999"/>
                      </a:srgb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defRPr/>
            </a:pPr>
            <a:r>
              <a:rPr lang="en-US" altLang="en-US" sz="1200" b="1" dirty="0">
                <a:solidFill>
                  <a:prstClr val="black"/>
                </a:solidFill>
                <a:latin typeface="Arial" panose="020B0604020202020204" pitchFamily="34" charset="0"/>
              </a:rPr>
              <a:t>Telecom switches, CE devices</a:t>
            </a:r>
          </a:p>
        </p:txBody>
      </p:sp>
      <p:pic>
        <p:nvPicPr>
          <p:cNvPr id="21" name="Picture 21" descr="eCo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84920" y="1119781"/>
            <a:ext cx="1066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6"/>
          <p:cNvPicPr>
            <a:picLocks noChangeAspect="1"/>
          </p:cNvPicPr>
          <p:nvPr/>
        </p:nvPicPr>
        <p:blipFill>
          <a:blip r:embed="rId10"/>
          <a:stretch>
            <a:fillRect/>
          </a:stretch>
        </p:blipFill>
        <p:spPr>
          <a:xfrm>
            <a:off x="3301418" y="5455199"/>
            <a:ext cx="1047139" cy="1047139"/>
          </a:xfrm>
          <a:prstGeom prst="rect">
            <a:avLst/>
          </a:prstGeom>
        </p:spPr>
      </p:pic>
      <p:sp>
        <p:nvSpPr>
          <p:cNvPr id="29" name="Rectangle 28"/>
          <p:cNvSpPr>
            <a:spLocks noChangeArrowheads="1"/>
          </p:cNvSpPr>
          <p:nvPr/>
        </p:nvSpPr>
        <p:spPr bwMode="auto">
          <a:xfrm rot="19921585">
            <a:off x="7202367" y="1462331"/>
            <a:ext cx="1976631" cy="276999"/>
          </a:xfrm>
          <a:prstGeom prst="rect">
            <a:avLst/>
          </a:prstGeom>
          <a:noFill/>
          <a:ln>
            <a:noFill/>
          </a:ln>
          <a:effectLst/>
          <a:extLst>
            <a:ext uri="{909E8E84-426E-40DD-AFC4-6F175D3DCCD1}">
              <a14:hiddenFill xmlns:a14="http://schemas.microsoft.com/office/drawing/2010/main">
                <a:gradFill rotWithShape="1">
                  <a:gsLst>
                    <a:gs pos="0">
                      <a:srgbClr val="CC0000">
                        <a:alpha val="75999"/>
                      </a:srgbClr>
                    </a:gs>
                    <a:gs pos="50000">
                      <a:srgbClr val="243B57"/>
                    </a:gs>
                    <a:gs pos="100000">
                      <a:srgbClr val="CC0000">
                        <a:alpha val="75999"/>
                      </a:srgb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defRPr/>
            </a:pPr>
            <a:r>
              <a:rPr lang="en-US" altLang="en-US" sz="1200" b="1" dirty="0" smtClean="0">
                <a:solidFill>
                  <a:prstClr val="black"/>
                </a:solidFill>
                <a:latin typeface="Arial" panose="020B0604020202020204" pitchFamily="34" charset="0"/>
              </a:rPr>
              <a:t>Telecom and CE </a:t>
            </a:r>
            <a:r>
              <a:rPr lang="en-US" altLang="en-US" sz="1200" b="1" dirty="0">
                <a:solidFill>
                  <a:prstClr val="black"/>
                </a:solidFill>
                <a:latin typeface="Arial" panose="020B0604020202020204" pitchFamily="34" charset="0"/>
              </a:rPr>
              <a:t>devices</a:t>
            </a:r>
          </a:p>
        </p:txBody>
      </p:sp>
      <p:sp>
        <p:nvSpPr>
          <p:cNvPr id="3" name="Rectangle 2"/>
          <p:cNvSpPr/>
          <p:nvPr/>
        </p:nvSpPr>
        <p:spPr>
          <a:xfrm rot="18628732">
            <a:off x="4470537" y="1136677"/>
            <a:ext cx="1409069" cy="461665"/>
          </a:xfrm>
          <a:prstGeom prst="rect">
            <a:avLst/>
          </a:prstGeom>
        </p:spPr>
        <p:txBody>
          <a:bodyPr wrap="square">
            <a:spAutoFit/>
          </a:bodyPr>
          <a:lstStyle/>
          <a:p>
            <a:r>
              <a:rPr lang="en-US" sz="1200" b="1" dirty="0" smtClean="0">
                <a:latin typeface="Arial" panose="020B0604020202020204" pitchFamily="34" charset="0"/>
                <a:cs typeface="Arial" panose="020B0604020202020204" pitchFamily="34" charset="0"/>
              </a:rPr>
              <a:t>CE, Industrial </a:t>
            </a:r>
          </a:p>
          <a:p>
            <a:r>
              <a:rPr lang="en-US" sz="1200" b="1" dirty="0" smtClean="0">
                <a:latin typeface="Arial" panose="020B0604020202020204" pitchFamily="34" charset="0"/>
                <a:cs typeface="Arial" panose="020B0604020202020204" pitchFamily="34" charset="0"/>
              </a:rPr>
              <a:t>and Automotive</a:t>
            </a:r>
            <a:endParaRPr lang="en-US" sz="1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101237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COW, Zombie and Orphan Process</a:t>
            </a:r>
          </a:p>
        </p:txBody>
      </p:sp>
      <p:sp>
        <p:nvSpPr>
          <p:cNvPr id="4" name="Slide Number Placeholder 3"/>
          <p:cNvSpPr>
            <a:spLocks noGrp="1"/>
          </p:cNvSpPr>
          <p:nvPr>
            <p:ph type="sldNum" sz="quarter" idx="12"/>
          </p:nvPr>
        </p:nvSpPr>
        <p:spPr/>
        <p:txBody>
          <a:bodyPr/>
          <a:lstStyle/>
          <a:p>
            <a:fld id="{1DEFBDA0-AD74-41D1-B067-250B5C005FA0}" type="slidenum">
              <a:rPr lang="en-IN" smtClean="0"/>
              <a:t>70</a:t>
            </a:fld>
            <a:endParaRPr lang="en-IN"/>
          </a:p>
        </p:txBody>
      </p:sp>
      <p:sp>
        <p:nvSpPr>
          <p:cNvPr id="5" name="Rectangle 3"/>
          <p:cNvSpPr txBox="1">
            <a:spLocks noChangeArrowheads="1"/>
          </p:cNvSpPr>
          <p:nvPr/>
        </p:nvSpPr>
        <p:spPr>
          <a:xfrm>
            <a:off x="381000" y="3932274"/>
            <a:ext cx="11543907" cy="2415363"/>
          </a:xfrm>
          <a:prstGeom prst="rect">
            <a:avLst/>
          </a:prstGeom>
          <a:solidFill>
            <a:schemeClr val="accent1">
              <a:lumMod val="20000"/>
              <a:lumOff val="80000"/>
            </a:scheme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b="1" dirty="0"/>
              <a:t>When a child </a:t>
            </a:r>
            <a:r>
              <a:rPr lang="en-US" altLang="en-US" sz="2400" b="1" dirty="0">
                <a:cs typeface="Calibri" panose="020F0502020204030204" pitchFamily="34" charset="0"/>
              </a:rPr>
              <a:t>process</a:t>
            </a:r>
            <a:r>
              <a:rPr lang="en-US" altLang="en-US" sz="2400" b="1" dirty="0"/>
              <a:t> exits, it has to give the exit status to the parent process.</a:t>
            </a:r>
          </a:p>
          <a:p>
            <a:pPr algn="just"/>
            <a:r>
              <a:rPr lang="en-US" altLang="en-US" sz="2400" b="1" dirty="0"/>
              <a:t>If the parent process is busy or suspended then the child process will not be able to terminate.</a:t>
            </a:r>
          </a:p>
          <a:p>
            <a:pPr algn="just"/>
            <a:r>
              <a:rPr lang="en-US" altLang="en-US" sz="2400" b="1" dirty="0"/>
              <a:t>Such state is called Zombie. </a:t>
            </a:r>
          </a:p>
          <a:p>
            <a:pPr algn="just"/>
            <a:r>
              <a:rPr lang="en-US" altLang="en-US" sz="2400" b="1" dirty="0"/>
              <a:t> if parent exits before child, the child will become an orphan process and the </a:t>
            </a:r>
            <a:r>
              <a:rPr lang="en-US" altLang="en-US" sz="2400" b="1" dirty="0" err="1"/>
              <a:t>init</a:t>
            </a:r>
            <a:r>
              <a:rPr lang="en-US" altLang="en-US" sz="2400" b="1" dirty="0"/>
              <a:t> process (grand parent) will take care of the child process.</a:t>
            </a:r>
          </a:p>
        </p:txBody>
      </p:sp>
      <p:sp>
        <p:nvSpPr>
          <p:cNvPr id="6" name="Rectangle 3"/>
          <p:cNvSpPr txBox="1">
            <a:spLocks noChangeArrowheads="1"/>
          </p:cNvSpPr>
          <p:nvPr/>
        </p:nvSpPr>
        <p:spPr>
          <a:xfrm>
            <a:off x="246385" y="1095016"/>
            <a:ext cx="11573540" cy="2690175"/>
          </a:xfrm>
          <a:prstGeom prst="rect">
            <a:avLst/>
          </a:prstGeom>
          <a:solidFill>
            <a:srgbClr val="CCFFFF"/>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80000"/>
              </a:lnSpc>
            </a:pPr>
            <a:r>
              <a:rPr lang="en-US" altLang="en-US" sz="2400" b="1" dirty="0"/>
              <a:t>Instead of copying the address space of the parent, Linux uses the COW technique for economical use of the memory page.</a:t>
            </a:r>
          </a:p>
          <a:p>
            <a:pPr algn="just">
              <a:lnSpc>
                <a:spcPct val="80000"/>
              </a:lnSpc>
            </a:pPr>
            <a:r>
              <a:rPr lang="en-US" altLang="en-US" sz="2400" b="1" dirty="0"/>
              <a:t>The parent space is not copied, it can be shared by both the parent and the child process but the memory pages are marked as write protected. </a:t>
            </a:r>
          </a:p>
          <a:p>
            <a:pPr algn="just">
              <a:lnSpc>
                <a:spcPct val="80000"/>
              </a:lnSpc>
            </a:pPr>
            <a:r>
              <a:rPr lang="en-US" altLang="en-US" sz="2400" b="1" dirty="0"/>
              <a:t>if parent or child wants to modify the pages, then kernel copies the parent pages to the child process. </a:t>
            </a:r>
          </a:p>
          <a:p>
            <a:pPr algn="just">
              <a:lnSpc>
                <a:spcPct val="80000"/>
              </a:lnSpc>
            </a:pPr>
            <a:r>
              <a:rPr lang="en-US" altLang="en-US" sz="2400" b="1" dirty="0"/>
              <a:t>Advantage: Kernel can defer or prevent copying of a parent process address space. </a:t>
            </a:r>
          </a:p>
        </p:txBody>
      </p:sp>
    </p:spTree>
    <p:extLst>
      <p:ext uri="{BB962C8B-B14F-4D97-AF65-F5344CB8AC3E}">
        <p14:creationId xmlns:p14="http://schemas.microsoft.com/office/powerpoint/2010/main" val="165661814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i="1" dirty="0">
                <a:latin typeface="+mn-lt"/>
              </a:rPr>
              <a:t>exec</a:t>
            </a:r>
            <a:r>
              <a:rPr lang="en-IN" dirty="0">
                <a:latin typeface="+mn-lt"/>
              </a:rPr>
              <a:t> Family of Functions</a:t>
            </a:r>
          </a:p>
        </p:txBody>
      </p:sp>
      <p:sp>
        <p:nvSpPr>
          <p:cNvPr id="4" name="Slide Number Placeholder 3"/>
          <p:cNvSpPr>
            <a:spLocks noGrp="1"/>
          </p:cNvSpPr>
          <p:nvPr>
            <p:ph type="sldNum" sz="quarter" idx="12"/>
          </p:nvPr>
        </p:nvSpPr>
        <p:spPr/>
        <p:txBody>
          <a:bodyPr/>
          <a:lstStyle/>
          <a:p>
            <a:fld id="{1DEFBDA0-AD74-41D1-B067-250B5C005FA0}" type="slidenum">
              <a:rPr lang="en-IN" smtClean="0"/>
              <a:t>71</a:t>
            </a:fld>
            <a:endParaRPr lang="en-IN"/>
          </a:p>
        </p:txBody>
      </p:sp>
      <p:sp>
        <p:nvSpPr>
          <p:cNvPr id="5" name="Rectangle 3"/>
          <p:cNvSpPr txBox="1">
            <a:spLocks noChangeArrowheads="1"/>
          </p:cNvSpPr>
          <p:nvPr/>
        </p:nvSpPr>
        <p:spPr>
          <a:xfrm>
            <a:off x="382772" y="1074329"/>
            <a:ext cx="11542134" cy="1960450"/>
          </a:xfrm>
          <a:prstGeom prst="rect">
            <a:avLst/>
          </a:prstGeom>
          <a:solidFill>
            <a:schemeClr val="accent1">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en-US" b="1" dirty="0">
                <a:cs typeface="Helvetica" panose="020B0604020202020204" pitchFamily="34" charset="0"/>
              </a:rPr>
              <a:t>To run a new program in a process, you use one of the “exec” family of calls (such as “</a:t>
            </a:r>
            <a:r>
              <a:rPr lang="en-US" altLang="en-US" b="1" dirty="0" err="1">
                <a:cs typeface="Helvetica" panose="020B0604020202020204" pitchFamily="34" charset="0"/>
              </a:rPr>
              <a:t>execl</a:t>
            </a:r>
            <a:r>
              <a:rPr lang="en-US" altLang="en-US" b="1" dirty="0">
                <a:cs typeface="Helvetica" panose="020B0604020202020204" pitchFamily="34" charset="0"/>
              </a:rPr>
              <a:t>”) and specify following:</a:t>
            </a:r>
          </a:p>
          <a:p>
            <a:pPr lvl="2"/>
            <a:r>
              <a:rPr lang="en-US" altLang="en-US" sz="2200" b="1" dirty="0">
                <a:cs typeface="Helvetica" panose="020B0604020202020204" pitchFamily="34" charset="0"/>
              </a:rPr>
              <a:t>the pathname of the program to run, the name of the program</a:t>
            </a:r>
          </a:p>
          <a:p>
            <a:pPr lvl="2"/>
            <a:r>
              <a:rPr lang="en-US" altLang="en-US" sz="2200" b="1" dirty="0">
                <a:cs typeface="Helvetica" panose="020B0604020202020204" pitchFamily="34" charset="0"/>
              </a:rPr>
              <a:t>each parameter to the program</a:t>
            </a:r>
          </a:p>
          <a:p>
            <a:pPr lvl="2"/>
            <a:r>
              <a:rPr lang="en-US" altLang="en-US" sz="2200" b="1" dirty="0">
                <a:cs typeface="Helvetica" panose="020B0604020202020204" pitchFamily="34" charset="0"/>
              </a:rPr>
              <a:t>(char  *)0 or NULL as the last parameter to specify end of parameter list</a:t>
            </a:r>
          </a:p>
        </p:txBody>
      </p:sp>
      <p:sp>
        <p:nvSpPr>
          <p:cNvPr id="6" name="Rectangle 3"/>
          <p:cNvSpPr txBox="1">
            <a:spLocks noChangeArrowheads="1"/>
          </p:cNvSpPr>
          <p:nvPr/>
        </p:nvSpPr>
        <p:spPr>
          <a:xfrm>
            <a:off x="267094" y="3099392"/>
            <a:ext cx="10057120" cy="3429000"/>
          </a:xfrm>
          <a:prstGeom prst="rect">
            <a:avLst/>
          </a:prstGeom>
          <a:solidFill>
            <a:schemeClr val="tx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b="1" dirty="0" err="1"/>
              <a:t>int</a:t>
            </a:r>
            <a:r>
              <a:rPr lang="en-US" altLang="en-US" sz="2400" b="1" dirty="0"/>
              <a:t> </a:t>
            </a:r>
            <a:r>
              <a:rPr lang="en-US" altLang="en-US" sz="2400" b="1" dirty="0" err="1"/>
              <a:t>execl</a:t>
            </a:r>
            <a:r>
              <a:rPr lang="en-US" altLang="en-US" sz="2400" b="1" dirty="0"/>
              <a:t> (</a:t>
            </a:r>
            <a:r>
              <a:rPr lang="en-US" altLang="en-US" sz="2400" b="1" dirty="0" err="1"/>
              <a:t>const</a:t>
            </a:r>
            <a:r>
              <a:rPr lang="en-US" altLang="en-US" sz="2400" b="1" dirty="0"/>
              <a:t> char *path, </a:t>
            </a:r>
            <a:r>
              <a:rPr lang="en-US" altLang="en-US" sz="2400" b="1" dirty="0" err="1"/>
              <a:t>const</a:t>
            </a:r>
            <a:r>
              <a:rPr lang="en-US" altLang="en-US" sz="2400" b="1" dirty="0"/>
              <a:t> char *</a:t>
            </a:r>
            <a:r>
              <a:rPr lang="en-US" altLang="en-US" sz="2400" b="1" dirty="0" err="1"/>
              <a:t>arg</a:t>
            </a:r>
            <a:r>
              <a:rPr lang="en-US" altLang="en-US" sz="2400" b="1" dirty="0"/>
              <a:t>, …..);</a:t>
            </a:r>
          </a:p>
          <a:p>
            <a:r>
              <a:rPr lang="en-US" altLang="en-US" sz="2400" b="1" dirty="0" err="1"/>
              <a:t>int</a:t>
            </a:r>
            <a:r>
              <a:rPr lang="en-US" altLang="en-US" sz="2400" b="1" dirty="0"/>
              <a:t> </a:t>
            </a:r>
            <a:r>
              <a:rPr lang="en-US" altLang="en-US" sz="2400" b="1" dirty="0" err="1"/>
              <a:t>execlp</a:t>
            </a:r>
            <a:r>
              <a:rPr lang="en-US" altLang="en-US" sz="2400" b="1" dirty="0"/>
              <a:t> (</a:t>
            </a:r>
            <a:r>
              <a:rPr lang="en-US" altLang="en-US" sz="2400" b="1" dirty="0" err="1"/>
              <a:t>const</a:t>
            </a:r>
            <a:r>
              <a:rPr lang="en-US" altLang="en-US" sz="2400" b="1" dirty="0"/>
              <a:t> char *file, </a:t>
            </a:r>
            <a:r>
              <a:rPr lang="en-US" altLang="en-US" sz="2400" b="1" dirty="0" err="1"/>
              <a:t>const</a:t>
            </a:r>
            <a:r>
              <a:rPr lang="en-US" altLang="en-US" sz="2400" b="1" dirty="0"/>
              <a:t> char *</a:t>
            </a:r>
            <a:r>
              <a:rPr lang="en-US" altLang="en-US" sz="2400" b="1" dirty="0" err="1"/>
              <a:t>arg</a:t>
            </a:r>
            <a:r>
              <a:rPr lang="en-US" altLang="en-US" sz="2400" b="1" dirty="0"/>
              <a:t>);</a:t>
            </a:r>
          </a:p>
          <a:p>
            <a:r>
              <a:rPr lang="en-US" altLang="en-US" sz="2400" b="1" dirty="0" err="1"/>
              <a:t>int</a:t>
            </a:r>
            <a:r>
              <a:rPr lang="en-US" altLang="en-US" sz="2400" b="1" dirty="0"/>
              <a:t> </a:t>
            </a:r>
            <a:r>
              <a:rPr lang="en-US" altLang="en-US" sz="2400" b="1" dirty="0" err="1"/>
              <a:t>execle</a:t>
            </a:r>
            <a:r>
              <a:rPr lang="en-US" altLang="en-US" sz="2400" b="1" dirty="0"/>
              <a:t> (</a:t>
            </a:r>
            <a:r>
              <a:rPr lang="en-US" altLang="en-US" sz="2400" b="1" dirty="0" err="1"/>
              <a:t>const</a:t>
            </a:r>
            <a:r>
              <a:rPr lang="en-US" altLang="en-US" sz="2400" b="1" dirty="0"/>
              <a:t> char *path, </a:t>
            </a:r>
            <a:r>
              <a:rPr lang="en-US" altLang="en-US" sz="2400" b="1" dirty="0" err="1"/>
              <a:t>const</a:t>
            </a:r>
            <a:r>
              <a:rPr lang="en-US" altLang="en-US" sz="2400" b="1" dirty="0"/>
              <a:t> char *</a:t>
            </a:r>
            <a:r>
              <a:rPr lang="en-US" altLang="en-US" sz="2400" b="1" dirty="0" err="1"/>
              <a:t>arg</a:t>
            </a:r>
            <a:r>
              <a:rPr lang="en-US" altLang="en-US" sz="2400" b="1" dirty="0"/>
              <a:t>, ……., char *</a:t>
            </a:r>
            <a:r>
              <a:rPr lang="en-US" altLang="en-US" sz="2400" b="1" dirty="0" err="1"/>
              <a:t>const</a:t>
            </a:r>
            <a:r>
              <a:rPr lang="en-US" altLang="en-US" sz="2400" b="1" dirty="0"/>
              <a:t> </a:t>
            </a:r>
            <a:r>
              <a:rPr lang="en-US" altLang="en-US" sz="2400" b="1" dirty="0" err="1"/>
              <a:t>envp</a:t>
            </a:r>
            <a:r>
              <a:rPr lang="en-US" altLang="en-US" sz="2400" b="1" dirty="0"/>
              <a:t>[ ]);</a:t>
            </a:r>
          </a:p>
          <a:p>
            <a:r>
              <a:rPr lang="en-US" altLang="en-US" sz="2400" b="1" dirty="0" err="1"/>
              <a:t>int</a:t>
            </a:r>
            <a:r>
              <a:rPr lang="en-US" altLang="en-US" sz="2400" b="1" dirty="0"/>
              <a:t> </a:t>
            </a:r>
            <a:r>
              <a:rPr lang="en-US" altLang="en-US" sz="2400" b="1" dirty="0" err="1"/>
              <a:t>execv</a:t>
            </a:r>
            <a:r>
              <a:rPr lang="en-US" altLang="en-US" sz="2400" b="1" dirty="0"/>
              <a:t> (</a:t>
            </a:r>
            <a:r>
              <a:rPr lang="en-US" altLang="en-US" sz="2400" b="1" dirty="0" err="1"/>
              <a:t>const</a:t>
            </a:r>
            <a:r>
              <a:rPr lang="en-US" altLang="en-US" sz="2400" b="1" dirty="0"/>
              <a:t> char *path, char *</a:t>
            </a:r>
            <a:r>
              <a:rPr lang="en-US" altLang="en-US" sz="2400" b="1" dirty="0" err="1"/>
              <a:t>const</a:t>
            </a:r>
            <a:r>
              <a:rPr lang="en-US" altLang="en-US" sz="2400" b="1" dirty="0"/>
              <a:t> </a:t>
            </a:r>
            <a:r>
              <a:rPr lang="en-US" altLang="en-US" sz="2400" b="1" dirty="0" err="1"/>
              <a:t>argv</a:t>
            </a:r>
            <a:r>
              <a:rPr lang="en-US" altLang="en-US" sz="2400" b="1" dirty="0"/>
              <a:t>[ ]);</a:t>
            </a:r>
          </a:p>
          <a:p>
            <a:r>
              <a:rPr lang="en-US" altLang="en-US" sz="2400" b="1" dirty="0" err="1"/>
              <a:t>int</a:t>
            </a:r>
            <a:r>
              <a:rPr lang="en-US" altLang="en-US" sz="2400" b="1" dirty="0"/>
              <a:t> </a:t>
            </a:r>
            <a:r>
              <a:rPr lang="en-US" altLang="en-US" sz="2400" b="1" dirty="0" err="1"/>
              <a:t>execvp</a:t>
            </a:r>
            <a:r>
              <a:rPr lang="en-US" altLang="en-US" sz="2400" b="1" dirty="0"/>
              <a:t> (</a:t>
            </a:r>
            <a:r>
              <a:rPr lang="en-US" altLang="en-US" sz="2400" b="1" dirty="0" err="1"/>
              <a:t>const</a:t>
            </a:r>
            <a:r>
              <a:rPr lang="en-US" altLang="en-US" sz="2400" b="1" dirty="0"/>
              <a:t> char *file, char *</a:t>
            </a:r>
            <a:r>
              <a:rPr lang="en-US" altLang="en-US" sz="2400" b="1" dirty="0" err="1"/>
              <a:t>const</a:t>
            </a:r>
            <a:r>
              <a:rPr lang="en-US" altLang="en-US" sz="2400" b="1" dirty="0"/>
              <a:t> </a:t>
            </a:r>
            <a:r>
              <a:rPr lang="en-US" altLang="en-US" sz="2400" b="1" dirty="0" err="1"/>
              <a:t>argv</a:t>
            </a:r>
            <a:r>
              <a:rPr lang="en-US" altLang="en-US" sz="2400" b="1" dirty="0"/>
              <a:t>[ ]);</a:t>
            </a:r>
          </a:p>
          <a:p>
            <a:endParaRPr lang="en-US" altLang="en-US" sz="600" b="1" dirty="0"/>
          </a:p>
          <a:p>
            <a:r>
              <a:rPr lang="en-US" altLang="en-US" sz="2400" b="1" dirty="0"/>
              <a:t>All the above library functions call internally </a:t>
            </a:r>
            <a:r>
              <a:rPr lang="en-US" altLang="en-US" sz="2400" b="1" dirty="0" err="1"/>
              <a:t>execve</a:t>
            </a:r>
            <a:r>
              <a:rPr lang="en-US" altLang="en-US" sz="2400" b="1" dirty="0"/>
              <a:t> system call. </a:t>
            </a:r>
          </a:p>
          <a:p>
            <a:r>
              <a:rPr lang="en-US" altLang="en-US" sz="2400" b="1" dirty="0" err="1"/>
              <a:t>int</a:t>
            </a:r>
            <a:r>
              <a:rPr lang="en-US" altLang="en-US" sz="2400" b="1" dirty="0"/>
              <a:t> </a:t>
            </a:r>
            <a:r>
              <a:rPr lang="en-US" altLang="en-US" sz="2400" b="1" dirty="0" err="1"/>
              <a:t>execve</a:t>
            </a:r>
            <a:r>
              <a:rPr lang="en-US" altLang="en-US" sz="2400" b="1" dirty="0"/>
              <a:t> (</a:t>
            </a:r>
            <a:r>
              <a:rPr lang="en-US" altLang="en-US" sz="2400" b="1" dirty="0" err="1"/>
              <a:t>const</a:t>
            </a:r>
            <a:r>
              <a:rPr lang="en-US" altLang="en-US" sz="2400" b="1" dirty="0"/>
              <a:t> char *filename, char *</a:t>
            </a:r>
            <a:r>
              <a:rPr lang="en-US" altLang="en-US" sz="2400" b="1" dirty="0" err="1"/>
              <a:t>const</a:t>
            </a:r>
            <a:r>
              <a:rPr lang="en-US" altLang="en-US" sz="2400" b="1" dirty="0"/>
              <a:t> </a:t>
            </a:r>
            <a:r>
              <a:rPr lang="en-US" altLang="en-US" sz="2400" b="1" dirty="0" err="1"/>
              <a:t>argv</a:t>
            </a:r>
            <a:r>
              <a:rPr lang="en-US" altLang="en-US" sz="2400" b="1" dirty="0"/>
              <a:t> [ ] , char *</a:t>
            </a:r>
            <a:r>
              <a:rPr lang="en-US" altLang="en-US" sz="2400" b="1" dirty="0" err="1"/>
              <a:t>const</a:t>
            </a:r>
            <a:r>
              <a:rPr lang="en-US" altLang="en-US" sz="2400" b="1" dirty="0"/>
              <a:t> </a:t>
            </a:r>
            <a:r>
              <a:rPr lang="en-US" altLang="en-US" sz="2400" b="1" dirty="0" err="1"/>
              <a:t>evnp</a:t>
            </a:r>
            <a:r>
              <a:rPr lang="en-US" altLang="en-US" sz="2400" b="1" dirty="0"/>
              <a:t> [ ]);</a:t>
            </a:r>
          </a:p>
        </p:txBody>
      </p:sp>
    </p:spTree>
    <p:extLst>
      <p:ext uri="{BB962C8B-B14F-4D97-AF65-F5344CB8AC3E}">
        <p14:creationId xmlns:p14="http://schemas.microsoft.com/office/powerpoint/2010/main" val="388586383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An Executable Image</a:t>
            </a:r>
          </a:p>
        </p:txBody>
      </p:sp>
      <p:sp>
        <p:nvSpPr>
          <p:cNvPr id="4" name="Slide Number Placeholder 3"/>
          <p:cNvSpPr>
            <a:spLocks noGrp="1"/>
          </p:cNvSpPr>
          <p:nvPr>
            <p:ph type="sldNum" sz="quarter" idx="12"/>
          </p:nvPr>
        </p:nvSpPr>
        <p:spPr/>
        <p:txBody>
          <a:bodyPr/>
          <a:lstStyle/>
          <a:p>
            <a:fld id="{1DEFBDA0-AD74-41D1-B067-250B5C005FA0}" type="slidenum">
              <a:rPr lang="en-IN" smtClean="0"/>
              <a:t>72</a:t>
            </a:fld>
            <a:endParaRPr lang="en-IN"/>
          </a:p>
        </p:txBody>
      </p:sp>
      <p:sp>
        <p:nvSpPr>
          <p:cNvPr id="5" name="desk1"/>
          <p:cNvSpPr>
            <a:spLocks noEditPoints="1" noChangeArrowheads="1"/>
          </p:cNvSpPr>
          <p:nvPr/>
        </p:nvSpPr>
        <p:spPr bwMode="auto">
          <a:xfrm rot="16200000">
            <a:off x="-571500" y="1941331"/>
            <a:ext cx="4495800" cy="2895600"/>
          </a:xfrm>
          <a:custGeom>
            <a:avLst/>
            <a:gdLst>
              <a:gd name="T0" fmla="*/ 0 w 21600"/>
              <a:gd name="T1" fmla="*/ 0 h 21600"/>
              <a:gd name="T2" fmla="*/ 4495800 w 21600"/>
              <a:gd name="T3" fmla="*/ 0 h 21600"/>
              <a:gd name="T4" fmla="*/ 4495800 w 21600"/>
              <a:gd name="T5" fmla="*/ 2895600 h 21600"/>
              <a:gd name="T6" fmla="*/ 0 w 21600"/>
              <a:gd name="T7" fmla="*/ 2895600 h 21600"/>
              <a:gd name="T8" fmla="*/ 2247900 w 21600"/>
              <a:gd name="T9" fmla="*/ 0 h 21600"/>
              <a:gd name="T10" fmla="*/ 4495800 w 21600"/>
              <a:gd name="T11" fmla="*/ 1447800 h 21600"/>
              <a:gd name="T12" fmla="*/ 2247900 w 21600"/>
              <a:gd name="T13" fmla="*/ 2895600 h 21600"/>
              <a:gd name="T14" fmla="*/ 0 w 21600"/>
              <a:gd name="T15" fmla="*/ 1447800 h 21600"/>
              <a:gd name="T16" fmla="*/ 0 60000 65536"/>
              <a:gd name="T17" fmla="*/ 0 60000 65536"/>
              <a:gd name="T18" fmla="*/ 0 60000 65536"/>
              <a:gd name="T19" fmla="*/ 0 60000 65536"/>
              <a:gd name="T20" fmla="*/ 0 60000 65536"/>
              <a:gd name="T21" fmla="*/ 0 60000 65536"/>
              <a:gd name="T22" fmla="*/ 0 60000 65536"/>
              <a:gd name="T23" fmla="*/ 0 60000 65536"/>
              <a:gd name="T24" fmla="*/ 1000 w 21600"/>
              <a:gd name="T25" fmla="*/ 1000 h 21600"/>
              <a:gd name="T26" fmla="*/ 20600 w 21600"/>
              <a:gd name="T27" fmla="*/ 206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0"/>
                </a:moveTo>
                <a:lnTo>
                  <a:pt x="21600" y="0"/>
                </a:lnTo>
                <a:lnTo>
                  <a:pt x="21600" y="21600"/>
                </a:lnTo>
                <a:lnTo>
                  <a:pt x="0" y="21600"/>
                </a:lnTo>
                <a:lnTo>
                  <a:pt x="0" y="0"/>
                </a:lnTo>
                <a:close/>
              </a:path>
            </a:pathLst>
          </a:custGeom>
          <a:solidFill>
            <a:srgbClr val="00B0F0"/>
          </a:solidFill>
          <a:ln w="9525">
            <a:solidFill>
              <a:srgbClr val="000000"/>
            </a:solidFill>
            <a:miter lim="800000"/>
            <a:headEnd/>
            <a:tailEnd/>
          </a:ln>
          <a:effectLst>
            <a:outerShdw dist="107763" dir="2700000" algn="ctr" rotWithShape="0">
              <a:srgbClr val="808080"/>
            </a:outerShdw>
          </a:effectLst>
        </p:spPr>
        <p:txBody>
          <a:bodyPr/>
          <a:lstStyle/>
          <a:p>
            <a:endParaRPr lang="en-IN"/>
          </a:p>
        </p:txBody>
      </p:sp>
      <p:sp>
        <p:nvSpPr>
          <p:cNvPr id="6" name="Rectangle 4"/>
          <p:cNvSpPr>
            <a:spLocks noChangeArrowheads="1"/>
          </p:cNvSpPr>
          <p:nvPr/>
        </p:nvSpPr>
        <p:spPr bwMode="auto">
          <a:xfrm>
            <a:off x="304800" y="1293631"/>
            <a:ext cx="2743200" cy="381000"/>
          </a:xfrm>
          <a:prstGeom prst="rect">
            <a:avLst/>
          </a:prstGeom>
          <a:solidFill>
            <a:schemeClr val="accent2">
              <a:lumMod val="20000"/>
              <a:lumOff val="80000"/>
            </a:schemeClr>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t>Stack </a:t>
            </a:r>
          </a:p>
        </p:txBody>
      </p:sp>
      <p:sp>
        <p:nvSpPr>
          <p:cNvPr id="7" name="Rectangle 5"/>
          <p:cNvSpPr>
            <a:spLocks noChangeArrowheads="1"/>
          </p:cNvSpPr>
          <p:nvPr/>
        </p:nvSpPr>
        <p:spPr bwMode="auto">
          <a:xfrm>
            <a:off x="304800" y="1674631"/>
            <a:ext cx="2743200" cy="990600"/>
          </a:xfrm>
          <a:prstGeom prst="rect">
            <a:avLst/>
          </a:prstGeom>
          <a:solidFill>
            <a:schemeClr val="accent2">
              <a:lumMod val="20000"/>
              <a:lumOff val="80000"/>
            </a:schemeClr>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p>
          <a:p>
            <a:pPr algn="ctr" eaLnBrk="1" hangingPunct="1"/>
            <a:endParaRPr lang="en-US" altLang="en-US"/>
          </a:p>
          <a:p>
            <a:pPr algn="ctr" eaLnBrk="1" hangingPunct="1"/>
            <a:r>
              <a:rPr lang="en-US" altLang="en-US" b="1"/>
              <a:t>Heap</a:t>
            </a:r>
          </a:p>
        </p:txBody>
      </p:sp>
      <p:sp>
        <p:nvSpPr>
          <p:cNvPr id="8" name="Line 6"/>
          <p:cNvSpPr>
            <a:spLocks noChangeShapeType="1"/>
          </p:cNvSpPr>
          <p:nvPr/>
        </p:nvSpPr>
        <p:spPr bwMode="auto">
          <a:xfrm>
            <a:off x="304800" y="2208031"/>
            <a:ext cx="274320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 name="Line 7"/>
          <p:cNvSpPr>
            <a:spLocks noChangeShapeType="1"/>
          </p:cNvSpPr>
          <p:nvPr/>
        </p:nvSpPr>
        <p:spPr bwMode="auto">
          <a:xfrm>
            <a:off x="1600200" y="1217431"/>
            <a:ext cx="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 name="Line 8"/>
          <p:cNvSpPr>
            <a:spLocks noChangeShapeType="1"/>
          </p:cNvSpPr>
          <p:nvPr/>
        </p:nvSpPr>
        <p:spPr bwMode="auto">
          <a:xfrm>
            <a:off x="1600200" y="1674631"/>
            <a:ext cx="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 name="Line 9"/>
          <p:cNvSpPr>
            <a:spLocks noChangeShapeType="1"/>
          </p:cNvSpPr>
          <p:nvPr/>
        </p:nvSpPr>
        <p:spPr bwMode="auto">
          <a:xfrm flipV="1">
            <a:off x="1600200" y="1979431"/>
            <a:ext cx="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2" name="Rectangle 10"/>
          <p:cNvSpPr>
            <a:spLocks noChangeArrowheads="1"/>
          </p:cNvSpPr>
          <p:nvPr/>
        </p:nvSpPr>
        <p:spPr bwMode="auto">
          <a:xfrm>
            <a:off x="304800" y="2665231"/>
            <a:ext cx="2743200" cy="533400"/>
          </a:xfrm>
          <a:prstGeom prst="rect">
            <a:avLst/>
          </a:prstGeom>
          <a:solidFill>
            <a:schemeClr val="accent1">
              <a:lumMod val="20000"/>
              <a:lumOff val="80000"/>
            </a:schemeClr>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t>Uninitialised data</a:t>
            </a:r>
          </a:p>
        </p:txBody>
      </p:sp>
      <p:sp>
        <p:nvSpPr>
          <p:cNvPr id="13" name="Rectangle 11"/>
          <p:cNvSpPr>
            <a:spLocks noChangeArrowheads="1"/>
          </p:cNvSpPr>
          <p:nvPr/>
        </p:nvSpPr>
        <p:spPr bwMode="auto">
          <a:xfrm>
            <a:off x="304800" y="3198631"/>
            <a:ext cx="2743200" cy="838200"/>
          </a:xfrm>
          <a:prstGeom prst="rect">
            <a:avLst/>
          </a:prstGeom>
          <a:solidFill>
            <a:schemeClr val="accent1">
              <a:lumMod val="40000"/>
              <a:lumOff val="60000"/>
            </a:schemeClr>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700" b="1" dirty="0"/>
              <a:t>Initialized read-write data</a:t>
            </a:r>
          </a:p>
        </p:txBody>
      </p:sp>
      <p:sp>
        <p:nvSpPr>
          <p:cNvPr id="14" name="Rectangle 12"/>
          <p:cNvSpPr>
            <a:spLocks noChangeArrowheads="1"/>
          </p:cNvSpPr>
          <p:nvPr/>
        </p:nvSpPr>
        <p:spPr bwMode="auto">
          <a:xfrm>
            <a:off x="304800" y="4036831"/>
            <a:ext cx="2743200" cy="762000"/>
          </a:xfrm>
          <a:prstGeom prst="rect">
            <a:avLst/>
          </a:prstGeom>
          <a:solidFill>
            <a:schemeClr val="accent5">
              <a:lumMod val="20000"/>
              <a:lumOff val="80000"/>
            </a:schemeClr>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700" b="1" dirty="0"/>
              <a:t>Initialized Read-only data</a:t>
            </a:r>
          </a:p>
        </p:txBody>
      </p:sp>
      <p:sp>
        <p:nvSpPr>
          <p:cNvPr id="15" name="Rectangle 13"/>
          <p:cNvSpPr>
            <a:spLocks noChangeArrowheads="1"/>
          </p:cNvSpPr>
          <p:nvPr/>
        </p:nvSpPr>
        <p:spPr bwMode="auto">
          <a:xfrm>
            <a:off x="304800" y="4798831"/>
            <a:ext cx="2743200" cy="609600"/>
          </a:xfrm>
          <a:prstGeom prst="rect">
            <a:avLst/>
          </a:prstGeom>
          <a:solidFill>
            <a:schemeClr val="bg2"/>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t>Text</a:t>
            </a:r>
          </a:p>
        </p:txBody>
      </p:sp>
      <p:sp>
        <p:nvSpPr>
          <p:cNvPr id="16" name="Rectangle 14"/>
          <p:cNvSpPr>
            <a:spLocks noChangeArrowheads="1"/>
          </p:cNvSpPr>
          <p:nvPr/>
        </p:nvSpPr>
        <p:spPr bwMode="auto">
          <a:xfrm>
            <a:off x="228598" y="5851459"/>
            <a:ext cx="4598583" cy="830997"/>
          </a:xfrm>
          <a:prstGeom prst="rect">
            <a:avLst/>
          </a:prstGeom>
          <a:solidFill>
            <a:schemeClr val="accent4">
              <a:lumMod val="20000"/>
              <a:lumOff val="80000"/>
            </a:schemeClr>
          </a:solidFill>
          <a:ln>
            <a:noFill/>
          </a:ln>
          <a:effec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dirty="0">
                <a:latin typeface="Tahoma" panose="020B0604030504040204" pitchFamily="34" charset="0"/>
              </a:rPr>
              <a:t>$ size </a:t>
            </a:r>
            <a:r>
              <a:rPr lang="en-US" altLang="en-US" sz="1600" b="1" dirty="0" err="1">
                <a:latin typeface="Tahoma" panose="020B0604030504040204" pitchFamily="34" charset="0"/>
              </a:rPr>
              <a:t>a.out</a:t>
            </a:r>
            <a:r>
              <a:rPr lang="en-US" altLang="en-US" sz="1600" b="1" dirty="0">
                <a:latin typeface="Tahoma" panose="020B0604030504040204" pitchFamily="34" charset="0"/>
              </a:rPr>
              <a:t>  (man size )</a:t>
            </a:r>
          </a:p>
          <a:p>
            <a:pPr eaLnBrk="1" hangingPunct="1"/>
            <a:r>
              <a:rPr lang="en-US" altLang="en-US" sz="1600" b="1" dirty="0">
                <a:latin typeface="Tahoma" panose="020B0604030504040204" pitchFamily="34" charset="0"/>
              </a:rPr>
              <a:t>   text    data     </a:t>
            </a:r>
            <a:r>
              <a:rPr lang="en-US" altLang="en-US" sz="1600" b="1" dirty="0" err="1">
                <a:latin typeface="Tahoma" panose="020B0604030504040204" pitchFamily="34" charset="0"/>
              </a:rPr>
              <a:t>bss</a:t>
            </a:r>
            <a:r>
              <a:rPr lang="en-US" altLang="en-US" sz="1600" b="1" dirty="0">
                <a:latin typeface="Tahoma" panose="020B0604030504040204" pitchFamily="34" charset="0"/>
              </a:rPr>
              <a:t>     </a:t>
            </a:r>
            <a:r>
              <a:rPr lang="en-US" altLang="en-US" sz="1600" b="1" dirty="0" err="1">
                <a:latin typeface="Tahoma" panose="020B0604030504040204" pitchFamily="34" charset="0"/>
              </a:rPr>
              <a:t>dec</a:t>
            </a:r>
            <a:r>
              <a:rPr lang="en-US" altLang="en-US" sz="1600" b="1" dirty="0">
                <a:latin typeface="Tahoma" panose="020B0604030504040204" pitchFamily="34" charset="0"/>
              </a:rPr>
              <a:t>     hex    filename</a:t>
            </a:r>
          </a:p>
          <a:p>
            <a:pPr eaLnBrk="1" hangingPunct="1"/>
            <a:r>
              <a:rPr lang="en-US" altLang="en-US" sz="1600" b="1" dirty="0">
                <a:latin typeface="Tahoma" panose="020B0604030504040204" pitchFamily="34" charset="0"/>
              </a:rPr>
              <a:t>    920     268      24    1212    4bc     </a:t>
            </a:r>
            <a:r>
              <a:rPr lang="en-US" altLang="en-US" sz="1600" b="1" dirty="0" err="1">
                <a:latin typeface="Tahoma" panose="020B0604030504040204" pitchFamily="34" charset="0"/>
              </a:rPr>
              <a:t>a.out</a:t>
            </a:r>
            <a:endParaRPr lang="en-US" altLang="en-US" sz="1600" b="1" dirty="0">
              <a:latin typeface="Tahoma" panose="020B0604030504040204" pitchFamily="34" charset="0"/>
            </a:endParaRPr>
          </a:p>
        </p:txBody>
      </p:sp>
      <p:sp>
        <p:nvSpPr>
          <p:cNvPr id="17" name="Text Box 4"/>
          <p:cNvSpPr txBox="1">
            <a:spLocks noChangeArrowheads="1"/>
          </p:cNvSpPr>
          <p:nvPr/>
        </p:nvSpPr>
        <p:spPr bwMode="auto">
          <a:xfrm>
            <a:off x="3721395" y="1023628"/>
            <a:ext cx="8203512" cy="1954381"/>
          </a:xfrm>
          <a:prstGeom prst="rect">
            <a:avLst/>
          </a:prstGeom>
          <a:solidFill>
            <a:schemeClr val="accent1">
              <a:lumMod val="20000"/>
              <a:lumOff val="80000"/>
            </a:schemeClr>
          </a:solidFill>
          <a:ln>
            <a:noFill/>
          </a:ln>
          <a:effec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342900" indent="-342900" algn="just" eaLnBrk="1" hangingPunct="1">
              <a:spcBef>
                <a:spcPct val="50000"/>
              </a:spcBef>
              <a:buFont typeface="Arial" panose="020B0604020202020204" pitchFamily="34" charset="0"/>
              <a:buChar char="•"/>
            </a:pPr>
            <a:r>
              <a:rPr lang="en-US" altLang="en-US" sz="2200" b="1" dirty="0">
                <a:latin typeface="+mn-lt"/>
              </a:rPr>
              <a:t>The</a:t>
            </a:r>
            <a:r>
              <a:rPr lang="en-US" altLang="en-US" sz="2200" b="1" i="1" dirty="0">
                <a:latin typeface="+mn-lt"/>
              </a:rPr>
              <a:t> text</a:t>
            </a:r>
            <a:r>
              <a:rPr lang="en-US" altLang="en-US" sz="2200" b="1" dirty="0">
                <a:latin typeface="+mn-lt"/>
              </a:rPr>
              <a:t> portion of a process contains the actual machine instructions that are executed by the hardware. </a:t>
            </a:r>
          </a:p>
          <a:p>
            <a:pPr marL="342900" indent="-342900" algn="just" eaLnBrk="1" hangingPunct="1">
              <a:spcBef>
                <a:spcPct val="50000"/>
              </a:spcBef>
              <a:buFont typeface="Arial" panose="020B0604020202020204" pitchFamily="34" charset="0"/>
              <a:buChar char="•"/>
            </a:pPr>
            <a:r>
              <a:rPr lang="en-US" altLang="en-US" sz="2200" b="1" dirty="0">
                <a:latin typeface="+mn-lt"/>
              </a:rPr>
              <a:t>When a program is executed by the OS, the text portion is read into memory from its disk file, unless the OS supports shared text and a copy of  program is already being executed.</a:t>
            </a:r>
          </a:p>
        </p:txBody>
      </p:sp>
      <p:sp>
        <p:nvSpPr>
          <p:cNvPr id="18" name="Rectangle 3"/>
          <p:cNvSpPr txBox="1">
            <a:spLocks noChangeArrowheads="1"/>
          </p:cNvSpPr>
          <p:nvPr/>
        </p:nvSpPr>
        <p:spPr>
          <a:xfrm>
            <a:off x="4933507" y="3018772"/>
            <a:ext cx="7149758" cy="3483825"/>
          </a:xfrm>
          <a:prstGeom prst="rect">
            <a:avLst/>
          </a:prstGeom>
          <a:solidFill>
            <a:schemeClr val="accent6">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80000"/>
              </a:lnSpc>
              <a:spcBef>
                <a:spcPct val="50000"/>
              </a:spcBef>
            </a:pPr>
            <a:r>
              <a:rPr lang="en-US" altLang="en-US" sz="2200" b="1" dirty="0"/>
              <a:t>The</a:t>
            </a:r>
            <a:r>
              <a:rPr lang="en-US" altLang="en-US" sz="2200" b="1" i="1" dirty="0"/>
              <a:t> </a:t>
            </a:r>
            <a:r>
              <a:rPr lang="en-US" altLang="en-US" sz="2200" b="1" dirty="0"/>
              <a:t>data portion contains the program’s data. It is possible for this to be divided into 3 pieces</a:t>
            </a:r>
          </a:p>
          <a:p>
            <a:pPr algn="just">
              <a:lnSpc>
                <a:spcPct val="80000"/>
              </a:lnSpc>
              <a:spcBef>
                <a:spcPct val="50000"/>
              </a:spcBef>
            </a:pPr>
            <a:r>
              <a:rPr lang="en-US" altLang="en-US" sz="2200" b="1" dirty="0"/>
              <a:t> Initialized read only data contains elements that are initialized by the program and are read only while the process is executing.</a:t>
            </a:r>
          </a:p>
          <a:p>
            <a:pPr algn="just">
              <a:lnSpc>
                <a:spcPct val="80000"/>
              </a:lnSpc>
              <a:spcBef>
                <a:spcPct val="50000"/>
              </a:spcBef>
            </a:pPr>
            <a:r>
              <a:rPr lang="en-US" altLang="en-US" sz="2200" b="1" dirty="0"/>
              <a:t> Initialized read write data contains  data elements that are initialized by the program and may have their values modified during execution of the process.</a:t>
            </a:r>
          </a:p>
          <a:p>
            <a:pPr algn="just">
              <a:lnSpc>
                <a:spcPct val="80000"/>
              </a:lnSpc>
              <a:spcBef>
                <a:spcPct val="50000"/>
              </a:spcBef>
            </a:pPr>
            <a:r>
              <a:rPr lang="en-US" altLang="en-US" sz="2200" b="1" i="1" dirty="0"/>
              <a:t>Un-initialized data</a:t>
            </a:r>
            <a:r>
              <a:rPr lang="en-US" altLang="en-US" sz="2200" b="1" dirty="0"/>
              <a:t> contains data elements that are not initialized by the program but are set to zero before execution starts . </a:t>
            </a:r>
          </a:p>
          <a:p>
            <a:pPr algn="just">
              <a:lnSpc>
                <a:spcPct val="80000"/>
              </a:lnSpc>
              <a:spcBef>
                <a:spcPct val="50000"/>
              </a:spcBef>
            </a:pPr>
            <a:endParaRPr lang="en-US" altLang="en-US" sz="2200" b="1" dirty="0"/>
          </a:p>
        </p:txBody>
      </p:sp>
    </p:spTree>
    <p:extLst>
      <p:ext uri="{BB962C8B-B14F-4D97-AF65-F5344CB8AC3E}">
        <p14:creationId xmlns:p14="http://schemas.microsoft.com/office/powerpoint/2010/main" val="140813836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Stack Portion</a:t>
            </a:r>
          </a:p>
        </p:txBody>
      </p:sp>
      <p:sp>
        <p:nvSpPr>
          <p:cNvPr id="4" name="Slide Number Placeholder 3"/>
          <p:cNvSpPr>
            <a:spLocks noGrp="1"/>
          </p:cNvSpPr>
          <p:nvPr>
            <p:ph type="sldNum" sz="quarter" idx="12"/>
          </p:nvPr>
        </p:nvSpPr>
        <p:spPr/>
        <p:txBody>
          <a:bodyPr/>
          <a:lstStyle/>
          <a:p>
            <a:fld id="{1DEFBDA0-AD74-41D1-B067-250B5C005FA0}" type="slidenum">
              <a:rPr lang="en-IN" smtClean="0"/>
              <a:t>73</a:t>
            </a:fld>
            <a:endParaRPr lang="en-IN"/>
          </a:p>
        </p:txBody>
      </p:sp>
      <p:sp>
        <p:nvSpPr>
          <p:cNvPr id="5" name="Text Box 4"/>
          <p:cNvSpPr txBox="1">
            <a:spLocks noChangeArrowheads="1"/>
          </p:cNvSpPr>
          <p:nvPr/>
        </p:nvSpPr>
        <p:spPr bwMode="auto">
          <a:xfrm>
            <a:off x="594783" y="1144717"/>
            <a:ext cx="11192539" cy="1754326"/>
          </a:xfrm>
          <a:prstGeom prst="rect">
            <a:avLst/>
          </a:prstGeom>
          <a:solidFill>
            <a:srgbClr val="FFFFCC"/>
          </a:solidFill>
          <a:ln>
            <a:noFill/>
          </a:ln>
          <a:effec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Tx/>
              <a:buChar char="•"/>
            </a:pPr>
            <a:r>
              <a:rPr lang="en-US" altLang="en-US" sz="2400" b="1" dirty="0">
                <a:latin typeface="+mn-lt"/>
              </a:rPr>
              <a:t> The </a:t>
            </a:r>
            <a:r>
              <a:rPr lang="en-US" altLang="en-US" sz="2400" b="1" i="1" dirty="0">
                <a:latin typeface="+mn-lt"/>
              </a:rPr>
              <a:t>heap </a:t>
            </a:r>
            <a:r>
              <a:rPr lang="en-US" altLang="en-US" sz="2400" b="1" dirty="0">
                <a:latin typeface="+mn-lt"/>
              </a:rPr>
              <a:t>is used while a process is running to allocate more data space dynamically to the process.</a:t>
            </a:r>
          </a:p>
          <a:p>
            <a:pPr algn="just" eaLnBrk="1" hangingPunct="1">
              <a:spcBef>
                <a:spcPct val="50000"/>
              </a:spcBef>
              <a:buFontTx/>
              <a:buChar char="•"/>
            </a:pPr>
            <a:r>
              <a:rPr lang="en-US" altLang="en-US" sz="2400" b="1" dirty="0">
                <a:latin typeface="+mn-lt"/>
              </a:rPr>
              <a:t> The </a:t>
            </a:r>
            <a:r>
              <a:rPr lang="en-US" altLang="en-US" sz="2400" b="1" i="1" dirty="0">
                <a:latin typeface="+mn-lt"/>
              </a:rPr>
              <a:t>stack </a:t>
            </a:r>
            <a:r>
              <a:rPr lang="en-US" altLang="en-US" sz="2400" b="1" dirty="0">
                <a:latin typeface="+mn-lt"/>
              </a:rPr>
              <a:t>is used dynamically while the process is running to contain the stack frames that are used by many programming languages. </a:t>
            </a:r>
          </a:p>
        </p:txBody>
      </p:sp>
      <p:sp>
        <p:nvSpPr>
          <p:cNvPr id="6" name="Rectangle 3"/>
          <p:cNvSpPr txBox="1">
            <a:spLocks noChangeArrowheads="1"/>
          </p:cNvSpPr>
          <p:nvPr/>
        </p:nvSpPr>
        <p:spPr>
          <a:xfrm>
            <a:off x="457200" y="3378565"/>
            <a:ext cx="11467707" cy="2777687"/>
          </a:xfrm>
          <a:prstGeom prst="rect">
            <a:avLst/>
          </a:prstGeom>
          <a:solidFill>
            <a:srgbClr val="CCFFFF"/>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80000"/>
              </a:lnSpc>
              <a:spcBef>
                <a:spcPct val="50000"/>
              </a:spcBef>
            </a:pPr>
            <a:r>
              <a:rPr lang="en-US" altLang="en-US" sz="2400" b="1" dirty="0"/>
              <a:t>The stack frames contain the return address linkage for each function call and also the data elements required by a function.</a:t>
            </a:r>
          </a:p>
          <a:p>
            <a:pPr algn="just">
              <a:lnSpc>
                <a:spcPct val="80000"/>
              </a:lnSpc>
              <a:spcBef>
                <a:spcPct val="50000"/>
              </a:spcBef>
            </a:pPr>
            <a:r>
              <a:rPr lang="en-US" altLang="en-US" sz="2400" b="1" dirty="0"/>
              <a:t> A gap is shown between heap and stack to indicate that many OS leave some room between these 2 portions, so that both can grow dynamically.</a:t>
            </a:r>
          </a:p>
          <a:p>
            <a:pPr algn="just">
              <a:spcBef>
                <a:spcPct val="50000"/>
              </a:spcBef>
            </a:pPr>
            <a:r>
              <a:rPr lang="en-US" altLang="en-US" sz="2400" b="1" dirty="0"/>
              <a:t>The </a:t>
            </a:r>
            <a:r>
              <a:rPr lang="en-US" altLang="en-US" sz="2400" b="1" i="1" dirty="0"/>
              <a:t>kernel context</a:t>
            </a:r>
            <a:r>
              <a:rPr lang="en-US" altLang="en-US" sz="2400" b="1" dirty="0"/>
              <a:t> of a process is maintained and accessible only to the kernel. This area contains info that the kernel needs to keep track of the process and to stop and restart the process while other processes are allowed to execute. </a:t>
            </a:r>
          </a:p>
        </p:txBody>
      </p:sp>
    </p:spTree>
    <p:extLst>
      <p:ext uri="{BB962C8B-B14F-4D97-AF65-F5344CB8AC3E}">
        <p14:creationId xmlns:p14="http://schemas.microsoft.com/office/powerpoint/2010/main" val="365137884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Daemon Process</a:t>
            </a:r>
          </a:p>
        </p:txBody>
      </p:sp>
      <p:sp>
        <p:nvSpPr>
          <p:cNvPr id="4" name="Slide Number Placeholder 3"/>
          <p:cNvSpPr>
            <a:spLocks noGrp="1"/>
          </p:cNvSpPr>
          <p:nvPr>
            <p:ph type="sldNum" sz="quarter" idx="12"/>
          </p:nvPr>
        </p:nvSpPr>
        <p:spPr/>
        <p:txBody>
          <a:bodyPr/>
          <a:lstStyle/>
          <a:p>
            <a:fld id="{1DEFBDA0-AD74-41D1-B067-250B5C005FA0}" type="slidenum">
              <a:rPr lang="en-IN" smtClean="0"/>
              <a:t>74</a:t>
            </a:fld>
            <a:endParaRPr lang="en-IN"/>
          </a:p>
        </p:txBody>
      </p:sp>
      <p:sp>
        <p:nvSpPr>
          <p:cNvPr id="5" name="Rectangle 3"/>
          <p:cNvSpPr txBox="1">
            <a:spLocks noChangeArrowheads="1"/>
          </p:cNvSpPr>
          <p:nvPr/>
        </p:nvSpPr>
        <p:spPr>
          <a:xfrm>
            <a:off x="380999" y="1066800"/>
            <a:ext cx="6179289" cy="5410200"/>
          </a:xfrm>
          <a:prstGeom prst="rect">
            <a:avLst/>
          </a:prstGeom>
          <a:solidFill>
            <a:schemeClr val="accent4">
              <a:lumMod val="20000"/>
              <a:lumOff val="80000"/>
            </a:scheme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70000"/>
              </a:lnSpc>
            </a:pPr>
            <a:r>
              <a:rPr lang="en-US" altLang="en-US" sz="2400" b="1" dirty="0"/>
              <a:t>Daemon process starts during system startup </a:t>
            </a:r>
          </a:p>
          <a:p>
            <a:pPr algn="just">
              <a:lnSpc>
                <a:spcPct val="130000"/>
              </a:lnSpc>
            </a:pPr>
            <a:r>
              <a:rPr lang="en-US" altLang="en-US" sz="2400" b="1" dirty="0"/>
              <a:t>They frequently spawn other process to handle services requests</a:t>
            </a:r>
          </a:p>
          <a:p>
            <a:pPr lvl="2" algn="just">
              <a:lnSpc>
                <a:spcPct val="160000"/>
              </a:lnSpc>
            </a:pPr>
            <a:r>
              <a:rPr lang="en-US" altLang="en-US" sz="1800" b="1" dirty="0"/>
              <a:t>Mostly started by initialization script /</a:t>
            </a:r>
            <a:r>
              <a:rPr lang="en-US" altLang="en-US" sz="1800" b="1" dirty="0" err="1"/>
              <a:t>etc</a:t>
            </a:r>
            <a:r>
              <a:rPr lang="en-US" altLang="en-US" sz="1800" b="1" dirty="0"/>
              <a:t>/</a:t>
            </a:r>
            <a:r>
              <a:rPr lang="en-US" altLang="en-US" sz="1800" b="1" dirty="0" err="1"/>
              <a:t>rc</a:t>
            </a:r>
            <a:endParaRPr lang="en-US" altLang="en-US" sz="1800" b="1" dirty="0"/>
          </a:p>
          <a:p>
            <a:pPr algn="just">
              <a:lnSpc>
                <a:spcPct val="170000"/>
              </a:lnSpc>
            </a:pPr>
            <a:r>
              <a:rPr lang="en-US" altLang="en-US" sz="2400" b="1" dirty="0"/>
              <a:t>Waits for an event to occur</a:t>
            </a:r>
          </a:p>
          <a:p>
            <a:pPr algn="just">
              <a:lnSpc>
                <a:spcPct val="170000"/>
              </a:lnSpc>
            </a:pPr>
            <a:r>
              <a:rPr lang="en-US" altLang="en-US" sz="2400" b="1" dirty="0"/>
              <a:t>perform some specified task on periodic basis (</a:t>
            </a:r>
            <a:r>
              <a:rPr lang="en-US" altLang="en-US" sz="2400" b="1" dirty="0" err="1"/>
              <a:t>cron</a:t>
            </a:r>
            <a:r>
              <a:rPr lang="en-US" altLang="en-US" sz="2400" b="1" dirty="0"/>
              <a:t> job)</a:t>
            </a:r>
          </a:p>
          <a:p>
            <a:pPr algn="just">
              <a:lnSpc>
                <a:spcPct val="130000"/>
              </a:lnSpc>
            </a:pPr>
            <a:r>
              <a:rPr lang="en-US" altLang="en-US" sz="2400" b="1" dirty="0"/>
              <a:t>perform the requested service and wait</a:t>
            </a:r>
          </a:p>
          <a:p>
            <a:pPr lvl="1" algn="just">
              <a:lnSpc>
                <a:spcPct val="130000"/>
              </a:lnSpc>
            </a:pPr>
            <a:r>
              <a:rPr lang="en-US" altLang="en-US" sz="2000" b="1" dirty="0"/>
              <a:t>Example print server </a:t>
            </a:r>
          </a:p>
        </p:txBody>
      </p:sp>
      <p:sp>
        <p:nvSpPr>
          <p:cNvPr id="6" name="Rectangle 3"/>
          <p:cNvSpPr txBox="1">
            <a:spLocks noChangeArrowheads="1"/>
          </p:cNvSpPr>
          <p:nvPr/>
        </p:nvSpPr>
        <p:spPr>
          <a:xfrm>
            <a:off x="6907548" y="1066800"/>
            <a:ext cx="4865033" cy="5029200"/>
          </a:xfrm>
          <a:prstGeom prst="rect">
            <a:avLst/>
          </a:prstGeom>
          <a:solidFill>
            <a:srgbClr val="FFFFCC"/>
          </a:solidFill>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70000"/>
              </a:lnSpc>
            </a:pPr>
            <a:r>
              <a:rPr lang="en-US" altLang="en-US" b="1" dirty="0"/>
              <a:t>executed as the background process</a:t>
            </a:r>
          </a:p>
          <a:p>
            <a:pPr>
              <a:lnSpc>
                <a:spcPct val="170000"/>
              </a:lnSpc>
            </a:pPr>
            <a:r>
              <a:rPr lang="en-US" altLang="en-US" b="1" dirty="0"/>
              <a:t>Orphan process</a:t>
            </a:r>
          </a:p>
          <a:p>
            <a:pPr>
              <a:lnSpc>
                <a:spcPct val="170000"/>
              </a:lnSpc>
            </a:pPr>
            <a:r>
              <a:rPr lang="en-US" altLang="en-US" b="1" dirty="0"/>
              <a:t>No controlling terminal</a:t>
            </a:r>
          </a:p>
          <a:p>
            <a:pPr>
              <a:lnSpc>
                <a:spcPct val="170000"/>
              </a:lnSpc>
            </a:pPr>
            <a:r>
              <a:rPr lang="en-US" altLang="en-US" b="1" dirty="0"/>
              <a:t>run with super user privileges  </a:t>
            </a:r>
          </a:p>
          <a:p>
            <a:pPr>
              <a:lnSpc>
                <a:spcPct val="170000"/>
              </a:lnSpc>
            </a:pPr>
            <a:r>
              <a:rPr lang="en-US" altLang="en-US" b="1" dirty="0"/>
              <a:t>process group leaders</a:t>
            </a:r>
          </a:p>
          <a:p>
            <a:pPr>
              <a:lnSpc>
                <a:spcPct val="170000"/>
              </a:lnSpc>
            </a:pPr>
            <a:r>
              <a:rPr lang="en-US" altLang="en-US" b="1" dirty="0"/>
              <a:t>session leaders</a:t>
            </a:r>
          </a:p>
        </p:txBody>
      </p:sp>
    </p:spTree>
    <p:extLst>
      <p:ext uri="{BB962C8B-B14F-4D97-AF65-F5344CB8AC3E}">
        <p14:creationId xmlns:p14="http://schemas.microsoft.com/office/powerpoint/2010/main" val="337616994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Daemon Process Creation</a:t>
            </a:r>
          </a:p>
        </p:txBody>
      </p:sp>
      <p:sp>
        <p:nvSpPr>
          <p:cNvPr id="4" name="Slide Number Placeholder 3"/>
          <p:cNvSpPr>
            <a:spLocks noGrp="1"/>
          </p:cNvSpPr>
          <p:nvPr>
            <p:ph type="sldNum" sz="quarter" idx="12"/>
          </p:nvPr>
        </p:nvSpPr>
        <p:spPr/>
        <p:txBody>
          <a:bodyPr/>
          <a:lstStyle/>
          <a:p>
            <a:fld id="{1DEFBDA0-AD74-41D1-B067-250B5C005FA0}" type="slidenum">
              <a:rPr lang="en-IN" smtClean="0"/>
              <a:t>75</a:t>
            </a:fld>
            <a:endParaRPr lang="en-IN"/>
          </a:p>
        </p:txBody>
      </p:sp>
      <p:sp>
        <p:nvSpPr>
          <p:cNvPr id="5" name="Rectangle 3"/>
          <p:cNvSpPr txBox="1">
            <a:spLocks noChangeArrowheads="1"/>
          </p:cNvSpPr>
          <p:nvPr/>
        </p:nvSpPr>
        <p:spPr>
          <a:xfrm>
            <a:off x="381000" y="1295400"/>
            <a:ext cx="3744433" cy="5020340"/>
          </a:xfrm>
          <a:prstGeom prst="rect">
            <a:avLst/>
          </a:prstGeom>
          <a:solidFill>
            <a:schemeClr val="accent4">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Font typeface="Wingdings" panose="05000000000000000000" pitchFamily="2" charset="2"/>
              <a:buNone/>
            </a:pPr>
            <a:endParaRPr lang="en-US" altLang="en-US" sz="1800" b="1" dirty="0"/>
          </a:p>
          <a:p>
            <a:pPr>
              <a:lnSpc>
                <a:spcPct val="80000"/>
              </a:lnSpc>
              <a:buFont typeface="Wingdings" panose="05000000000000000000" pitchFamily="2" charset="2"/>
              <a:buNone/>
            </a:pPr>
            <a:r>
              <a:rPr lang="en-US" altLang="en-US" sz="2400" b="1" dirty="0" err="1"/>
              <a:t>int</a:t>
            </a:r>
            <a:r>
              <a:rPr lang="en-US" altLang="en-US" sz="2400" b="1" dirty="0"/>
              <a:t>  </a:t>
            </a:r>
            <a:r>
              <a:rPr lang="en-US" altLang="en-US" sz="2400" b="1" dirty="0" err="1">
                <a:solidFill>
                  <a:srgbClr val="000066"/>
                </a:solidFill>
              </a:rPr>
              <a:t>init_daemon</a:t>
            </a:r>
            <a:r>
              <a:rPr lang="en-US" altLang="en-US" sz="2400" b="1" dirty="0"/>
              <a:t> ( void ) {</a:t>
            </a:r>
          </a:p>
          <a:p>
            <a:pPr>
              <a:lnSpc>
                <a:spcPct val="80000"/>
              </a:lnSpc>
              <a:buFont typeface="Wingdings" panose="05000000000000000000" pitchFamily="2" charset="2"/>
              <a:buNone/>
            </a:pPr>
            <a:r>
              <a:rPr lang="en-US" altLang="en-US" sz="2400" b="1" dirty="0"/>
              <a:t>	</a:t>
            </a:r>
            <a:r>
              <a:rPr lang="en-US" altLang="en-US" sz="2400" b="1" dirty="0">
                <a:solidFill>
                  <a:srgbClr val="800000"/>
                </a:solidFill>
              </a:rPr>
              <a:t>if</a:t>
            </a:r>
            <a:r>
              <a:rPr lang="en-US" altLang="en-US" sz="2400" b="1" dirty="0"/>
              <a:t> ( ! fork ( ) ) {  	</a:t>
            </a:r>
          </a:p>
          <a:p>
            <a:pPr>
              <a:lnSpc>
                <a:spcPct val="80000"/>
              </a:lnSpc>
              <a:buFont typeface="Wingdings" panose="05000000000000000000" pitchFamily="2" charset="2"/>
              <a:buNone/>
            </a:pPr>
            <a:r>
              <a:rPr lang="en-US" altLang="en-US" sz="2400" b="1" dirty="0"/>
              <a:t>		</a:t>
            </a:r>
            <a:r>
              <a:rPr lang="en-US" altLang="en-US" sz="2400" b="1" dirty="0" err="1"/>
              <a:t>setsid</a:t>
            </a:r>
            <a:r>
              <a:rPr lang="en-US" altLang="en-US" sz="2400" b="1" dirty="0"/>
              <a:t> ( ) ;</a:t>
            </a:r>
          </a:p>
          <a:p>
            <a:pPr>
              <a:lnSpc>
                <a:spcPct val="80000"/>
              </a:lnSpc>
              <a:buFont typeface="Wingdings" panose="05000000000000000000" pitchFamily="2" charset="2"/>
              <a:buNone/>
            </a:pPr>
            <a:r>
              <a:rPr lang="en-US" altLang="en-US" sz="2400" b="1" dirty="0"/>
              <a:t>		</a:t>
            </a:r>
            <a:r>
              <a:rPr lang="en-US" altLang="en-US" sz="2400" b="1" dirty="0" err="1"/>
              <a:t>chdir</a:t>
            </a:r>
            <a:r>
              <a:rPr lang="en-US" altLang="en-US" sz="2400" b="1" dirty="0"/>
              <a:t> ( " / " ) ;</a:t>
            </a:r>
          </a:p>
          <a:p>
            <a:pPr>
              <a:lnSpc>
                <a:spcPct val="80000"/>
              </a:lnSpc>
              <a:buFont typeface="Wingdings" panose="05000000000000000000" pitchFamily="2" charset="2"/>
              <a:buNone/>
            </a:pPr>
            <a:r>
              <a:rPr lang="en-US" altLang="en-US" sz="2400" b="1" dirty="0"/>
              <a:t>		</a:t>
            </a:r>
            <a:r>
              <a:rPr lang="en-US" altLang="en-US" sz="2400" b="1" dirty="0" err="1"/>
              <a:t>umask</a:t>
            </a:r>
            <a:r>
              <a:rPr lang="en-US" altLang="en-US" sz="2400" b="1" dirty="0"/>
              <a:t> ( 0 ) ;</a:t>
            </a:r>
          </a:p>
          <a:p>
            <a:pPr>
              <a:lnSpc>
                <a:spcPct val="80000"/>
              </a:lnSpc>
              <a:buFont typeface="Wingdings" panose="05000000000000000000" pitchFamily="2" charset="2"/>
              <a:buNone/>
            </a:pPr>
            <a:r>
              <a:rPr lang="en-US" altLang="en-US" sz="2400" b="1" dirty="0"/>
              <a:t>        /* Specify Your Job  */</a:t>
            </a:r>
          </a:p>
          <a:p>
            <a:pPr>
              <a:lnSpc>
                <a:spcPct val="80000"/>
              </a:lnSpc>
              <a:buFont typeface="Wingdings" panose="05000000000000000000" pitchFamily="2" charset="2"/>
              <a:buNone/>
            </a:pPr>
            <a:r>
              <a:rPr lang="en-US" altLang="en-US" sz="2400" b="1" dirty="0"/>
              <a:t>		return ( 0 );</a:t>
            </a:r>
          </a:p>
          <a:p>
            <a:pPr>
              <a:lnSpc>
                <a:spcPct val="80000"/>
              </a:lnSpc>
              <a:buFont typeface="Wingdings" panose="05000000000000000000" pitchFamily="2" charset="2"/>
              <a:buNone/>
            </a:pPr>
            <a:r>
              <a:rPr lang="en-US" altLang="en-US" sz="2400" b="1" dirty="0"/>
              <a:t>	}</a:t>
            </a:r>
          </a:p>
          <a:p>
            <a:pPr>
              <a:lnSpc>
                <a:spcPct val="80000"/>
              </a:lnSpc>
              <a:buFont typeface="Wingdings" panose="05000000000000000000" pitchFamily="2" charset="2"/>
              <a:buNone/>
            </a:pPr>
            <a:r>
              <a:rPr lang="en-US" altLang="en-US" sz="2400" b="1" dirty="0"/>
              <a:t>	</a:t>
            </a:r>
            <a:r>
              <a:rPr lang="en-US" altLang="en-US" sz="2400" b="1" dirty="0">
                <a:solidFill>
                  <a:srgbClr val="800000"/>
                </a:solidFill>
              </a:rPr>
              <a:t>else </a:t>
            </a:r>
          </a:p>
          <a:p>
            <a:pPr>
              <a:lnSpc>
                <a:spcPct val="80000"/>
              </a:lnSpc>
              <a:buFont typeface="Wingdings" panose="05000000000000000000" pitchFamily="2" charset="2"/>
              <a:buNone/>
            </a:pPr>
            <a:r>
              <a:rPr lang="en-US" altLang="en-US" sz="2400" b="1" dirty="0"/>
              <a:t>		exit ( 0 );	</a:t>
            </a:r>
          </a:p>
          <a:p>
            <a:pPr>
              <a:lnSpc>
                <a:spcPct val="80000"/>
              </a:lnSpc>
              <a:buFont typeface="Wingdings" panose="05000000000000000000" pitchFamily="2" charset="2"/>
              <a:buNone/>
            </a:pPr>
            <a:r>
              <a:rPr lang="en-US" altLang="en-US" sz="2400" b="1" dirty="0"/>
              <a:t>}</a:t>
            </a:r>
          </a:p>
        </p:txBody>
      </p:sp>
      <p:sp>
        <p:nvSpPr>
          <p:cNvPr id="6" name="TextBox 5"/>
          <p:cNvSpPr txBox="1"/>
          <p:nvPr/>
        </p:nvSpPr>
        <p:spPr>
          <a:xfrm>
            <a:off x="5156791" y="1114647"/>
            <a:ext cx="2647507" cy="2000548"/>
          </a:xfrm>
          <a:prstGeom prst="rect">
            <a:avLst/>
          </a:prstGeom>
          <a:solidFill>
            <a:srgbClr val="66FFCC"/>
          </a:solidFill>
        </p:spPr>
        <p:txBody>
          <a:bodyPr wrap="square" rtlCol="0">
            <a:spAutoFit/>
          </a:bodyPr>
          <a:lstStyle/>
          <a:p>
            <a:r>
              <a:rPr lang="en-IN" sz="2800" b="1" dirty="0"/>
              <a:t>Process Types</a:t>
            </a:r>
          </a:p>
          <a:p>
            <a:pPr marL="742950" lvl="1" indent="-285750">
              <a:buFont typeface="Wingdings" panose="05000000000000000000" pitchFamily="2" charset="2"/>
              <a:buChar char="Ø"/>
            </a:pPr>
            <a:r>
              <a:rPr lang="en-IN" sz="2400" b="1" dirty="0"/>
              <a:t>Parent</a:t>
            </a:r>
          </a:p>
          <a:p>
            <a:pPr marL="742950" lvl="1" indent="-285750">
              <a:buFont typeface="Wingdings" panose="05000000000000000000" pitchFamily="2" charset="2"/>
              <a:buChar char="Ø"/>
            </a:pPr>
            <a:r>
              <a:rPr lang="en-IN" sz="2400" b="1" dirty="0"/>
              <a:t>Child</a:t>
            </a:r>
          </a:p>
          <a:p>
            <a:pPr marL="742950" lvl="1" indent="-285750">
              <a:buFont typeface="Wingdings" panose="05000000000000000000" pitchFamily="2" charset="2"/>
              <a:buChar char="Ø"/>
            </a:pPr>
            <a:r>
              <a:rPr lang="en-IN" sz="2400" b="1" dirty="0"/>
              <a:t>Orphan</a:t>
            </a:r>
          </a:p>
          <a:p>
            <a:pPr marL="742950" lvl="1" indent="-285750">
              <a:buFont typeface="Wingdings" panose="05000000000000000000" pitchFamily="2" charset="2"/>
              <a:buChar char="Ø"/>
            </a:pPr>
            <a:r>
              <a:rPr lang="en-IN" sz="2400" b="1" dirty="0"/>
              <a:t>Daemon</a:t>
            </a:r>
            <a:endParaRPr lang="en-IN" sz="2800" b="1" dirty="0"/>
          </a:p>
        </p:txBody>
      </p:sp>
      <p:sp>
        <p:nvSpPr>
          <p:cNvPr id="7" name="TextBox 6"/>
          <p:cNvSpPr txBox="1"/>
          <p:nvPr/>
        </p:nvSpPr>
        <p:spPr>
          <a:xfrm>
            <a:off x="7251405" y="3531758"/>
            <a:ext cx="3912781" cy="2677656"/>
          </a:xfrm>
          <a:prstGeom prst="rect">
            <a:avLst/>
          </a:prstGeom>
          <a:solidFill>
            <a:srgbClr val="FFFFCC"/>
          </a:solidFill>
        </p:spPr>
        <p:txBody>
          <a:bodyPr wrap="square" rtlCol="0">
            <a:spAutoFit/>
          </a:bodyPr>
          <a:lstStyle/>
          <a:p>
            <a:r>
              <a:rPr lang="en-IN" sz="2800" b="1" dirty="0"/>
              <a:t>Process States</a:t>
            </a:r>
          </a:p>
          <a:p>
            <a:pPr marL="742950" lvl="1" indent="-285750">
              <a:buFont typeface="Wingdings" panose="05000000000000000000" pitchFamily="2" charset="2"/>
              <a:buChar char="Ø"/>
            </a:pPr>
            <a:r>
              <a:rPr lang="en-IN" sz="2400" b="1" dirty="0"/>
              <a:t>Running (R)</a:t>
            </a:r>
          </a:p>
          <a:p>
            <a:pPr marL="742950" lvl="1" indent="-285750">
              <a:buFont typeface="Wingdings" panose="05000000000000000000" pitchFamily="2" charset="2"/>
              <a:buChar char="Ø"/>
            </a:pPr>
            <a:r>
              <a:rPr lang="en-IN" sz="2400" b="1" dirty="0"/>
              <a:t>Stopped (T)</a:t>
            </a:r>
          </a:p>
          <a:p>
            <a:pPr marL="742950" lvl="1" indent="-285750">
              <a:buFont typeface="Wingdings" panose="05000000000000000000" pitchFamily="2" charset="2"/>
              <a:buChar char="Ø"/>
            </a:pPr>
            <a:r>
              <a:rPr lang="en-IN" sz="2400" b="1" dirty="0"/>
              <a:t>Sleep</a:t>
            </a:r>
          </a:p>
          <a:p>
            <a:pPr marL="1200150" lvl="2" indent="-285750">
              <a:buFont typeface="Wingdings" panose="05000000000000000000" pitchFamily="2" charset="2"/>
              <a:buChar char="Ø"/>
            </a:pPr>
            <a:r>
              <a:rPr lang="en-IN" sz="2200" b="1" dirty="0"/>
              <a:t>Interruptible (S)</a:t>
            </a:r>
          </a:p>
          <a:p>
            <a:pPr marL="1200150" lvl="2" indent="-285750">
              <a:buFont typeface="Wingdings" panose="05000000000000000000" pitchFamily="2" charset="2"/>
              <a:buChar char="Ø"/>
            </a:pPr>
            <a:r>
              <a:rPr lang="en-IN" sz="2200" b="1" dirty="0"/>
              <a:t>Uninterruptible (D)</a:t>
            </a:r>
          </a:p>
          <a:p>
            <a:pPr marL="742950" lvl="1" indent="-285750">
              <a:buFont typeface="Wingdings" panose="05000000000000000000" pitchFamily="2" charset="2"/>
              <a:buChar char="Ø"/>
            </a:pPr>
            <a:r>
              <a:rPr lang="en-IN" sz="2400" b="1" dirty="0"/>
              <a:t>Zombie (Z)</a:t>
            </a:r>
            <a:endParaRPr lang="en-IN" sz="2800" b="1" dirty="0"/>
          </a:p>
        </p:txBody>
      </p:sp>
    </p:spTree>
    <p:extLst>
      <p:ext uri="{BB962C8B-B14F-4D97-AF65-F5344CB8AC3E}">
        <p14:creationId xmlns:p14="http://schemas.microsoft.com/office/powerpoint/2010/main" val="26389438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mn-lt"/>
              </a:rPr>
              <a:t>Inter Process Communications (IPC) Mechanisms</a:t>
            </a:r>
            <a:endParaRPr lang="en-US" sz="4000"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76</a:t>
            </a:fld>
            <a:endParaRPr lang="en-IN"/>
          </a:p>
        </p:txBody>
      </p:sp>
      <p:sp>
        <p:nvSpPr>
          <p:cNvPr id="5" name="Rectangle 3"/>
          <p:cNvSpPr txBox="1">
            <a:spLocks noChangeArrowheads="1"/>
          </p:cNvSpPr>
          <p:nvPr/>
        </p:nvSpPr>
        <p:spPr>
          <a:xfrm>
            <a:off x="106727" y="1103586"/>
            <a:ext cx="6140669" cy="5244662"/>
          </a:xfrm>
          <a:prstGeom prst="rect">
            <a:avLst/>
          </a:prstGeom>
          <a:solidFill>
            <a:srgbClr val="FFFFCC"/>
          </a:solidFill>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1100" b="1" dirty="0"/>
          </a:p>
          <a:p>
            <a:r>
              <a:rPr lang="en-US" altLang="en-US" b="1" dirty="0"/>
              <a:t>In a multiprocessing environment, often many processes are in need to communicate with each other and share some of the resources. </a:t>
            </a:r>
          </a:p>
          <a:p>
            <a:endParaRPr lang="en-US" altLang="en-US" b="1" dirty="0"/>
          </a:p>
          <a:p>
            <a:r>
              <a:rPr lang="en-US" altLang="en-US" b="1" dirty="0"/>
              <a:t>The shared resources must also be synchronized from the concurrent access by many processes. </a:t>
            </a:r>
          </a:p>
          <a:p>
            <a:endParaRPr lang="en-US" altLang="en-US" b="1" dirty="0"/>
          </a:p>
          <a:p>
            <a:r>
              <a:rPr lang="en-US" altLang="en-US" b="1" dirty="0"/>
              <a:t>IPC mechanisms have many distinct purposes: for example</a:t>
            </a:r>
          </a:p>
          <a:p>
            <a:endParaRPr lang="en-US" altLang="en-US" b="1" dirty="0"/>
          </a:p>
          <a:p>
            <a:pPr>
              <a:buFont typeface="Wingdings" panose="05000000000000000000" pitchFamily="2" charset="2"/>
              <a:buNone/>
            </a:pPr>
            <a:r>
              <a:rPr lang="en-US" altLang="en-US" b="1" dirty="0"/>
              <a:t>* Data transfer     	* Sharing data</a:t>
            </a:r>
          </a:p>
          <a:p>
            <a:pPr>
              <a:buFont typeface="Wingdings" panose="05000000000000000000" pitchFamily="2" charset="2"/>
              <a:buNone/>
            </a:pPr>
            <a:r>
              <a:rPr lang="en-US" altLang="en-US" b="1" dirty="0"/>
              <a:t>* Event notification	* Resource sharing</a:t>
            </a:r>
          </a:p>
          <a:p>
            <a:pPr>
              <a:buFont typeface="Wingdings" panose="05000000000000000000" pitchFamily="2" charset="2"/>
              <a:buNone/>
            </a:pPr>
            <a:r>
              <a:rPr lang="en-US" altLang="en-US" b="1" dirty="0"/>
              <a:t>                    * Process control</a:t>
            </a:r>
          </a:p>
        </p:txBody>
      </p:sp>
      <p:sp>
        <p:nvSpPr>
          <p:cNvPr id="6" name="Rectangle 3"/>
          <p:cNvSpPr txBox="1">
            <a:spLocks noChangeArrowheads="1"/>
          </p:cNvSpPr>
          <p:nvPr/>
        </p:nvSpPr>
        <p:spPr>
          <a:xfrm>
            <a:off x="6936828" y="1590220"/>
            <a:ext cx="4298730" cy="4049101"/>
          </a:xfrm>
          <a:prstGeom prst="rect">
            <a:avLst/>
          </a:prstGeom>
          <a:solidFill>
            <a:srgbClr val="66FFCC"/>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3200" b="1" dirty="0"/>
              <a:t>Primitive</a:t>
            </a:r>
          </a:p>
          <a:p>
            <a:pPr lvl="1"/>
            <a:r>
              <a:rPr lang="en-US" altLang="en-US" sz="2800" b="1" dirty="0"/>
              <a:t>Unnamed pipe </a:t>
            </a:r>
          </a:p>
          <a:p>
            <a:pPr lvl="1"/>
            <a:r>
              <a:rPr lang="en-US" altLang="en-US" sz="2800" b="1" dirty="0"/>
              <a:t>Named pipe (FIFO)</a:t>
            </a:r>
          </a:p>
          <a:p>
            <a:r>
              <a:rPr lang="en-US" altLang="en-US" sz="3200" b="1" dirty="0"/>
              <a:t>System V IPC</a:t>
            </a:r>
          </a:p>
          <a:p>
            <a:pPr lvl="1"/>
            <a:r>
              <a:rPr lang="en-US" altLang="en-US" sz="2800" b="1" dirty="0"/>
              <a:t>Message queues</a:t>
            </a:r>
          </a:p>
          <a:p>
            <a:pPr lvl="1"/>
            <a:r>
              <a:rPr lang="en-US" altLang="en-US" sz="2800" b="1" dirty="0"/>
              <a:t>Shared memory</a:t>
            </a:r>
          </a:p>
          <a:p>
            <a:pPr lvl="1"/>
            <a:r>
              <a:rPr lang="en-US" altLang="en-US" sz="2800" b="1" dirty="0"/>
              <a:t>Semaphores</a:t>
            </a:r>
          </a:p>
          <a:p>
            <a:r>
              <a:rPr lang="en-US" altLang="en-US" sz="3200" b="1" dirty="0"/>
              <a:t>Socket Programming</a:t>
            </a:r>
          </a:p>
        </p:txBody>
      </p:sp>
    </p:spTree>
    <p:extLst>
      <p:ext uri="{BB962C8B-B14F-4D97-AF65-F5344CB8AC3E}">
        <p14:creationId xmlns:p14="http://schemas.microsoft.com/office/powerpoint/2010/main" val="416877448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Pipe Example</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77</a:t>
            </a:fld>
            <a:endParaRPr lang="en-IN"/>
          </a:p>
        </p:txBody>
      </p:sp>
      <p:sp>
        <p:nvSpPr>
          <p:cNvPr id="5" name="Rectangle 3"/>
          <p:cNvSpPr>
            <a:spLocks noChangeArrowheads="1"/>
          </p:cNvSpPr>
          <p:nvPr/>
        </p:nvSpPr>
        <p:spPr bwMode="auto">
          <a:xfrm>
            <a:off x="2782612" y="2425260"/>
            <a:ext cx="1524000" cy="2362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6" name="Rectangle 4"/>
          <p:cNvSpPr>
            <a:spLocks noChangeArrowheads="1"/>
          </p:cNvSpPr>
          <p:nvPr/>
        </p:nvSpPr>
        <p:spPr bwMode="auto">
          <a:xfrm>
            <a:off x="7583212" y="2425260"/>
            <a:ext cx="1524000" cy="2362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7" name="Line 5"/>
          <p:cNvSpPr>
            <a:spLocks noChangeShapeType="1"/>
          </p:cNvSpPr>
          <p:nvPr/>
        </p:nvSpPr>
        <p:spPr bwMode="auto">
          <a:xfrm>
            <a:off x="4306612" y="2806260"/>
            <a:ext cx="3276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8" name="Line 6"/>
          <p:cNvSpPr>
            <a:spLocks noChangeShapeType="1"/>
          </p:cNvSpPr>
          <p:nvPr/>
        </p:nvSpPr>
        <p:spPr bwMode="auto">
          <a:xfrm>
            <a:off x="4306612" y="4482660"/>
            <a:ext cx="327660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9" name="Line 7"/>
          <p:cNvSpPr>
            <a:spLocks noChangeShapeType="1"/>
          </p:cNvSpPr>
          <p:nvPr/>
        </p:nvSpPr>
        <p:spPr bwMode="auto">
          <a:xfrm>
            <a:off x="1715812" y="2806260"/>
            <a:ext cx="1066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0" name="Line 8"/>
          <p:cNvSpPr>
            <a:spLocks noChangeShapeType="1"/>
          </p:cNvSpPr>
          <p:nvPr/>
        </p:nvSpPr>
        <p:spPr bwMode="auto">
          <a:xfrm>
            <a:off x="1715812" y="4482660"/>
            <a:ext cx="106680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1" name="Text Box 9"/>
          <p:cNvSpPr txBox="1">
            <a:spLocks noChangeArrowheads="1"/>
          </p:cNvSpPr>
          <p:nvPr/>
        </p:nvSpPr>
        <p:spPr bwMode="auto">
          <a:xfrm>
            <a:off x="2935012" y="3415860"/>
            <a:ext cx="1295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b="1">
                <a:solidFill>
                  <a:srgbClr val="CC3300"/>
                </a:solidFill>
                <a:latin typeface="Albertus Extra Bold" pitchFamily="34" charset="0"/>
              </a:rPr>
              <a:t>Client   </a:t>
            </a:r>
          </a:p>
        </p:txBody>
      </p:sp>
      <p:sp>
        <p:nvSpPr>
          <p:cNvPr id="12" name="Text Box 10"/>
          <p:cNvSpPr txBox="1">
            <a:spLocks noChangeArrowheads="1"/>
          </p:cNvSpPr>
          <p:nvPr/>
        </p:nvSpPr>
        <p:spPr bwMode="auto">
          <a:xfrm>
            <a:off x="7659412" y="3415860"/>
            <a:ext cx="1295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b="1">
                <a:solidFill>
                  <a:srgbClr val="CC3300"/>
                </a:solidFill>
                <a:latin typeface="Albertus Extra Bold" pitchFamily="34" charset="0"/>
              </a:rPr>
              <a:t>   Server</a:t>
            </a:r>
          </a:p>
        </p:txBody>
      </p:sp>
      <p:sp>
        <p:nvSpPr>
          <p:cNvPr id="13" name="Oval 11"/>
          <p:cNvSpPr>
            <a:spLocks noChangeArrowheads="1"/>
          </p:cNvSpPr>
          <p:nvPr/>
        </p:nvSpPr>
        <p:spPr bwMode="auto">
          <a:xfrm>
            <a:off x="9335812" y="2577660"/>
            <a:ext cx="914400" cy="19050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14" name="Text Box 12"/>
          <p:cNvSpPr txBox="1">
            <a:spLocks noChangeArrowheads="1"/>
          </p:cNvSpPr>
          <p:nvPr/>
        </p:nvSpPr>
        <p:spPr bwMode="auto">
          <a:xfrm>
            <a:off x="9412012" y="333966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b="1">
                <a:solidFill>
                  <a:srgbClr val="CC3300"/>
                </a:solidFill>
                <a:latin typeface="Albertus Extra Bold" pitchFamily="34" charset="0"/>
              </a:rPr>
              <a:t>File</a:t>
            </a:r>
          </a:p>
        </p:txBody>
      </p:sp>
      <p:sp>
        <p:nvSpPr>
          <p:cNvPr id="15" name="Line 13"/>
          <p:cNvSpPr>
            <a:spLocks noChangeShapeType="1"/>
          </p:cNvSpPr>
          <p:nvPr/>
        </p:nvSpPr>
        <p:spPr bwMode="auto">
          <a:xfrm>
            <a:off x="9107212" y="3492060"/>
            <a:ext cx="2286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6" name="Text Box 14"/>
          <p:cNvSpPr txBox="1">
            <a:spLocks noChangeArrowheads="1"/>
          </p:cNvSpPr>
          <p:nvPr/>
        </p:nvSpPr>
        <p:spPr bwMode="auto">
          <a:xfrm>
            <a:off x="4535212" y="2349060"/>
            <a:ext cx="2819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b="1">
                <a:solidFill>
                  <a:srgbClr val="006600"/>
                </a:solidFill>
                <a:latin typeface="Albertus Extra Bold" pitchFamily="34" charset="0"/>
              </a:rPr>
              <a:t>Path Name</a:t>
            </a:r>
          </a:p>
        </p:txBody>
      </p:sp>
      <p:sp>
        <p:nvSpPr>
          <p:cNvPr id="17" name="Text Box 15"/>
          <p:cNvSpPr txBox="1">
            <a:spLocks noChangeArrowheads="1"/>
          </p:cNvSpPr>
          <p:nvPr/>
        </p:nvSpPr>
        <p:spPr bwMode="auto">
          <a:xfrm>
            <a:off x="4382812" y="4558860"/>
            <a:ext cx="31242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b="1">
                <a:solidFill>
                  <a:srgbClr val="006600"/>
                </a:solidFill>
                <a:latin typeface="Albertus Extra Bold" pitchFamily="34" charset="0"/>
              </a:rPr>
              <a:t>File Content or Error</a:t>
            </a:r>
          </a:p>
          <a:p>
            <a:pPr algn="ctr" eaLnBrk="1" hangingPunct="1">
              <a:spcBef>
                <a:spcPct val="50000"/>
              </a:spcBef>
            </a:pPr>
            <a:r>
              <a:rPr lang="en-US" altLang="en-US" sz="2000" b="1">
                <a:solidFill>
                  <a:srgbClr val="006600"/>
                </a:solidFill>
                <a:latin typeface="Albertus Extra Bold" pitchFamily="34" charset="0"/>
              </a:rPr>
              <a:t>Message</a:t>
            </a:r>
          </a:p>
        </p:txBody>
      </p:sp>
      <p:sp>
        <p:nvSpPr>
          <p:cNvPr id="18" name="Text Box 16"/>
          <p:cNvSpPr txBox="1">
            <a:spLocks noChangeArrowheads="1"/>
          </p:cNvSpPr>
          <p:nvPr/>
        </p:nvSpPr>
        <p:spPr bwMode="auto">
          <a:xfrm>
            <a:off x="1487212" y="2349060"/>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a:solidFill>
                  <a:srgbClr val="333399"/>
                </a:solidFill>
                <a:latin typeface="Albertus Extra Bold" pitchFamily="34" charset="0"/>
              </a:rPr>
              <a:t>STDIN</a:t>
            </a:r>
          </a:p>
        </p:txBody>
      </p:sp>
      <p:sp>
        <p:nvSpPr>
          <p:cNvPr id="19" name="Text Box 17"/>
          <p:cNvSpPr txBox="1">
            <a:spLocks noChangeArrowheads="1"/>
          </p:cNvSpPr>
          <p:nvPr/>
        </p:nvSpPr>
        <p:spPr bwMode="auto">
          <a:xfrm>
            <a:off x="1334812" y="4558860"/>
            <a:ext cx="1371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a:solidFill>
                  <a:srgbClr val="333399"/>
                </a:solidFill>
                <a:latin typeface="Albertus Extra Bold" pitchFamily="34" charset="0"/>
              </a:rPr>
              <a:t>STDOUT</a:t>
            </a:r>
          </a:p>
        </p:txBody>
      </p:sp>
      <p:sp>
        <p:nvSpPr>
          <p:cNvPr id="20" name="Text Box 18"/>
          <p:cNvSpPr txBox="1">
            <a:spLocks noChangeArrowheads="1"/>
          </p:cNvSpPr>
          <p:nvPr/>
        </p:nvSpPr>
        <p:spPr bwMode="auto">
          <a:xfrm>
            <a:off x="3011212" y="1282260"/>
            <a:ext cx="6172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b="1">
                <a:solidFill>
                  <a:srgbClr val="333399"/>
                </a:solidFill>
                <a:latin typeface="Albertus Extra Bold" pitchFamily="34" charset="0"/>
              </a:rPr>
              <a:t>Client - Server </a:t>
            </a:r>
          </a:p>
        </p:txBody>
      </p:sp>
    </p:spTree>
    <p:extLst>
      <p:ext uri="{BB962C8B-B14F-4D97-AF65-F5344CB8AC3E}">
        <p14:creationId xmlns:p14="http://schemas.microsoft.com/office/powerpoint/2010/main" val="324981698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p</a:t>
            </a:r>
            <a:r>
              <a:rPr lang="en-US" dirty="0" smtClean="0">
                <a:latin typeface="+mn-lt"/>
              </a:rPr>
              <a:t>ipe (or unnamed pipe “|”)</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78</a:t>
            </a:fld>
            <a:endParaRPr lang="en-IN"/>
          </a:p>
        </p:txBody>
      </p:sp>
      <p:sp>
        <p:nvSpPr>
          <p:cNvPr id="5" name="Rectangle 3"/>
          <p:cNvSpPr txBox="1">
            <a:spLocks noChangeArrowheads="1"/>
          </p:cNvSpPr>
          <p:nvPr/>
        </p:nvSpPr>
        <p:spPr>
          <a:xfrm>
            <a:off x="304800" y="1219200"/>
            <a:ext cx="5791200" cy="5029200"/>
          </a:xfrm>
          <a:prstGeom prst="rect">
            <a:avLst/>
          </a:prstGeom>
          <a:solidFill>
            <a:schemeClr val="accent1">
              <a:lumMod val="20000"/>
              <a:lumOff val="80000"/>
            </a:scheme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b="1" dirty="0"/>
              <a:t>On command line pipe is represented as “|”</a:t>
            </a:r>
          </a:p>
          <a:p>
            <a:endParaRPr lang="en-US" altLang="en-US" sz="1800" b="1" dirty="0"/>
          </a:p>
          <a:p>
            <a:r>
              <a:rPr lang="en-US" altLang="en-US" b="1" dirty="0"/>
              <a:t>It can be used in the shell to link two or more commands </a:t>
            </a:r>
          </a:p>
          <a:p>
            <a:pPr lvl="2"/>
            <a:r>
              <a:rPr lang="en-US" altLang="en-US" b="1" dirty="0"/>
              <a:t>For example ls –</a:t>
            </a:r>
            <a:r>
              <a:rPr lang="en-US" altLang="en-US" b="1" dirty="0" err="1"/>
              <a:t>Rl</a:t>
            </a:r>
            <a:r>
              <a:rPr lang="en-US" altLang="en-US" b="1" dirty="0"/>
              <a:t> | </a:t>
            </a:r>
            <a:r>
              <a:rPr lang="en-US" altLang="en-US" b="1" dirty="0" err="1"/>
              <a:t>wc</a:t>
            </a:r>
            <a:endParaRPr lang="en-US" altLang="en-US" b="1" dirty="0"/>
          </a:p>
          <a:p>
            <a:endParaRPr lang="en-US" altLang="en-US" sz="2000" b="1" dirty="0"/>
          </a:p>
          <a:p>
            <a:r>
              <a:rPr lang="en-US" altLang="en-US" b="1" dirty="0"/>
              <a:t>Two ends of a pipe is represented as a set of two descriptors. </a:t>
            </a:r>
          </a:p>
          <a:p>
            <a:endParaRPr lang="en-US" altLang="en-US" sz="2000" b="1" dirty="0"/>
          </a:p>
          <a:p>
            <a:r>
              <a:rPr lang="en-US" altLang="en-US" b="1" dirty="0"/>
              <a:t>A pipe is used to communicate between related processes. </a:t>
            </a:r>
            <a:endParaRPr lang="en-US" altLang="en-US" b="1" dirty="0">
              <a:solidFill>
                <a:srgbClr val="000099"/>
              </a:solidFill>
            </a:endParaRPr>
          </a:p>
        </p:txBody>
      </p:sp>
      <p:sp>
        <p:nvSpPr>
          <p:cNvPr id="6" name="Rectangle 3"/>
          <p:cNvSpPr txBox="1">
            <a:spLocks noChangeArrowheads="1"/>
          </p:cNvSpPr>
          <p:nvPr/>
        </p:nvSpPr>
        <p:spPr>
          <a:xfrm>
            <a:off x="6400800" y="1170463"/>
            <a:ext cx="4774323" cy="5257800"/>
          </a:xfrm>
          <a:prstGeom prst="rect">
            <a:avLst/>
          </a:prstGeom>
          <a:solidFill>
            <a:srgbClr val="FFFFCC"/>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b="1" dirty="0"/>
              <a:t>Half duplex</a:t>
            </a:r>
          </a:p>
          <a:p>
            <a:pPr algn="just"/>
            <a:endParaRPr lang="en-US" altLang="en-US" b="1" dirty="0"/>
          </a:p>
          <a:p>
            <a:pPr algn="just"/>
            <a:r>
              <a:rPr lang="en-US" altLang="en-US" b="1" dirty="0"/>
              <a:t>Data is passed in order.</a:t>
            </a:r>
          </a:p>
          <a:p>
            <a:pPr algn="just"/>
            <a:endParaRPr lang="en-US" altLang="en-US" b="1" dirty="0"/>
          </a:p>
          <a:p>
            <a:pPr algn="just"/>
            <a:r>
              <a:rPr lang="en-US" altLang="en-US" b="1" dirty="0"/>
              <a:t>Pipe uses circular buffer and it has zero buffering capacity</a:t>
            </a:r>
          </a:p>
          <a:p>
            <a:pPr algn="just"/>
            <a:endParaRPr lang="en-US" altLang="en-US" b="1" dirty="0"/>
          </a:p>
          <a:p>
            <a:pPr algn="just"/>
            <a:r>
              <a:rPr lang="en-US" altLang="en-US" b="1" dirty="0"/>
              <a:t>The read and write system calls are blocking calls.    </a:t>
            </a:r>
          </a:p>
          <a:p>
            <a:pPr algn="just"/>
            <a:endParaRPr lang="en-US" altLang="en-US" b="1" dirty="0"/>
          </a:p>
        </p:txBody>
      </p:sp>
    </p:spTree>
    <p:extLst>
      <p:ext uri="{BB962C8B-B14F-4D97-AF65-F5344CB8AC3E}">
        <p14:creationId xmlns:p14="http://schemas.microsoft.com/office/powerpoint/2010/main" val="380481563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Pipe – </a:t>
            </a:r>
            <a:r>
              <a:rPr lang="en-US" dirty="0">
                <a:latin typeface="+mn-lt"/>
              </a:rPr>
              <a:t>h</a:t>
            </a:r>
            <a:r>
              <a:rPr lang="en-US" dirty="0" smtClean="0">
                <a:latin typeface="+mn-lt"/>
              </a:rPr>
              <a:t>alf duplex</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79</a:t>
            </a:fld>
            <a:endParaRPr lang="en-IN"/>
          </a:p>
        </p:txBody>
      </p:sp>
      <p:sp>
        <p:nvSpPr>
          <p:cNvPr id="5" name="Oval 4"/>
          <p:cNvSpPr>
            <a:spLocks noChangeArrowheads="1"/>
          </p:cNvSpPr>
          <p:nvPr/>
        </p:nvSpPr>
        <p:spPr bwMode="auto">
          <a:xfrm>
            <a:off x="3085595" y="1612137"/>
            <a:ext cx="609600" cy="1219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6" name="Line 5"/>
          <p:cNvSpPr>
            <a:spLocks noChangeShapeType="1"/>
          </p:cNvSpPr>
          <p:nvPr/>
        </p:nvSpPr>
        <p:spPr bwMode="auto">
          <a:xfrm>
            <a:off x="3390395" y="1612137"/>
            <a:ext cx="411480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 name="Line 6"/>
          <p:cNvSpPr>
            <a:spLocks noChangeShapeType="1"/>
          </p:cNvSpPr>
          <p:nvPr/>
        </p:nvSpPr>
        <p:spPr bwMode="auto">
          <a:xfrm>
            <a:off x="3390395" y="2831337"/>
            <a:ext cx="403860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 name="Oval 7"/>
          <p:cNvSpPr>
            <a:spLocks noChangeArrowheads="1"/>
          </p:cNvSpPr>
          <p:nvPr/>
        </p:nvSpPr>
        <p:spPr bwMode="auto">
          <a:xfrm>
            <a:off x="7200395" y="1612137"/>
            <a:ext cx="533400" cy="1219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9" name="AutoShape 8"/>
          <p:cNvSpPr>
            <a:spLocks noChangeArrowheads="1"/>
          </p:cNvSpPr>
          <p:nvPr/>
        </p:nvSpPr>
        <p:spPr bwMode="auto">
          <a:xfrm>
            <a:off x="2552195" y="1535937"/>
            <a:ext cx="685800" cy="838200"/>
          </a:xfrm>
          <a:prstGeom prst="curvedRightArrow">
            <a:avLst>
              <a:gd name="adj1" fmla="val 24444"/>
              <a:gd name="adj2" fmla="val 48889"/>
              <a:gd name="adj3" fmla="val 33333"/>
            </a:avLst>
          </a:prstGeom>
          <a:solidFill>
            <a:schemeClr val="accent1">
              <a:lumMod val="20000"/>
              <a:lumOff val="80000"/>
            </a:schemeClr>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10" name="AutoShape 9"/>
          <p:cNvSpPr>
            <a:spLocks noChangeArrowheads="1"/>
          </p:cNvSpPr>
          <p:nvPr/>
        </p:nvSpPr>
        <p:spPr bwMode="auto">
          <a:xfrm rot="16200000" flipH="1">
            <a:off x="7809995" y="1840737"/>
            <a:ext cx="495300" cy="1333500"/>
          </a:xfrm>
          <a:prstGeom prst="curvedLeftArrow">
            <a:avLst>
              <a:gd name="adj1" fmla="val 53846"/>
              <a:gd name="adj2" fmla="val 107692"/>
              <a:gd name="adj3" fmla="val 33333"/>
            </a:avLst>
          </a:prstGeom>
          <a:solidFill>
            <a:srgbClr val="92D050"/>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11" name="Text Box 10"/>
          <p:cNvSpPr txBox="1">
            <a:spLocks noChangeArrowheads="1"/>
          </p:cNvSpPr>
          <p:nvPr/>
        </p:nvSpPr>
        <p:spPr bwMode="auto">
          <a:xfrm>
            <a:off x="2323595" y="2602737"/>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dirty="0" err="1">
                <a:latin typeface="Tahoma" panose="020B0604030504040204" pitchFamily="34" charset="0"/>
              </a:rPr>
              <a:t>fd</a:t>
            </a:r>
            <a:r>
              <a:rPr lang="en-US" altLang="en-US" sz="2400" dirty="0">
                <a:latin typeface="Tahoma" panose="020B0604030504040204" pitchFamily="34" charset="0"/>
              </a:rPr>
              <a:t>[1]</a:t>
            </a:r>
          </a:p>
        </p:txBody>
      </p:sp>
      <p:sp>
        <p:nvSpPr>
          <p:cNvPr id="12" name="Text Box 11"/>
          <p:cNvSpPr txBox="1">
            <a:spLocks noChangeArrowheads="1"/>
          </p:cNvSpPr>
          <p:nvPr/>
        </p:nvSpPr>
        <p:spPr bwMode="auto">
          <a:xfrm>
            <a:off x="7886195" y="1688337"/>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a:latin typeface="Tahoma" panose="020B0604030504040204" pitchFamily="34" charset="0"/>
              </a:rPr>
              <a:t>fd[0]</a:t>
            </a:r>
          </a:p>
        </p:txBody>
      </p:sp>
      <p:sp>
        <p:nvSpPr>
          <p:cNvPr id="13" name="Rectangle 12"/>
          <p:cNvSpPr>
            <a:spLocks noChangeArrowheads="1"/>
          </p:cNvSpPr>
          <p:nvPr/>
        </p:nvSpPr>
        <p:spPr bwMode="auto">
          <a:xfrm>
            <a:off x="1637795" y="1969487"/>
            <a:ext cx="717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solidFill>
                  <a:srgbClr val="993300"/>
                </a:solidFill>
              </a:rPr>
              <a:t>write</a:t>
            </a:r>
          </a:p>
        </p:txBody>
      </p:sp>
      <p:sp>
        <p:nvSpPr>
          <p:cNvPr id="14" name="Rectangle 13"/>
          <p:cNvSpPr>
            <a:spLocks noChangeArrowheads="1"/>
          </p:cNvSpPr>
          <p:nvPr/>
        </p:nvSpPr>
        <p:spPr bwMode="auto">
          <a:xfrm>
            <a:off x="8508495" y="1472437"/>
            <a:ext cx="666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buClr>
                <a:srgbClr val="CC3300"/>
              </a:buClr>
              <a:buFont typeface="Wingdings" panose="05000000000000000000" pitchFamily="2" charset="2"/>
              <a:buNone/>
            </a:pPr>
            <a:r>
              <a:rPr lang="en-US" altLang="en-US" b="1">
                <a:solidFill>
                  <a:srgbClr val="993300"/>
                </a:solidFill>
              </a:rPr>
              <a:t>read</a:t>
            </a:r>
          </a:p>
        </p:txBody>
      </p:sp>
      <p:sp>
        <p:nvSpPr>
          <p:cNvPr id="15" name="Rectangle 3"/>
          <p:cNvSpPr txBox="1">
            <a:spLocks noChangeArrowheads="1"/>
          </p:cNvSpPr>
          <p:nvPr/>
        </p:nvSpPr>
        <p:spPr>
          <a:xfrm>
            <a:off x="352417" y="3326474"/>
            <a:ext cx="4441107" cy="3191193"/>
          </a:xfrm>
          <a:prstGeom prst="rect">
            <a:avLst/>
          </a:prstGeom>
          <a:solidFill>
            <a:srgbClr val="CCFFFF"/>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b="1" dirty="0" err="1"/>
              <a:t>int</a:t>
            </a:r>
            <a:r>
              <a:rPr lang="en-US" altLang="en-US" b="1" dirty="0"/>
              <a:t> </a:t>
            </a:r>
            <a:r>
              <a:rPr lang="en-US" altLang="en-US" b="1" dirty="0" err="1"/>
              <a:t>fd</a:t>
            </a:r>
            <a:r>
              <a:rPr lang="en-US" altLang="en-US" b="1" dirty="0"/>
              <a:t>[2];</a:t>
            </a:r>
          </a:p>
          <a:p>
            <a:pPr marL="0" indent="0">
              <a:buNone/>
            </a:pPr>
            <a:r>
              <a:rPr lang="en-US" altLang="en-US" b="1" dirty="0"/>
              <a:t>pipe(</a:t>
            </a:r>
            <a:r>
              <a:rPr lang="en-US" altLang="en-US" b="1" dirty="0" err="1"/>
              <a:t>fd</a:t>
            </a:r>
            <a:r>
              <a:rPr lang="en-US" altLang="en-US" b="1" dirty="0"/>
              <a:t>);</a:t>
            </a:r>
          </a:p>
          <a:p>
            <a:pPr marL="0" indent="0">
              <a:buNone/>
            </a:pPr>
            <a:r>
              <a:rPr lang="en-US" altLang="en-US" b="1" dirty="0"/>
              <a:t>    -returns with </a:t>
            </a:r>
            <a:r>
              <a:rPr lang="en-US" altLang="en-US" b="1" dirty="0" err="1"/>
              <a:t>fd</a:t>
            </a:r>
            <a:r>
              <a:rPr lang="en-US" altLang="en-US" b="1" dirty="0"/>
              <a:t>[0], </a:t>
            </a:r>
            <a:r>
              <a:rPr lang="en-US" altLang="en-US" b="1" dirty="0" err="1"/>
              <a:t>fd</a:t>
            </a:r>
            <a:r>
              <a:rPr lang="en-US" altLang="en-US" b="1" dirty="0"/>
              <a:t>[1];</a:t>
            </a:r>
          </a:p>
          <a:p>
            <a:pPr marL="0" indent="0">
              <a:buNone/>
            </a:pPr>
            <a:endParaRPr lang="en-US" altLang="en-US" b="1" dirty="0"/>
          </a:p>
          <a:p>
            <a:pPr marL="0" indent="0">
              <a:buNone/>
            </a:pPr>
            <a:r>
              <a:rPr lang="en-US" altLang="en-US" b="1" dirty="0"/>
              <a:t>write(</a:t>
            </a:r>
            <a:r>
              <a:rPr lang="en-US" altLang="en-US" b="1" dirty="0" err="1"/>
              <a:t>fd</a:t>
            </a:r>
            <a:r>
              <a:rPr lang="en-US" altLang="en-US" b="1" dirty="0"/>
              <a:t>[1], …………);</a:t>
            </a:r>
          </a:p>
          <a:p>
            <a:pPr marL="0" indent="0">
              <a:buNone/>
            </a:pPr>
            <a:r>
              <a:rPr lang="en-US" altLang="en-US" b="1" dirty="0"/>
              <a:t>read(</a:t>
            </a:r>
            <a:r>
              <a:rPr lang="en-US" altLang="en-US" b="1" dirty="0" err="1"/>
              <a:t>fd</a:t>
            </a:r>
            <a:r>
              <a:rPr lang="en-US" altLang="en-US" b="1" dirty="0"/>
              <a:t>[0], ……….);</a:t>
            </a:r>
          </a:p>
          <a:p>
            <a:pPr marL="0" indent="0">
              <a:buNone/>
            </a:pPr>
            <a:endParaRPr lang="en-US" altLang="en-US" b="1" dirty="0"/>
          </a:p>
        </p:txBody>
      </p:sp>
      <p:sp>
        <p:nvSpPr>
          <p:cNvPr id="16" name="Rectangle 2"/>
          <p:cNvSpPr txBox="1">
            <a:spLocks noChangeArrowheads="1"/>
          </p:cNvSpPr>
          <p:nvPr/>
        </p:nvSpPr>
        <p:spPr>
          <a:xfrm>
            <a:off x="6516479" y="3665308"/>
            <a:ext cx="5317532" cy="2852359"/>
          </a:xfrm>
          <a:prstGeom prst="rect">
            <a:avLst/>
          </a:prstGeom>
          <a:solidFill>
            <a:srgbClr val="FFCC00"/>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buFontTx/>
              <a:buChar char="•"/>
            </a:pPr>
            <a:r>
              <a:rPr lang="en-US" altLang="en-US" b="1" dirty="0"/>
              <a:t>Create a pipe.</a:t>
            </a:r>
          </a:p>
          <a:p>
            <a:pPr>
              <a:buClr>
                <a:schemeClr val="tx1"/>
              </a:buClr>
              <a:buFontTx/>
              <a:buChar char="•"/>
            </a:pPr>
            <a:r>
              <a:rPr lang="en-US" altLang="en-US" b="1" dirty="0"/>
              <a:t>Call fork.</a:t>
            </a:r>
          </a:p>
          <a:p>
            <a:pPr>
              <a:buClr>
                <a:schemeClr val="tx1"/>
              </a:buClr>
              <a:buFontTx/>
              <a:buChar char="•"/>
            </a:pPr>
            <a:r>
              <a:rPr lang="en-US" altLang="en-US" b="1" dirty="0"/>
              <a:t>Parent can send data and child can read the data or vice versa.</a:t>
            </a:r>
          </a:p>
          <a:p>
            <a:pPr>
              <a:buClr>
                <a:schemeClr val="tx1"/>
              </a:buClr>
              <a:buFontTx/>
              <a:buChar char="•"/>
            </a:pPr>
            <a:r>
              <a:rPr lang="en-US" altLang="en-US" b="1" dirty="0"/>
              <a:t>Unused ends (descriptors) should be closed. </a:t>
            </a:r>
          </a:p>
          <a:p>
            <a:pPr>
              <a:buClr>
                <a:srgbClr val="000099"/>
              </a:buClr>
              <a:buFontTx/>
              <a:buChar char="•"/>
            </a:pPr>
            <a:endParaRPr lang="en-US" altLang="en-US" b="1" dirty="0"/>
          </a:p>
        </p:txBody>
      </p:sp>
    </p:spTree>
    <p:extLst>
      <p:ext uri="{BB962C8B-B14F-4D97-AF65-F5344CB8AC3E}">
        <p14:creationId xmlns:p14="http://schemas.microsoft.com/office/powerpoint/2010/main" val="39328821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Monolithic Vs Micro Kernel</a:t>
            </a:r>
          </a:p>
        </p:txBody>
      </p:sp>
      <p:sp>
        <p:nvSpPr>
          <p:cNvPr id="4" name="Slide Number Placeholder 3"/>
          <p:cNvSpPr>
            <a:spLocks noGrp="1"/>
          </p:cNvSpPr>
          <p:nvPr>
            <p:ph type="sldNum" sz="quarter" idx="12"/>
          </p:nvPr>
        </p:nvSpPr>
        <p:spPr/>
        <p:txBody>
          <a:bodyPr/>
          <a:lstStyle/>
          <a:p>
            <a:fld id="{1DEFBDA0-AD74-41D1-B067-250B5C005FA0}" type="slidenum">
              <a:rPr lang="en-IN" smtClean="0"/>
              <a:t>8</a:t>
            </a:fld>
            <a:endParaRPr lang="en-IN"/>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3671" y="1078324"/>
            <a:ext cx="8824138" cy="5349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9260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One way data transfer from related process</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80</a:t>
            </a:fld>
            <a:endParaRPr lang="en-IN"/>
          </a:p>
        </p:txBody>
      </p:sp>
      <p:sp>
        <p:nvSpPr>
          <p:cNvPr id="5" name="Rectangle 3"/>
          <p:cNvSpPr txBox="1">
            <a:spLocks noChangeArrowheads="1"/>
          </p:cNvSpPr>
          <p:nvPr/>
        </p:nvSpPr>
        <p:spPr>
          <a:xfrm>
            <a:off x="2814145" y="1945673"/>
            <a:ext cx="7772400" cy="4114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en-US" sz="2200" b="1" dirty="0" err="1"/>
              <a:t>fd</a:t>
            </a:r>
            <a:r>
              <a:rPr lang="en-US" altLang="en-US" sz="2200" b="1" dirty="0"/>
              <a:t>[0]                                                                                        </a:t>
            </a:r>
            <a:r>
              <a:rPr lang="en-US" altLang="en-US" sz="2200" b="1" dirty="0" err="1"/>
              <a:t>fd</a:t>
            </a:r>
            <a:r>
              <a:rPr lang="en-US" altLang="en-US" sz="2200" b="1" dirty="0"/>
              <a:t>[0]</a:t>
            </a:r>
          </a:p>
        </p:txBody>
      </p:sp>
      <p:sp>
        <p:nvSpPr>
          <p:cNvPr id="6" name="Line 4"/>
          <p:cNvSpPr>
            <a:spLocks noChangeShapeType="1"/>
          </p:cNvSpPr>
          <p:nvPr/>
        </p:nvSpPr>
        <p:spPr bwMode="auto">
          <a:xfrm>
            <a:off x="3042745" y="2707673"/>
            <a:ext cx="1066800" cy="0"/>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 name="Oval 5"/>
          <p:cNvSpPr>
            <a:spLocks noChangeArrowheads="1"/>
          </p:cNvSpPr>
          <p:nvPr/>
        </p:nvSpPr>
        <p:spPr bwMode="auto">
          <a:xfrm>
            <a:off x="2890345" y="2707673"/>
            <a:ext cx="228600" cy="4572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8" name="Line 6"/>
          <p:cNvSpPr>
            <a:spLocks noChangeShapeType="1"/>
          </p:cNvSpPr>
          <p:nvPr/>
        </p:nvSpPr>
        <p:spPr bwMode="auto">
          <a:xfrm flipV="1">
            <a:off x="3042745" y="3164873"/>
            <a:ext cx="533400" cy="0"/>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 name="Line 7"/>
          <p:cNvSpPr>
            <a:spLocks noChangeShapeType="1"/>
          </p:cNvSpPr>
          <p:nvPr/>
        </p:nvSpPr>
        <p:spPr bwMode="auto">
          <a:xfrm>
            <a:off x="3576145" y="3164873"/>
            <a:ext cx="0" cy="1981200"/>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 name="Line 8"/>
          <p:cNvSpPr>
            <a:spLocks noChangeShapeType="1"/>
          </p:cNvSpPr>
          <p:nvPr/>
        </p:nvSpPr>
        <p:spPr bwMode="auto">
          <a:xfrm>
            <a:off x="3118945" y="5146073"/>
            <a:ext cx="457200" cy="0"/>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 name="Line 9"/>
          <p:cNvSpPr>
            <a:spLocks noChangeShapeType="1"/>
          </p:cNvSpPr>
          <p:nvPr/>
        </p:nvSpPr>
        <p:spPr bwMode="auto">
          <a:xfrm flipV="1">
            <a:off x="3118945" y="5603273"/>
            <a:ext cx="990600" cy="0"/>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2" name="Oval 10"/>
          <p:cNvSpPr>
            <a:spLocks noChangeArrowheads="1"/>
          </p:cNvSpPr>
          <p:nvPr/>
        </p:nvSpPr>
        <p:spPr bwMode="auto">
          <a:xfrm>
            <a:off x="2966545" y="5146073"/>
            <a:ext cx="228600" cy="457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13" name="Line 11"/>
          <p:cNvSpPr>
            <a:spLocks noChangeShapeType="1"/>
          </p:cNvSpPr>
          <p:nvPr/>
        </p:nvSpPr>
        <p:spPr bwMode="auto">
          <a:xfrm>
            <a:off x="4109545" y="4307873"/>
            <a:ext cx="0" cy="1295400"/>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4" name="Line 12"/>
          <p:cNvSpPr>
            <a:spLocks noChangeShapeType="1"/>
          </p:cNvSpPr>
          <p:nvPr/>
        </p:nvSpPr>
        <p:spPr bwMode="auto">
          <a:xfrm>
            <a:off x="4109545" y="2707673"/>
            <a:ext cx="0" cy="1066800"/>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5" name="Line 13"/>
          <p:cNvSpPr>
            <a:spLocks noChangeShapeType="1"/>
          </p:cNvSpPr>
          <p:nvPr/>
        </p:nvSpPr>
        <p:spPr bwMode="auto">
          <a:xfrm>
            <a:off x="4109545" y="3774473"/>
            <a:ext cx="3886200" cy="0"/>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6" name="Line 14"/>
          <p:cNvSpPr>
            <a:spLocks noChangeShapeType="1"/>
          </p:cNvSpPr>
          <p:nvPr/>
        </p:nvSpPr>
        <p:spPr bwMode="auto">
          <a:xfrm>
            <a:off x="4109545" y="4307873"/>
            <a:ext cx="3886200" cy="0"/>
          </a:xfrm>
          <a:prstGeom prst="line">
            <a:avLst/>
          </a:prstGeom>
          <a:noFill/>
          <a:ln w="28575">
            <a:solidFill>
              <a:schemeClr val="accent4">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 name="Oval 15"/>
          <p:cNvSpPr>
            <a:spLocks noChangeArrowheads="1"/>
          </p:cNvSpPr>
          <p:nvPr/>
        </p:nvSpPr>
        <p:spPr bwMode="auto">
          <a:xfrm>
            <a:off x="8986345" y="2707673"/>
            <a:ext cx="228600" cy="457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18" name="Line 16"/>
          <p:cNvSpPr>
            <a:spLocks noChangeShapeType="1"/>
          </p:cNvSpPr>
          <p:nvPr/>
        </p:nvSpPr>
        <p:spPr bwMode="auto">
          <a:xfrm>
            <a:off x="7995745" y="2707673"/>
            <a:ext cx="0" cy="1066800"/>
          </a:xfrm>
          <a:prstGeom prst="line">
            <a:avLst/>
          </a:prstGeom>
          <a:noFill/>
          <a:ln w="28575">
            <a:solidFill>
              <a:schemeClr val="accent4">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9" name="Line 17"/>
          <p:cNvSpPr>
            <a:spLocks noChangeShapeType="1"/>
          </p:cNvSpPr>
          <p:nvPr/>
        </p:nvSpPr>
        <p:spPr bwMode="auto">
          <a:xfrm>
            <a:off x="7995745" y="2707673"/>
            <a:ext cx="1066800" cy="0"/>
          </a:xfrm>
          <a:prstGeom prst="line">
            <a:avLst/>
          </a:prstGeom>
          <a:noFill/>
          <a:ln w="28575">
            <a:solidFill>
              <a:schemeClr val="accent4">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 name="Line 18"/>
          <p:cNvSpPr>
            <a:spLocks noChangeShapeType="1"/>
          </p:cNvSpPr>
          <p:nvPr/>
        </p:nvSpPr>
        <p:spPr bwMode="auto">
          <a:xfrm flipV="1">
            <a:off x="8529145" y="3164873"/>
            <a:ext cx="533400" cy="0"/>
          </a:xfrm>
          <a:prstGeom prst="line">
            <a:avLst/>
          </a:prstGeom>
          <a:noFill/>
          <a:ln w="28575">
            <a:solidFill>
              <a:schemeClr val="accent4">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 name="Line 19"/>
          <p:cNvSpPr>
            <a:spLocks noChangeShapeType="1"/>
          </p:cNvSpPr>
          <p:nvPr/>
        </p:nvSpPr>
        <p:spPr bwMode="auto">
          <a:xfrm>
            <a:off x="8529145" y="3164873"/>
            <a:ext cx="0" cy="1981200"/>
          </a:xfrm>
          <a:prstGeom prst="line">
            <a:avLst/>
          </a:prstGeom>
          <a:noFill/>
          <a:ln w="28575">
            <a:solidFill>
              <a:schemeClr val="accent4">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2" name="Line 20"/>
          <p:cNvSpPr>
            <a:spLocks noChangeShapeType="1"/>
          </p:cNvSpPr>
          <p:nvPr/>
        </p:nvSpPr>
        <p:spPr bwMode="auto">
          <a:xfrm>
            <a:off x="7995745" y="4307873"/>
            <a:ext cx="0" cy="1295400"/>
          </a:xfrm>
          <a:prstGeom prst="line">
            <a:avLst/>
          </a:prstGeom>
          <a:noFill/>
          <a:ln w="28575">
            <a:solidFill>
              <a:schemeClr val="accent4">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3" name="Line 21"/>
          <p:cNvSpPr>
            <a:spLocks noChangeShapeType="1"/>
          </p:cNvSpPr>
          <p:nvPr/>
        </p:nvSpPr>
        <p:spPr bwMode="auto">
          <a:xfrm>
            <a:off x="8529145" y="5146073"/>
            <a:ext cx="533400" cy="0"/>
          </a:xfrm>
          <a:prstGeom prst="line">
            <a:avLst/>
          </a:prstGeom>
          <a:noFill/>
          <a:ln w="28575">
            <a:solidFill>
              <a:schemeClr val="accent4">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 name="Line 22"/>
          <p:cNvSpPr>
            <a:spLocks noChangeShapeType="1"/>
          </p:cNvSpPr>
          <p:nvPr/>
        </p:nvSpPr>
        <p:spPr bwMode="auto">
          <a:xfrm flipV="1">
            <a:off x="7995745" y="5603273"/>
            <a:ext cx="1066800" cy="0"/>
          </a:xfrm>
          <a:prstGeom prst="line">
            <a:avLst/>
          </a:prstGeom>
          <a:noFill/>
          <a:ln w="28575">
            <a:solidFill>
              <a:schemeClr val="accent4">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5" name="Oval 23"/>
          <p:cNvSpPr>
            <a:spLocks noChangeArrowheads="1"/>
          </p:cNvSpPr>
          <p:nvPr/>
        </p:nvSpPr>
        <p:spPr bwMode="auto">
          <a:xfrm>
            <a:off x="8986345" y="5146073"/>
            <a:ext cx="228600" cy="4572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26" name="Line 24"/>
          <p:cNvSpPr>
            <a:spLocks noChangeShapeType="1"/>
          </p:cNvSpPr>
          <p:nvPr/>
        </p:nvSpPr>
        <p:spPr bwMode="auto">
          <a:xfrm>
            <a:off x="4795345" y="2707673"/>
            <a:ext cx="0" cy="2667000"/>
          </a:xfrm>
          <a:prstGeom prst="line">
            <a:avLst/>
          </a:prstGeom>
          <a:noFill/>
          <a:ln w="28575">
            <a:solidFill>
              <a:srgbClr val="C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7" name="Line 25"/>
          <p:cNvSpPr>
            <a:spLocks noChangeShapeType="1"/>
          </p:cNvSpPr>
          <p:nvPr/>
        </p:nvSpPr>
        <p:spPr bwMode="auto">
          <a:xfrm>
            <a:off x="7309945" y="2631473"/>
            <a:ext cx="0" cy="2667000"/>
          </a:xfrm>
          <a:prstGeom prst="line">
            <a:avLst/>
          </a:prstGeom>
          <a:noFill/>
          <a:ln w="28575">
            <a:solidFill>
              <a:schemeClr val="accent4">
                <a:lumMod val="50000"/>
              </a:schemeClr>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8" name="Rectangle 26"/>
          <p:cNvSpPr>
            <a:spLocks noChangeArrowheads="1"/>
          </p:cNvSpPr>
          <p:nvPr/>
        </p:nvSpPr>
        <p:spPr bwMode="auto">
          <a:xfrm>
            <a:off x="2755408" y="5603273"/>
            <a:ext cx="1201737"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200" b="1">
                <a:latin typeface="+mn-lt"/>
              </a:rPr>
              <a:t>fd[1]</a:t>
            </a:r>
          </a:p>
        </p:txBody>
      </p:sp>
      <p:sp>
        <p:nvSpPr>
          <p:cNvPr id="29" name="Rectangle 27"/>
          <p:cNvSpPr>
            <a:spLocks noChangeArrowheads="1"/>
          </p:cNvSpPr>
          <p:nvPr/>
        </p:nvSpPr>
        <p:spPr bwMode="auto">
          <a:xfrm>
            <a:off x="8605345" y="5679473"/>
            <a:ext cx="120173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200" b="1">
                <a:latin typeface="+mn-lt"/>
              </a:rPr>
              <a:t>fd[1]</a:t>
            </a:r>
          </a:p>
        </p:txBody>
      </p:sp>
      <p:sp>
        <p:nvSpPr>
          <p:cNvPr id="30" name="Rectangle 28"/>
          <p:cNvSpPr>
            <a:spLocks noChangeArrowheads="1"/>
          </p:cNvSpPr>
          <p:nvPr/>
        </p:nvSpPr>
        <p:spPr bwMode="auto">
          <a:xfrm>
            <a:off x="8605345" y="3926873"/>
            <a:ext cx="10604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t> Parent </a:t>
            </a:r>
          </a:p>
          <a:p>
            <a:pPr eaLnBrk="1" hangingPunct="1"/>
            <a:r>
              <a:rPr lang="en-US" altLang="en-US" b="1"/>
              <a:t>process</a:t>
            </a:r>
          </a:p>
        </p:txBody>
      </p:sp>
      <p:sp>
        <p:nvSpPr>
          <p:cNvPr id="31" name="Rectangle 29"/>
          <p:cNvSpPr>
            <a:spLocks noChangeArrowheads="1"/>
          </p:cNvSpPr>
          <p:nvPr/>
        </p:nvSpPr>
        <p:spPr bwMode="auto">
          <a:xfrm>
            <a:off x="1823545" y="3926873"/>
            <a:ext cx="14414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t>       Child </a:t>
            </a:r>
          </a:p>
          <a:p>
            <a:pPr eaLnBrk="1" hangingPunct="1"/>
            <a:r>
              <a:rPr lang="en-US" altLang="en-US" b="1"/>
              <a:t>      process</a:t>
            </a:r>
          </a:p>
        </p:txBody>
      </p:sp>
      <p:sp>
        <p:nvSpPr>
          <p:cNvPr id="32" name="Rectangle 30"/>
          <p:cNvSpPr>
            <a:spLocks noChangeArrowheads="1"/>
          </p:cNvSpPr>
          <p:nvPr/>
        </p:nvSpPr>
        <p:spPr bwMode="auto">
          <a:xfrm>
            <a:off x="5709745" y="3850673"/>
            <a:ext cx="717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 </a:t>
            </a:r>
            <a:r>
              <a:rPr lang="en-US" altLang="en-US" b="1"/>
              <a:t>pipe</a:t>
            </a:r>
          </a:p>
        </p:txBody>
      </p:sp>
      <p:sp>
        <p:nvSpPr>
          <p:cNvPr id="33" name="Text Box 31"/>
          <p:cNvSpPr txBox="1">
            <a:spLocks noChangeArrowheads="1"/>
          </p:cNvSpPr>
          <p:nvPr/>
        </p:nvSpPr>
        <p:spPr bwMode="auto">
          <a:xfrm>
            <a:off x="2488326" y="1232747"/>
            <a:ext cx="6980694" cy="523220"/>
          </a:xfrm>
          <a:prstGeom prst="rect">
            <a:avLst/>
          </a:prstGeom>
          <a:solidFill>
            <a:srgbClr val="CCFFFF"/>
          </a:solidFill>
          <a:ln>
            <a:noFill/>
          </a:ln>
          <a:effec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dirty="0">
                <a:latin typeface="+mn-lt"/>
              </a:rPr>
              <a:t>One-way communication from parent to child</a:t>
            </a:r>
          </a:p>
        </p:txBody>
      </p:sp>
      <p:sp>
        <p:nvSpPr>
          <p:cNvPr id="34" name="AutoShape 32"/>
          <p:cNvSpPr>
            <a:spLocks noChangeArrowheads="1"/>
          </p:cNvSpPr>
          <p:nvPr/>
        </p:nvSpPr>
        <p:spPr bwMode="auto">
          <a:xfrm>
            <a:off x="8986345" y="2677510"/>
            <a:ext cx="304800" cy="533400"/>
          </a:xfrm>
          <a:prstGeom prst="flowChartSummingJunction">
            <a:avLst/>
          </a:prstGeom>
          <a:solidFill>
            <a:srgbClr val="CCFFFF"/>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35" name="AutoShape 33"/>
          <p:cNvSpPr>
            <a:spLocks noChangeArrowheads="1"/>
          </p:cNvSpPr>
          <p:nvPr/>
        </p:nvSpPr>
        <p:spPr bwMode="auto">
          <a:xfrm>
            <a:off x="2966545" y="5115910"/>
            <a:ext cx="304800" cy="533400"/>
          </a:xfrm>
          <a:prstGeom prst="flowChartSummingJunction">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36" name="Line 34"/>
          <p:cNvSpPr>
            <a:spLocks noChangeShapeType="1"/>
          </p:cNvSpPr>
          <p:nvPr/>
        </p:nvSpPr>
        <p:spPr bwMode="auto">
          <a:xfrm flipH="1">
            <a:off x="9062545" y="5344510"/>
            <a:ext cx="990600" cy="0"/>
          </a:xfrm>
          <a:prstGeom prst="line">
            <a:avLst/>
          </a:prstGeom>
          <a:noFill/>
          <a:ln w="28575">
            <a:solidFill>
              <a:srgbClr val="C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7" name="Text Box 35"/>
          <p:cNvSpPr txBox="1">
            <a:spLocks noChangeArrowheads="1"/>
          </p:cNvSpPr>
          <p:nvPr/>
        </p:nvSpPr>
        <p:spPr bwMode="auto">
          <a:xfrm>
            <a:off x="9386395" y="4947635"/>
            <a:ext cx="80156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200" b="1" dirty="0">
                <a:latin typeface="+mn-lt"/>
              </a:rPr>
              <a:t>write</a:t>
            </a:r>
          </a:p>
        </p:txBody>
      </p:sp>
      <p:sp>
        <p:nvSpPr>
          <p:cNvPr id="38" name="Line 36"/>
          <p:cNvSpPr>
            <a:spLocks noChangeShapeType="1"/>
          </p:cNvSpPr>
          <p:nvPr/>
        </p:nvSpPr>
        <p:spPr bwMode="auto">
          <a:xfrm flipH="1">
            <a:off x="2280745" y="2906110"/>
            <a:ext cx="685800" cy="0"/>
          </a:xfrm>
          <a:prstGeom prst="line">
            <a:avLst/>
          </a:prstGeom>
          <a:noFill/>
          <a:ln w="28575">
            <a:solidFill>
              <a:schemeClr val="accent4">
                <a:lumMod val="50000"/>
              </a:schemeClr>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9" name="Text Box 37"/>
          <p:cNvSpPr txBox="1">
            <a:spLocks noChangeArrowheads="1"/>
          </p:cNvSpPr>
          <p:nvPr/>
        </p:nvSpPr>
        <p:spPr bwMode="auto">
          <a:xfrm>
            <a:off x="2052145" y="2509235"/>
            <a:ext cx="7153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200" b="1" dirty="0">
                <a:latin typeface="+mn-lt"/>
              </a:rPr>
              <a:t>read</a:t>
            </a:r>
          </a:p>
        </p:txBody>
      </p:sp>
      <p:sp>
        <p:nvSpPr>
          <p:cNvPr id="40" name="Text Box 38"/>
          <p:cNvSpPr txBox="1">
            <a:spLocks noChangeArrowheads="1"/>
          </p:cNvSpPr>
          <p:nvPr/>
        </p:nvSpPr>
        <p:spPr bwMode="auto">
          <a:xfrm>
            <a:off x="9538794" y="2677510"/>
            <a:ext cx="2038349"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200" b="1" dirty="0">
                <a:latin typeface="+mn-lt"/>
              </a:rPr>
              <a:t>Close read end</a:t>
            </a:r>
          </a:p>
        </p:txBody>
      </p:sp>
      <p:sp>
        <p:nvSpPr>
          <p:cNvPr id="41" name="Text Box 39"/>
          <p:cNvSpPr txBox="1">
            <a:spLocks noChangeArrowheads="1"/>
          </p:cNvSpPr>
          <p:nvPr/>
        </p:nvSpPr>
        <p:spPr bwMode="auto">
          <a:xfrm>
            <a:off x="1018191" y="5146073"/>
            <a:ext cx="2057399"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200" b="1" dirty="0">
                <a:latin typeface="+mn-lt"/>
              </a:rPr>
              <a:t>Close write end</a:t>
            </a:r>
          </a:p>
        </p:txBody>
      </p:sp>
    </p:spTree>
    <p:extLst>
      <p:ext uri="{BB962C8B-B14F-4D97-AF65-F5344CB8AC3E}">
        <p14:creationId xmlns:p14="http://schemas.microsoft.com/office/powerpoint/2010/main" val="105479901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Two Way Communication</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81</a:t>
            </a:fld>
            <a:endParaRPr lang="en-IN"/>
          </a:p>
        </p:txBody>
      </p:sp>
      <p:sp>
        <p:nvSpPr>
          <p:cNvPr id="5" name="Line 4"/>
          <p:cNvSpPr>
            <a:spLocks noChangeShapeType="1"/>
          </p:cNvSpPr>
          <p:nvPr/>
        </p:nvSpPr>
        <p:spPr bwMode="auto">
          <a:xfrm>
            <a:off x="3444760" y="5005553"/>
            <a:ext cx="5638800" cy="0"/>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 name="Line 5"/>
          <p:cNvSpPr>
            <a:spLocks noChangeShapeType="1"/>
          </p:cNvSpPr>
          <p:nvPr/>
        </p:nvSpPr>
        <p:spPr bwMode="auto">
          <a:xfrm>
            <a:off x="3368560" y="6224753"/>
            <a:ext cx="5791200" cy="0"/>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 name="Oval 6"/>
          <p:cNvSpPr>
            <a:spLocks noChangeArrowheads="1"/>
          </p:cNvSpPr>
          <p:nvPr/>
        </p:nvSpPr>
        <p:spPr bwMode="auto">
          <a:xfrm>
            <a:off x="8854960" y="5005553"/>
            <a:ext cx="533400" cy="1219200"/>
          </a:xfrm>
          <a:prstGeom prst="ellipse">
            <a:avLst/>
          </a:prstGeom>
          <a:noFill/>
          <a:ln w="28575">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8" name="Oval 7"/>
          <p:cNvSpPr>
            <a:spLocks noChangeArrowheads="1"/>
          </p:cNvSpPr>
          <p:nvPr/>
        </p:nvSpPr>
        <p:spPr bwMode="auto">
          <a:xfrm>
            <a:off x="3139960" y="5005553"/>
            <a:ext cx="533400" cy="1219200"/>
          </a:xfrm>
          <a:prstGeom prst="ellipse">
            <a:avLst/>
          </a:prstGeom>
          <a:noFill/>
          <a:ln w="28575">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9" name="Line 8"/>
          <p:cNvSpPr>
            <a:spLocks noChangeShapeType="1"/>
          </p:cNvSpPr>
          <p:nvPr/>
        </p:nvSpPr>
        <p:spPr bwMode="auto">
          <a:xfrm>
            <a:off x="3444760" y="3329153"/>
            <a:ext cx="5638800" cy="0"/>
          </a:xfrm>
          <a:prstGeom prst="line">
            <a:avLst/>
          </a:prstGeom>
          <a:noFill/>
          <a:ln w="28575">
            <a:solidFill>
              <a:srgbClr val="00206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 name="Line 9"/>
          <p:cNvSpPr>
            <a:spLocks noChangeShapeType="1"/>
          </p:cNvSpPr>
          <p:nvPr/>
        </p:nvSpPr>
        <p:spPr bwMode="auto">
          <a:xfrm>
            <a:off x="3444760" y="4548353"/>
            <a:ext cx="5638800" cy="0"/>
          </a:xfrm>
          <a:prstGeom prst="line">
            <a:avLst/>
          </a:prstGeom>
          <a:noFill/>
          <a:ln w="28575">
            <a:solidFill>
              <a:srgbClr val="00206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 name="Oval 10"/>
          <p:cNvSpPr>
            <a:spLocks noChangeArrowheads="1"/>
          </p:cNvSpPr>
          <p:nvPr/>
        </p:nvSpPr>
        <p:spPr bwMode="auto">
          <a:xfrm>
            <a:off x="8854960" y="3329153"/>
            <a:ext cx="533400" cy="1219200"/>
          </a:xfrm>
          <a:prstGeom prst="ellipse">
            <a:avLst/>
          </a:prstGeom>
          <a:solidFill>
            <a:schemeClr val="bg1"/>
          </a:solidFill>
          <a:ln w="28575">
            <a:solidFill>
              <a:srgbClr val="00206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12" name="Oval 11"/>
          <p:cNvSpPr>
            <a:spLocks noChangeArrowheads="1"/>
          </p:cNvSpPr>
          <p:nvPr/>
        </p:nvSpPr>
        <p:spPr bwMode="auto">
          <a:xfrm>
            <a:off x="3139960" y="3329153"/>
            <a:ext cx="533400" cy="1219200"/>
          </a:xfrm>
          <a:prstGeom prst="ellipse">
            <a:avLst/>
          </a:prstGeom>
          <a:noFill/>
          <a:ln w="28575">
            <a:solidFill>
              <a:srgbClr val="00206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13" name="Rectangle 12"/>
          <p:cNvSpPr>
            <a:spLocks noChangeArrowheads="1"/>
          </p:cNvSpPr>
          <p:nvPr/>
        </p:nvSpPr>
        <p:spPr bwMode="auto">
          <a:xfrm>
            <a:off x="4054360" y="3069021"/>
            <a:ext cx="76200" cy="3436892"/>
          </a:xfrm>
          <a:prstGeom prst="rect">
            <a:avLst/>
          </a:prstGeom>
          <a:solidFill>
            <a:srgbClr val="00B050"/>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14" name="AutoShape 14"/>
          <p:cNvSpPr>
            <a:spLocks noChangeArrowheads="1"/>
          </p:cNvSpPr>
          <p:nvPr/>
        </p:nvSpPr>
        <p:spPr bwMode="auto">
          <a:xfrm>
            <a:off x="9083560" y="3786353"/>
            <a:ext cx="1143000" cy="381000"/>
          </a:xfrm>
          <a:prstGeom prst="rightArrow">
            <a:avLst>
              <a:gd name="adj1" fmla="val 50000"/>
              <a:gd name="adj2" fmla="val 75000"/>
            </a:avLst>
          </a:prstGeom>
          <a:solidFill>
            <a:srgbClr val="FFFF00"/>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15" name="AutoShape 15"/>
          <p:cNvSpPr>
            <a:spLocks noChangeArrowheads="1"/>
          </p:cNvSpPr>
          <p:nvPr/>
        </p:nvSpPr>
        <p:spPr bwMode="auto">
          <a:xfrm>
            <a:off x="2377960" y="3786353"/>
            <a:ext cx="1143000" cy="381000"/>
          </a:xfrm>
          <a:prstGeom prst="rightArrow">
            <a:avLst>
              <a:gd name="adj1" fmla="val 50000"/>
              <a:gd name="adj2" fmla="val 75000"/>
            </a:avLst>
          </a:prstGeom>
          <a:solidFill>
            <a:srgbClr val="CCFFFF"/>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16" name="AutoShape 16"/>
          <p:cNvSpPr>
            <a:spLocks noChangeArrowheads="1"/>
          </p:cNvSpPr>
          <p:nvPr/>
        </p:nvSpPr>
        <p:spPr bwMode="auto">
          <a:xfrm>
            <a:off x="9007360" y="5462753"/>
            <a:ext cx="1066800" cy="381000"/>
          </a:xfrm>
          <a:prstGeom prst="leftArrow">
            <a:avLst>
              <a:gd name="adj1" fmla="val 50000"/>
              <a:gd name="adj2" fmla="val 70000"/>
            </a:avLst>
          </a:prstGeom>
          <a:solidFill>
            <a:srgbClr val="CCFFFF"/>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17" name="AutoShape 17"/>
          <p:cNvSpPr>
            <a:spLocks noChangeArrowheads="1"/>
          </p:cNvSpPr>
          <p:nvPr/>
        </p:nvSpPr>
        <p:spPr bwMode="auto">
          <a:xfrm>
            <a:off x="2377960" y="5386553"/>
            <a:ext cx="1066800" cy="381000"/>
          </a:xfrm>
          <a:prstGeom prst="leftArrow">
            <a:avLst>
              <a:gd name="adj1" fmla="val 50000"/>
              <a:gd name="adj2" fmla="val 70000"/>
            </a:avLst>
          </a:prstGeom>
          <a:solidFill>
            <a:srgbClr val="FFFF00"/>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18" name="Text Box 18"/>
          <p:cNvSpPr txBox="1">
            <a:spLocks noChangeArrowheads="1"/>
          </p:cNvSpPr>
          <p:nvPr/>
        </p:nvSpPr>
        <p:spPr bwMode="auto">
          <a:xfrm>
            <a:off x="9388360" y="3252953"/>
            <a:ext cx="11430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200" b="1">
                <a:latin typeface="+mn-lt"/>
              </a:rPr>
              <a:t>fd1[0]</a:t>
            </a:r>
          </a:p>
        </p:txBody>
      </p:sp>
      <p:sp>
        <p:nvSpPr>
          <p:cNvPr id="19" name="Text Box 19"/>
          <p:cNvSpPr txBox="1">
            <a:spLocks noChangeArrowheads="1"/>
          </p:cNvSpPr>
          <p:nvPr/>
        </p:nvSpPr>
        <p:spPr bwMode="auto">
          <a:xfrm>
            <a:off x="9312160" y="5996153"/>
            <a:ext cx="12954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200" b="1">
                <a:latin typeface="+mn-lt"/>
              </a:rPr>
              <a:t>fd2[1]</a:t>
            </a:r>
          </a:p>
        </p:txBody>
      </p:sp>
      <p:sp>
        <p:nvSpPr>
          <p:cNvPr id="20" name="Text Box 20"/>
          <p:cNvSpPr txBox="1">
            <a:spLocks noChangeArrowheads="1"/>
          </p:cNvSpPr>
          <p:nvPr/>
        </p:nvSpPr>
        <p:spPr bwMode="auto">
          <a:xfrm>
            <a:off x="2203248" y="3329153"/>
            <a:ext cx="11430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200" b="1" dirty="0">
                <a:latin typeface="+mn-lt"/>
              </a:rPr>
              <a:t>fd1[1]</a:t>
            </a:r>
          </a:p>
        </p:txBody>
      </p:sp>
      <p:sp>
        <p:nvSpPr>
          <p:cNvPr id="21" name="Text Box 21"/>
          <p:cNvSpPr txBox="1">
            <a:spLocks noChangeArrowheads="1"/>
          </p:cNvSpPr>
          <p:nvPr/>
        </p:nvSpPr>
        <p:spPr bwMode="auto">
          <a:xfrm>
            <a:off x="2050848" y="5996153"/>
            <a:ext cx="12192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200" b="1" dirty="0">
                <a:latin typeface="+mn-lt"/>
              </a:rPr>
              <a:t>fd2[0]</a:t>
            </a:r>
          </a:p>
        </p:txBody>
      </p:sp>
      <p:sp>
        <p:nvSpPr>
          <p:cNvPr id="22" name="Text Box 22"/>
          <p:cNvSpPr txBox="1">
            <a:spLocks noChangeArrowheads="1"/>
          </p:cNvSpPr>
          <p:nvPr/>
        </p:nvSpPr>
        <p:spPr bwMode="auto">
          <a:xfrm>
            <a:off x="5425960" y="3786353"/>
            <a:ext cx="121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b="1" dirty="0">
                <a:solidFill>
                  <a:srgbClr val="002060"/>
                </a:solidFill>
                <a:latin typeface="Tahoma" panose="020B0604030504040204" pitchFamily="34" charset="0"/>
              </a:rPr>
              <a:t>pipe1</a:t>
            </a:r>
          </a:p>
        </p:txBody>
      </p:sp>
      <p:sp>
        <p:nvSpPr>
          <p:cNvPr id="23" name="Text Box 23"/>
          <p:cNvSpPr txBox="1">
            <a:spLocks noChangeArrowheads="1"/>
          </p:cNvSpPr>
          <p:nvPr/>
        </p:nvSpPr>
        <p:spPr bwMode="auto">
          <a:xfrm>
            <a:off x="5425960" y="5386553"/>
            <a:ext cx="121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b="1">
                <a:solidFill>
                  <a:srgbClr val="CC3300"/>
                </a:solidFill>
                <a:latin typeface="Tahoma" panose="020B0604030504040204" pitchFamily="34" charset="0"/>
              </a:rPr>
              <a:t>pipe2</a:t>
            </a:r>
          </a:p>
        </p:txBody>
      </p:sp>
      <p:sp>
        <p:nvSpPr>
          <p:cNvPr id="24" name="Rectangle 12"/>
          <p:cNvSpPr>
            <a:spLocks noChangeArrowheads="1"/>
          </p:cNvSpPr>
          <p:nvPr/>
        </p:nvSpPr>
        <p:spPr bwMode="auto">
          <a:xfrm>
            <a:off x="8326798" y="3042748"/>
            <a:ext cx="76200" cy="3436892"/>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25" name="TextBox 24"/>
          <p:cNvSpPr txBox="1"/>
          <p:nvPr/>
        </p:nvSpPr>
        <p:spPr>
          <a:xfrm>
            <a:off x="3338368" y="2955881"/>
            <a:ext cx="877608" cy="430887"/>
          </a:xfrm>
          <a:prstGeom prst="rect">
            <a:avLst/>
          </a:prstGeom>
          <a:noFill/>
        </p:spPr>
        <p:txBody>
          <a:bodyPr wrap="square" rtlCol="0">
            <a:spAutoFit/>
          </a:bodyPr>
          <a:lstStyle/>
          <a:p>
            <a:r>
              <a:rPr lang="en-IN" sz="2200" b="1" dirty="0"/>
              <a:t>Child</a:t>
            </a:r>
          </a:p>
        </p:txBody>
      </p:sp>
      <p:sp>
        <p:nvSpPr>
          <p:cNvPr id="26" name="TextBox 25"/>
          <p:cNvSpPr txBox="1"/>
          <p:nvPr/>
        </p:nvSpPr>
        <p:spPr>
          <a:xfrm>
            <a:off x="8510752" y="2948153"/>
            <a:ext cx="1182408" cy="430887"/>
          </a:xfrm>
          <a:prstGeom prst="rect">
            <a:avLst/>
          </a:prstGeom>
          <a:noFill/>
        </p:spPr>
        <p:txBody>
          <a:bodyPr wrap="square" rtlCol="0">
            <a:spAutoFit/>
          </a:bodyPr>
          <a:lstStyle/>
          <a:p>
            <a:r>
              <a:rPr lang="en-IN" sz="2200" b="1" dirty="0"/>
              <a:t>Parent</a:t>
            </a:r>
          </a:p>
        </p:txBody>
      </p:sp>
      <p:sp>
        <p:nvSpPr>
          <p:cNvPr id="27" name="Rectangle 2"/>
          <p:cNvSpPr txBox="1">
            <a:spLocks noChangeArrowheads="1"/>
          </p:cNvSpPr>
          <p:nvPr/>
        </p:nvSpPr>
        <p:spPr>
          <a:xfrm>
            <a:off x="1238595" y="1093040"/>
            <a:ext cx="9481957" cy="1760328"/>
          </a:xfrm>
          <a:prstGeom prst="rect">
            <a:avLst/>
          </a:prstGeom>
          <a:solidFill>
            <a:srgbClr val="FFFFCC"/>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buFontTx/>
              <a:buChar char="•"/>
            </a:pPr>
            <a:r>
              <a:rPr lang="en-US" altLang="en-US" sz="2400" b="1" dirty="0"/>
              <a:t>Create two pipes say fd1, fd2.</a:t>
            </a:r>
          </a:p>
          <a:p>
            <a:pPr>
              <a:buClr>
                <a:schemeClr val="tx1"/>
              </a:buClr>
              <a:buFontTx/>
              <a:buChar char="•"/>
            </a:pPr>
            <a:r>
              <a:rPr lang="en-US" altLang="en-US" sz="2400" b="1" dirty="0"/>
              <a:t>Four descriptors for each process (fd1[0], fd1[1], fd2[0], fd2[1]).</a:t>
            </a:r>
          </a:p>
          <a:p>
            <a:pPr>
              <a:buClr>
                <a:schemeClr val="tx1"/>
              </a:buClr>
              <a:buFontTx/>
              <a:buChar char="•"/>
            </a:pPr>
            <a:r>
              <a:rPr lang="en-US" altLang="en-US" sz="2400" b="1" dirty="0"/>
              <a:t>Parent closes read end of fd1 and write end of fd2 close(fd1[0], fd2[1]);</a:t>
            </a:r>
          </a:p>
          <a:p>
            <a:pPr>
              <a:buClr>
                <a:schemeClr val="tx1"/>
              </a:buClr>
              <a:buFontTx/>
              <a:buChar char="•"/>
            </a:pPr>
            <a:r>
              <a:rPr lang="en-US" altLang="en-US" sz="2400" b="1" dirty="0"/>
              <a:t>child closes read end of fd2 and write end of fd1 close(fd2[0], fd1[1]);</a:t>
            </a:r>
          </a:p>
          <a:p>
            <a:pPr>
              <a:buClr>
                <a:schemeClr val="tx1"/>
              </a:buClr>
              <a:buFontTx/>
              <a:buChar char="•"/>
            </a:pPr>
            <a:endParaRPr lang="en-US" altLang="en-US" sz="2400" b="1" dirty="0"/>
          </a:p>
        </p:txBody>
      </p:sp>
    </p:spTree>
    <p:extLst>
      <p:ext uri="{BB962C8B-B14F-4D97-AF65-F5344CB8AC3E}">
        <p14:creationId xmlns:p14="http://schemas.microsoft.com/office/powerpoint/2010/main" val="311822167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3"/>
          <p:cNvSpPr txBox="1">
            <a:spLocks noChangeArrowheads="1"/>
          </p:cNvSpPr>
          <p:nvPr/>
        </p:nvSpPr>
        <p:spPr>
          <a:xfrm>
            <a:off x="128381" y="4253081"/>
            <a:ext cx="7153625" cy="2786248"/>
          </a:xfrm>
          <a:prstGeom prst="rect">
            <a:avLst/>
          </a:prstGeom>
          <a:solidFill>
            <a:srgbClr val="FFFFCC"/>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None/>
            </a:pPr>
            <a:r>
              <a:rPr lang="en-US" altLang="en-US" sz="2000" b="1" dirty="0"/>
              <a:t>Pipe advantages:</a:t>
            </a:r>
          </a:p>
          <a:p>
            <a:pPr algn="just"/>
            <a:r>
              <a:rPr lang="en-US" altLang="en-US" sz="2000" b="1" dirty="0"/>
              <a:t>Simplest form of IPC</a:t>
            </a:r>
          </a:p>
          <a:p>
            <a:pPr algn="just"/>
            <a:r>
              <a:rPr lang="en-US" altLang="en-US" sz="2000" b="1" dirty="0"/>
              <a:t>Persistence in process level</a:t>
            </a:r>
          </a:p>
          <a:p>
            <a:pPr algn="just"/>
            <a:r>
              <a:rPr lang="en-US" altLang="en-US" sz="2000" b="1" dirty="0"/>
              <a:t>Can be used in shell</a:t>
            </a:r>
          </a:p>
          <a:p>
            <a:pPr algn="just">
              <a:buFont typeface="Wingdings" panose="05000000000000000000" pitchFamily="2" charset="2"/>
              <a:buNone/>
            </a:pPr>
            <a:r>
              <a:rPr lang="en-US" altLang="en-US" sz="2000" b="1" dirty="0"/>
              <a:t>Disadvantages:</a:t>
            </a:r>
          </a:p>
          <a:p>
            <a:pPr algn="just"/>
            <a:r>
              <a:rPr lang="en-US" altLang="en-US" sz="2000" b="1" dirty="0"/>
              <a:t>Cannot be used to communicate between unrelated processes</a:t>
            </a:r>
          </a:p>
        </p:txBody>
      </p:sp>
      <p:sp>
        <p:nvSpPr>
          <p:cNvPr id="2" name="Title 1"/>
          <p:cNvSpPr>
            <a:spLocks noGrp="1"/>
          </p:cNvSpPr>
          <p:nvPr>
            <p:ph type="title"/>
          </p:nvPr>
        </p:nvSpPr>
        <p:spPr/>
        <p:txBody>
          <a:bodyPr/>
          <a:lstStyle/>
          <a:p>
            <a:r>
              <a:rPr lang="en-US" altLang="en-US" dirty="0">
                <a:latin typeface="+mn-lt"/>
              </a:rPr>
              <a:t>Execution of command:  </a:t>
            </a:r>
            <a:r>
              <a:rPr lang="en-US" altLang="en-US" sz="3600" dirty="0">
                <a:solidFill>
                  <a:srgbClr val="000099"/>
                </a:solidFill>
                <a:latin typeface="+mn-lt"/>
              </a:rPr>
              <a:t>$ </a:t>
            </a:r>
            <a:r>
              <a:rPr lang="en-US" altLang="en-US" sz="3600" dirty="0" err="1">
                <a:solidFill>
                  <a:srgbClr val="CC3300"/>
                </a:solidFill>
                <a:latin typeface="+mn-lt"/>
              </a:rPr>
              <a:t>ls</a:t>
            </a:r>
            <a:r>
              <a:rPr lang="en-US" altLang="en-US" sz="3600" dirty="0">
                <a:solidFill>
                  <a:srgbClr val="CC3300"/>
                </a:solidFill>
                <a:latin typeface="+mn-lt"/>
              </a:rPr>
              <a:t> –</a:t>
            </a:r>
            <a:r>
              <a:rPr lang="en-US" altLang="en-US" sz="3600" dirty="0" err="1">
                <a:solidFill>
                  <a:srgbClr val="CC3300"/>
                </a:solidFill>
                <a:latin typeface="+mn-lt"/>
              </a:rPr>
              <a:t>Rl</a:t>
            </a:r>
            <a:r>
              <a:rPr lang="en-US" altLang="en-US" sz="3600" dirty="0">
                <a:solidFill>
                  <a:srgbClr val="000099"/>
                </a:solidFill>
                <a:latin typeface="+mn-lt"/>
              </a:rPr>
              <a:t> | </a:t>
            </a:r>
            <a:r>
              <a:rPr lang="en-US" altLang="en-US" sz="3600" dirty="0" err="1">
                <a:solidFill>
                  <a:srgbClr val="CC3300"/>
                </a:solidFill>
                <a:latin typeface="+mn-lt"/>
              </a:rPr>
              <a:t>grep</a:t>
            </a:r>
            <a:r>
              <a:rPr lang="en-US" altLang="en-US" sz="3600" dirty="0">
                <a:solidFill>
                  <a:srgbClr val="CC3300"/>
                </a:solidFill>
                <a:latin typeface="+mn-lt"/>
              </a:rPr>
              <a:t> ^d</a:t>
            </a:r>
            <a:r>
              <a:rPr lang="en-US" altLang="en-US" sz="3600" dirty="0">
                <a:solidFill>
                  <a:srgbClr val="000099"/>
                </a:solidFill>
                <a:latin typeface="+mn-lt"/>
              </a:rPr>
              <a:t> | </a:t>
            </a:r>
            <a:r>
              <a:rPr lang="en-US" altLang="en-US" sz="3600" dirty="0" err="1">
                <a:solidFill>
                  <a:srgbClr val="CC3300"/>
                </a:solidFill>
                <a:latin typeface="+mn-lt"/>
              </a:rPr>
              <a:t>wc</a:t>
            </a:r>
            <a:r>
              <a:rPr lang="en-US" altLang="en-US" sz="3600" dirty="0">
                <a:solidFill>
                  <a:srgbClr val="CC3300"/>
                </a:solidFill>
                <a:latin typeface="+mn-lt"/>
              </a:rPr>
              <a:t> -l</a:t>
            </a:r>
            <a:endParaRPr lang="en-US" sz="3600"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82</a:t>
            </a:fld>
            <a:endParaRPr lang="en-IN"/>
          </a:p>
        </p:txBody>
      </p:sp>
      <p:grpSp>
        <p:nvGrpSpPr>
          <p:cNvPr id="5" name="Group 4"/>
          <p:cNvGrpSpPr>
            <a:grpSpLocks/>
          </p:cNvGrpSpPr>
          <p:nvPr/>
        </p:nvGrpSpPr>
        <p:grpSpPr bwMode="auto">
          <a:xfrm>
            <a:off x="3574166" y="1449800"/>
            <a:ext cx="8051984" cy="4271273"/>
            <a:chOff x="1296" y="1065"/>
            <a:chExt cx="10250" cy="4544"/>
          </a:xfrm>
        </p:grpSpPr>
        <p:grpSp>
          <p:nvGrpSpPr>
            <p:cNvPr id="6" name="Group 5"/>
            <p:cNvGrpSpPr>
              <a:grpSpLocks/>
            </p:cNvGrpSpPr>
            <p:nvPr/>
          </p:nvGrpSpPr>
          <p:grpSpPr bwMode="auto">
            <a:xfrm>
              <a:off x="1296" y="1065"/>
              <a:ext cx="10080" cy="3975"/>
              <a:chOff x="1296" y="1065"/>
              <a:chExt cx="10080" cy="3975"/>
            </a:xfrm>
          </p:grpSpPr>
          <p:grpSp>
            <p:nvGrpSpPr>
              <p:cNvPr id="17" name="Group 6"/>
              <p:cNvGrpSpPr>
                <a:grpSpLocks/>
              </p:cNvGrpSpPr>
              <p:nvPr/>
            </p:nvGrpSpPr>
            <p:grpSpPr bwMode="auto">
              <a:xfrm>
                <a:off x="1296" y="1440"/>
                <a:ext cx="10080" cy="3600"/>
                <a:chOff x="1296" y="1440"/>
                <a:chExt cx="10080" cy="3600"/>
              </a:xfrm>
            </p:grpSpPr>
            <p:sp>
              <p:nvSpPr>
                <p:cNvPr id="21" name="Rectangle 7"/>
                <p:cNvSpPr>
                  <a:spLocks noChangeArrowheads="1"/>
                </p:cNvSpPr>
                <p:nvPr/>
              </p:nvSpPr>
              <p:spPr bwMode="auto">
                <a:xfrm>
                  <a:off x="1728" y="1440"/>
                  <a:ext cx="2160" cy="1296"/>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sz="1200" b="1" dirty="0">
                    <a:latin typeface="+mn-lt"/>
                  </a:endParaRPr>
                </a:p>
              </p:txBody>
            </p:sp>
            <p:sp>
              <p:nvSpPr>
                <p:cNvPr id="22" name="Rectangle 8"/>
                <p:cNvSpPr>
                  <a:spLocks noChangeArrowheads="1"/>
                </p:cNvSpPr>
                <p:nvPr/>
              </p:nvSpPr>
              <p:spPr bwMode="auto">
                <a:xfrm>
                  <a:off x="5184" y="1440"/>
                  <a:ext cx="2160" cy="1296"/>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sz="1200" b="1">
                    <a:latin typeface="+mn-lt"/>
                  </a:endParaRPr>
                </a:p>
              </p:txBody>
            </p:sp>
            <p:sp>
              <p:nvSpPr>
                <p:cNvPr id="23" name="Rectangle 9"/>
                <p:cNvSpPr>
                  <a:spLocks noChangeArrowheads="1"/>
                </p:cNvSpPr>
                <p:nvPr/>
              </p:nvSpPr>
              <p:spPr bwMode="auto">
                <a:xfrm>
                  <a:off x="8658" y="1440"/>
                  <a:ext cx="2160" cy="1296"/>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sz="1200" b="1">
                    <a:latin typeface="+mn-lt"/>
                  </a:endParaRPr>
                </a:p>
              </p:txBody>
            </p:sp>
            <p:sp>
              <p:nvSpPr>
                <p:cNvPr id="24" name="Rectangle 10"/>
                <p:cNvSpPr>
                  <a:spLocks noChangeArrowheads="1"/>
                </p:cNvSpPr>
                <p:nvPr/>
              </p:nvSpPr>
              <p:spPr bwMode="auto">
                <a:xfrm>
                  <a:off x="3312" y="4464"/>
                  <a:ext cx="2016" cy="576"/>
                </a:xfrm>
                <a:prstGeom prst="rect">
                  <a:avLst/>
                </a:prstGeom>
                <a:solidFill>
                  <a:srgbClr val="FFFFFF"/>
                </a:solidFill>
                <a:ln w="9525">
                  <a:solidFill>
                    <a:srgbClr val="C00000"/>
                  </a:solidFill>
                  <a:miter lim="800000"/>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sz="1200" b="1">
                    <a:latin typeface="+mn-lt"/>
                  </a:endParaRPr>
                </a:p>
              </p:txBody>
            </p:sp>
            <p:sp>
              <p:nvSpPr>
                <p:cNvPr id="25" name="Rectangle 11"/>
                <p:cNvSpPr>
                  <a:spLocks noChangeArrowheads="1"/>
                </p:cNvSpPr>
                <p:nvPr/>
              </p:nvSpPr>
              <p:spPr bwMode="auto">
                <a:xfrm>
                  <a:off x="6792" y="4464"/>
                  <a:ext cx="2016" cy="576"/>
                </a:xfrm>
                <a:prstGeom prst="rect">
                  <a:avLst/>
                </a:prstGeom>
                <a:solidFill>
                  <a:srgbClr val="FFFFFF"/>
                </a:solidFill>
                <a:ln w="9525">
                  <a:solidFill>
                    <a:schemeClr val="accent4">
                      <a:lumMod val="50000"/>
                    </a:schemeClr>
                  </a:solidFill>
                  <a:miter lim="800000"/>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sz="1200" b="1" dirty="0">
                    <a:latin typeface="+mn-lt"/>
                  </a:endParaRPr>
                </a:p>
              </p:txBody>
            </p:sp>
            <p:grpSp>
              <p:nvGrpSpPr>
                <p:cNvPr id="26" name="Group 12"/>
                <p:cNvGrpSpPr>
                  <a:grpSpLocks/>
                </p:cNvGrpSpPr>
                <p:nvPr/>
              </p:nvGrpSpPr>
              <p:grpSpPr bwMode="auto">
                <a:xfrm>
                  <a:off x="2256" y="2448"/>
                  <a:ext cx="2448" cy="2160"/>
                  <a:chOff x="2256" y="2448"/>
                  <a:chExt cx="2448" cy="2160"/>
                </a:xfrm>
              </p:grpSpPr>
              <p:sp>
                <p:nvSpPr>
                  <p:cNvPr id="37" name="Freeform 13"/>
                  <p:cNvSpPr>
                    <a:spLocks/>
                  </p:cNvSpPr>
                  <p:nvPr/>
                </p:nvSpPr>
                <p:spPr bwMode="auto">
                  <a:xfrm>
                    <a:off x="2256" y="2448"/>
                    <a:ext cx="2448" cy="2160"/>
                  </a:xfrm>
                  <a:custGeom>
                    <a:avLst/>
                    <a:gdLst>
                      <a:gd name="T0" fmla="*/ 1632 w 2448"/>
                      <a:gd name="T1" fmla="*/ 0 h 2160"/>
                      <a:gd name="T2" fmla="*/ 2208 w 2448"/>
                      <a:gd name="T3" fmla="*/ 288 h 2160"/>
                      <a:gd name="T4" fmla="*/ 192 w 2448"/>
                      <a:gd name="T5" fmla="*/ 1584 h 2160"/>
                      <a:gd name="T6" fmla="*/ 1056 w 2448"/>
                      <a:gd name="T7" fmla="*/ 2160 h 21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48" h="2160">
                        <a:moveTo>
                          <a:pt x="1632" y="0"/>
                        </a:moveTo>
                        <a:cubicBezTo>
                          <a:pt x="2040" y="12"/>
                          <a:pt x="2448" y="24"/>
                          <a:pt x="2208" y="288"/>
                        </a:cubicBezTo>
                        <a:cubicBezTo>
                          <a:pt x="1968" y="552"/>
                          <a:pt x="384" y="1272"/>
                          <a:pt x="192" y="1584"/>
                        </a:cubicBezTo>
                        <a:cubicBezTo>
                          <a:pt x="0" y="1896"/>
                          <a:pt x="912" y="2064"/>
                          <a:pt x="1056" y="2160"/>
                        </a:cubicBez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sz="1200" b="1"/>
                  </a:p>
                </p:txBody>
              </p:sp>
              <p:sp>
                <p:nvSpPr>
                  <p:cNvPr id="38" name="Line 14"/>
                  <p:cNvSpPr>
                    <a:spLocks noChangeShapeType="1"/>
                  </p:cNvSpPr>
                  <p:nvPr/>
                </p:nvSpPr>
                <p:spPr bwMode="auto">
                  <a:xfrm>
                    <a:off x="3168" y="4548"/>
                    <a:ext cx="144" cy="4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sz="1200" b="1"/>
                  </a:p>
                </p:txBody>
              </p:sp>
            </p:grpSp>
            <p:grpSp>
              <p:nvGrpSpPr>
                <p:cNvPr id="27" name="Group 15"/>
                <p:cNvGrpSpPr>
                  <a:grpSpLocks/>
                </p:cNvGrpSpPr>
                <p:nvPr/>
              </p:nvGrpSpPr>
              <p:grpSpPr bwMode="auto">
                <a:xfrm>
                  <a:off x="5733" y="2448"/>
                  <a:ext cx="2448" cy="2160"/>
                  <a:chOff x="2256" y="2448"/>
                  <a:chExt cx="2448" cy="2160"/>
                </a:xfrm>
              </p:grpSpPr>
              <p:sp>
                <p:nvSpPr>
                  <p:cNvPr id="35" name="Freeform 16"/>
                  <p:cNvSpPr>
                    <a:spLocks/>
                  </p:cNvSpPr>
                  <p:nvPr/>
                </p:nvSpPr>
                <p:spPr bwMode="auto">
                  <a:xfrm>
                    <a:off x="2256" y="2448"/>
                    <a:ext cx="2448" cy="2160"/>
                  </a:xfrm>
                  <a:custGeom>
                    <a:avLst/>
                    <a:gdLst>
                      <a:gd name="T0" fmla="*/ 1632 w 2448"/>
                      <a:gd name="T1" fmla="*/ 0 h 2160"/>
                      <a:gd name="T2" fmla="*/ 2208 w 2448"/>
                      <a:gd name="T3" fmla="*/ 288 h 2160"/>
                      <a:gd name="T4" fmla="*/ 192 w 2448"/>
                      <a:gd name="T5" fmla="*/ 1584 h 2160"/>
                      <a:gd name="T6" fmla="*/ 1056 w 2448"/>
                      <a:gd name="T7" fmla="*/ 2160 h 21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48" h="2160">
                        <a:moveTo>
                          <a:pt x="1632" y="0"/>
                        </a:moveTo>
                        <a:cubicBezTo>
                          <a:pt x="2040" y="12"/>
                          <a:pt x="2448" y="24"/>
                          <a:pt x="2208" y="288"/>
                        </a:cubicBezTo>
                        <a:cubicBezTo>
                          <a:pt x="1968" y="552"/>
                          <a:pt x="384" y="1272"/>
                          <a:pt x="192" y="1584"/>
                        </a:cubicBezTo>
                        <a:cubicBezTo>
                          <a:pt x="0" y="1896"/>
                          <a:pt x="912" y="2064"/>
                          <a:pt x="1056" y="2160"/>
                        </a:cubicBezTo>
                      </a:path>
                    </a:pathLst>
                  </a:custGeom>
                  <a:noFill/>
                  <a:ln w="9525">
                    <a:solidFill>
                      <a:schemeClr val="accent4">
                        <a:lumMod val="50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sz="1200" b="1"/>
                  </a:p>
                </p:txBody>
              </p:sp>
              <p:sp>
                <p:nvSpPr>
                  <p:cNvPr id="36" name="Line 17"/>
                  <p:cNvSpPr>
                    <a:spLocks noChangeShapeType="1"/>
                  </p:cNvSpPr>
                  <p:nvPr/>
                </p:nvSpPr>
                <p:spPr bwMode="auto">
                  <a:xfrm>
                    <a:off x="3168" y="4548"/>
                    <a:ext cx="144" cy="4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sz="1200" b="1"/>
                  </a:p>
                </p:txBody>
              </p:sp>
            </p:grpSp>
            <p:grpSp>
              <p:nvGrpSpPr>
                <p:cNvPr id="28" name="Group 18"/>
                <p:cNvGrpSpPr>
                  <a:grpSpLocks/>
                </p:cNvGrpSpPr>
                <p:nvPr/>
              </p:nvGrpSpPr>
              <p:grpSpPr bwMode="auto">
                <a:xfrm>
                  <a:off x="4632" y="2304"/>
                  <a:ext cx="1368" cy="2664"/>
                  <a:chOff x="4632" y="2304"/>
                  <a:chExt cx="1368" cy="2664"/>
                </a:xfrm>
              </p:grpSpPr>
              <p:sp>
                <p:nvSpPr>
                  <p:cNvPr id="33" name="Freeform 19"/>
                  <p:cNvSpPr>
                    <a:spLocks/>
                  </p:cNvSpPr>
                  <p:nvPr/>
                </p:nvSpPr>
                <p:spPr bwMode="auto">
                  <a:xfrm>
                    <a:off x="4632" y="2304"/>
                    <a:ext cx="1368" cy="2664"/>
                  </a:xfrm>
                  <a:custGeom>
                    <a:avLst/>
                    <a:gdLst>
                      <a:gd name="T0" fmla="*/ 552 w 1368"/>
                      <a:gd name="T1" fmla="*/ 0 h 2664"/>
                      <a:gd name="T2" fmla="*/ 120 w 1368"/>
                      <a:gd name="T3" fmla="*/ 432 h 2664"/>
                      <a:gd name="T4" fmla="*/ 1272 w 1368"/>
                      <a:gd name="T5" fmla="*/ 2304 h 2664"/>
                      <a:gd name="T6" fmla="*/ 696 w 1368"/>
                      <a:gd name="T7" fmla="*/ 2592 h 26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68" h="2664">
                        <a:moveTo>
                          <a:pt x="552" y="0"/>
                        </a:moveTo>
                        <a:cubicBezTo>
                          <a:pt x="276" y="24"/>
                          <a:pt x="0" y="48"/>
                          <a:pt x="120" y="432"/>
                        </a:cubicBezTo>
                        <a:cubicBezTo>
                          <a:pt x="240" y="816"/>
                          <a:pt x="1176" y="1944"/>
                          <a:pt x="1272" y="2304"/>
                        </a:cubicBezTo>
                        <a:cubicBezTo>
                          <a:pt x="1368" y="2664"/>
                          <a:pt x="792" y="2544"/>
                          <a:pt x="696" y="2592"/>
                        </a:cubicBez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sz="1200" b="1"/>
                  </a:p>
                </p:txBody>
              </p:sp>
              <p:sp>
                <p:nvSpPr>
                  <p:cNvPr id="34" name="Line 20"/>
                  <p:cNvSpPr>
                    <a:spLocks noChangeShapeType="1"/>
                  </p:cNvSpPr>
                  <p:nvPr/>
                </p:nvSpPr>
                <p:spPr bwMode="auto">
                  <a:xfrm>
                    <a:off x="5040" y="2304"/>
                    <a:ext cx="14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sz="1200" b="1"/>
                  </a:p>
                </p:txBody>
              </p:sp>
            </p:grpSp>
            <p:grpSp>
              <p:nvGrpSpPr>
                <p:cNvPr id="29" name="Group 21"/>
                <p:cNvGrpSpPr>
                  <a:grpSpLocks/>
                </p:cNvGrpSpPr>
                <p:nvPr/>
              </p:nvGrpSpPr>
              <p:grpSpPr bwMode="auto">
                <a:xfrm>
                  <a:off x="8109" y="2160"/>
                  <a:ext cx="1368" cy="2664"/>
                  <a:chOff x="4632" y="2304"/>
                  <a:chExt cx="1368" cy="2664"/>
                </a:xfrm>
              </p:grpSpPr>
              <p:sp>
                <p:nvSpPr>
                  <p:cNvPr id="31" name="Freeform 22"/>
                  <p:cNvSpPr>
                    <a:spLocks/>
                  </p:cNvSpPr>
                  <p:nvPr/>
                </p:nvSpPr>
                <p:spPr bwMode="auto">
                  <a:xfrm>
                    <a:off x="4632" y="2304"/>
                    <a:ext cx="1368" cy="2664"/>
                  </a:xfrm>
                  <a:custGeom>
                    <a:avLst/>
                    <a:gdLst>
                      <a:gd name="T0" fmla="*/ 552 w 1368"/>
                      <a:gd name="T1" fmla="*/ 0 h 2664"/>
                      <a:gd name="T2" fmla="*/ 120 w 1368"/>
                      <a:gd name="T3" fmla="*/ 432 h 2664"/>
                      <a:gd name="T4" fmla="*/ 1272 w 1368"/>
                      <a:gd name="T5" fmla="*/ 2304 h 2664"/>
                      <a:gd name="T6" fmla="*/ 696 w 1368"/>
                      <a:gd name="T7" fmla="*/ 2592 h 26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68" h="2664">
                        <a:moveTo>
                          <a:pt x="552" y="0"/>
                        </a:moveTo>
                        <a:cubicBezTo>
                          <a:pt x="276" y="24"/>
                          <a:pt x="0" y="48"/>
                          <a:pt x="120" y="432"/>
                        </a:cubicBezTo>
                        <a:cubicBezTo>
                          <a:pt x="240" y="816"/>
                          <a:pt x="1176" y="1944"/>
                          <a:pt x="1272" y="2304"/>
                        </a:cubicBezTo>
                        <a:cubicBezTo>
                          <a:pt x="1368" y="2664"/>
                          <a:pt x="792" y="2544"/>
                          <a:pt x="696" y="2592"/>
                        </a:cubicBezTo>
                      </a:path>
                    </a:pathLst>
                  </a:custGeom>
                  <a:noFill/>
                  <a:ln w="9525">
                    <a:solidFill>
                      <a:schemeClr val="accent4">
                        <a:lumMod val="50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sz="1200" b="1"/>
                  </a:p>
                </p:txBody>
              </p:sp>
              <p:sp>
                <p:nvSpPr>
                  <p:cNvPr id="32" name="Line 23"/>
                  <p:cNvSpPr>
                    <a:spLocks noChangeShapeType="1"/>
                  </p:cNvSpPr>
                  <p:nvPr/>
                </p:nvSpPr>
                <p:spPr bwMode="auto">
                  <a:xfrm>
                    <a:off x="5040" y="2304"/>
                    <a:ext cx="14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sz="1200" b="1"/>
                  </a:p>
                </p:txBody>
              </p:sp>
            </p:grpSp>
            <p:sp>
              <p:nvSpPr>
                <p:cNvPr id="30" name="Line 24"/>
                <p:cNvSpPr>
                  <a:spLocks noChangeShapeType="1"/>
                </p:cNvSpPr>
                <p:nvPr/>
              </p:nvSpPr>
              <p:spPr bwMode="auto">
                <a:xfrm>
                  <a:off x="1296" y="3744"/>
                  <a:ext cx="10080" cy="0"/>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IN" sz="1200" b="1"/>
                </a:p>
              </p:txBody>
            </p:sp>
          </p:grpSp>
          <p:sp>
            <p:nvSpPr>
              <p:cNvPr id="18" name="Text Box 25"/>
              <p:cNvSpPr txBox="1">
                <a:spLocks noChangeArrowheads="1"/>
              </p:cNvSpPr>
              <p:nvPr/>
            </p:nvSpPr>
            <p:spPr bwMode="auto">
              <a:xfrm>
                <a:off x="2121" y="1065"/>
                <a:ext cx="1584"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latin typeface="+mn-lt"/>
                  </a:rPr>
                  <a:t>Ls –Rl  </a:t>
                </a:r>
              </a:p>
            </p:txBody>
          </p:sp>
          <p:sp>
            <p:nvSpPr>
              <p:cNvPr id="19" name="Text Box 26"/>
              <p:cNvSpPr txBox="1">
                <a:spLocks noChangeArrowheads="1"/>
              </p:cNvSpPr>
              <p:nvPr/>
            </p:nvSpPr>
            <p:spPr bwMode="auto">
              <a:xfrm>
                <a:off x="5562" y="1077"/>
                <a:ext cx="1584"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latin typeface="+mn-lt"/>
                  </a:rPr>
                  <a:t>grep ^d</a:t>
                </a:r>
              </a:p>
            </p:txBody>
          </p:sp>
          <p:sp>
            <p:nvSpPr>
              <p:cNvPr id="20" name="Text Box 27"/>
              <p:cNvSpPr txBox="1">
                <a:spLocks noChangeArrowheads="1"/>
              </p:cNvSpPr>
              <p:nvPr/>
            </p:nvSpPr>
            <p:spPr bwMode="auto">
              <a:xfrm>
                <a:off x="9228" y="1077"/>
                <a:ext cx="1584"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latin typeface="+mn-lt"/>
                  </a:rPr>
                  <a:t>wc -l</a:t>
                </a:r>
              </a:p>
            </p:txBody>
          </p:sp>
        </p:grpSp>
        <p:sp>
          <p:nvSpPr>
            <p:cNvPr id="7" name="Text Box 28"/>
            <p:cNvSpPr txBox="1">
              <a:spLocks noChangeArrowheads="1"/>
            </p:cNvSpPr>
            <p:nvPr/>
          </p:nvSpPr>
          <p:spPr bwMode="auto">
            <a:xfrm>
              <a:off x="3114" y="2256"/>
              <a:ext cx="1008"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latin typeface="+mn-lt"/>
                </a:rPr>
                <a:t>Stdout</a:t>
              </a:r>
            </a:p>
          </p:txBody>
        </p:sp>
        <p:sp>
          <p:nvSpPr>
            <p:cNvPr id="8" name="Text Box 29"/>
            <p:cNvSpPr txBox="1">
              <a:spLocks noChangeArrowheads="1"/>
            </p:cNvSpPr>
            <p:nvPr/>
          </p:nvSpPr>
          <p:spPr bwMode="auto">
            <a:xfrm>
              <a:off x="6567" y="2244"/>
              <a:ext cx="1008"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latin typeface="+mn-lt"/>
                </a:rPr>
                <a:t>Stdout</a:t>
              </a:r>
            </a:p>
          </p:txBody>
        </p:sp>
        <p:sp>
          <p:nvSpPr>
            <p:cNvPr id="9" name="Text Box 30"/>
            <p:cNvSpPr txBox="1">
              <a:spLocks noChangeArrowheads="1"/>
            </p:cNvSpPr>
            <p:nvPr/>
          </p:nvSpPr>
          <p:spPr bwMode="auto">
            <a:xfrm>
              <a:off x="5133" y="2121"/>
              <a:ext cx="1008"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latin typeface="+mn-lt"/>
                </a:rPr>
                <a:t>Stdin</a:t>
              </a:r>
            </a:p>
          </p:txBody>
        </p:sp>
        <p:sp>
          <p:nvSpPr>
            <p:cNvPr id="10" name="Text Box 31"/>
            <p:cNvSpPr txBox="1">
              <a:spLocks noChangeArrowheads="1"/>
            </p:cNvSpPr>
            <p:nvPr/>
          </p:nvSpPr>
          <p:spPr bwMode="auto">
            <a:xfrm>
              <a:off x="8574" y="1971"/>
              <a:ext cx="1008"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latin typeface="+mn-lt"/>
                </a:rPr>
                <a:t>Stdin</a:t>
              </a:r>
            </a:p>
          </p:txBody>
        </p:sp>
        <p:sp>
          <p:nvSpPr>
            <p:cNvPr id="11" name="Text Box 32"/>
            <p:cNvSpPr txBox="1">
              <a:spLocks noChangeArrowheads="1"/>
            </p:cNvSpPr>
            <p:nvPr/>
          </p:nvSpPr>
          <p:spPr bwMode="auto">
            <a:xfrm>
              <a:off x="3939" y="4569"/>
              <a:ext cx="1008"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latin typeface="+mn-lt"/>
                </a:rPr>
                <a:t>Pipe1</a:t>
              </a:r>
            </a:p>
          </p:txBody>
        </p:sp>
        <p:sp>
          <p:nvSpPr>
            <p:cNvPr id="12" name="Text Box 33"/>
            <p:cNvSpPr txBox="1">
              <a:spLocks noChangeArrowheads="1"/>
            </p:cNvSpPr>
            <p:nvPr/>
          </p:nvSpPr>
          <p:spPr bwMode="auto">
            <a:xfrm>
              <a:off x="7449" y="4554"/>
              <a:ext cx="1008"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latin typeface="+mn-lt"/>
                </a:rPr>
                <a:t>Pipe2</a:t>
              </a:r>
            </a:p>
          </p:txBody>
        </p:sp>
        <p:sp>
          <p:nvSpPr>
            <p:cNvPr id="13" name="Text Box 34"/>
            <p:cNvSpPr txBox="1">
              <a:spLocks noChangeArrowheads="1"/>
            </p:cNvSpPr>
            <p:nvPr/>
          </p:nvSpPr>
          <p:spPr bwMode="auto">
            <a:xfrm>
              <a:off x="3864" y="5104"/>
              <a:ext cx="1788" cy="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dirty="0">
                  <a:latin typeface="+mn-lt"/>
                </a:rPr>
                <a:t>Flow of data</a:t>
              </a:r>
            </a:p>
          </p:txBody>
        </p:sp>
        <p:sp>
          <p:nvSpPr>
            <p:cNvPr id="14" name="Text Box 36"/>
            <p:cNvSpPr txBox="1">
              <a:spLocks noChangeArrowheads="1"/>
            </p:cNvSpPr>
            <p:nvPr/>
          </p:nvSpPr>
          <p:spPr bwMode="auto">
            <a:xfrm>
              <a:off x="10106" y="3426"/>
              <a:ext cx="1440"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dirty="0">
                  <a:latin typeface="+mn-lt"/>
                </a:rPr>
                <a:t>Process</a:t>
              </a:r>
            </a:p>
            <a:p>
              <a:pPr eaLnBrk="1" hangingPunct="1"/>
              <a:endParaRPr lang="en-US" altLang="en-US" sz="1200" b="1" dirty="0">
                <a:latin typeface="+mn-lt"/>
              </a:endParaRPr>
            </a:p>
            <a:p>
              <a:pPr eaLnBrk="1" hangingPunct="1"/>
              <a:r>
                <a:rPr lang="en-US" altLang="en-US" sz="1200" b="1" dirty="0">
                  <a:latin typeface="+mn-lt"/>
                </a:rPr>
                <a:t>kernel</a:t>
              </a:r>
            </a:p>
          </p:txBody>
        </p:sp>
        <p:sp>
          <p:nvSpPr>
            <p:cNvPr id="15" name="Line 37"/>
            <p:cNvSpPr>
              <a:spLocks noChangeShapeType="1"/>
            </p:cNvSpPr>
            <p:nvPr/>
          </p:nvSpPr>
          <p:spPr bwMode="auto">
            <a:xfrm>
              <a:off x="3312" y="5252"/>
              <a:ext cx="432" cy="0"/>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en-IN" sz="1200" b="1"/>
            </a:p>
          </p:txBody>
        </p:sp>
        <p:sp>
          <p:nvSpPr>
            <p:cNvPr id="16" name="Line 38"/>
            <p:cNvSpPr>
              <a:spLocks noChangeShapeType="1"/>
            </p:cNvSpPr>
            <p:nvPr/>
          </p:nvSpPr>
          <p:spPr bwMode="auto">
            <a:xfrm>
              <a:off x="5182" y="5233"/>
              <a:ext cx="432" cy="0"/>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en-IN" sz="1200" b="1"/>
            </a:p>
          </p:txBody>
        </p:sp>
        <p:sp>
          <p:nvSpPr>
            <p:cNvPr id="45" name="Text Box 34"/>
            <p:cNvSpPr txBox="1">
              <a:spLocks noChangeArrowheads="1"/>
            </p:cNvSpPr>
            <p:nvPr/>
          </p:nvSpPr>
          <p:spPr bwMode="auto">
            <a:xfrm>
              <a:off x="7178" y="5100"/>
              <a:ext cx="1788" cy="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dirty="0">
                  <a:latin typeface="+mn-lt"/>
                </a:rPr>
                <a:t>Flow of data</a:t>
              </a:r>
            </a:p>
          </p:txBody>
        </p:sp>
        <p:sp>
          <p:nvSpPr>
            <p:cNvPr id="46" name="Line 37"/>
            <p:cNvSpPr>
              <a:spLocks noChangeShapeType="1"/>
            </p:cNvSpPr>
            <p:nvPr/>
          </p:nvSpPr>
          <p:spPr bwMode="auto">
            <a:xfrm>
              <a:off x="6687" y="5248"/>
              <a:ext cx="432" cy="0"/>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en-IN" sz="1200" b="1"/>
            </a:p>
          </p:txBody>
        </p:sp>
        <p:sp>
          <p:nvSpPr>
            <p:cNvPr id="47" name="Line 38"/>
            <p:cNvSpPr>
              <a:spLocks noChangeShapeType="1"/>
            </p:cNvSpPr>
            <p:nvPr/>
          </p:nvSpPr>
          <p:spPr bwMode="auto">
            <a:xfrm>
              <a:off x="8407" y="5229"/>
              <a:ext cx="432" cy="0"/>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en-IN" sz="1200" b="1"/>
            </a:p>
          </p:txBody>
        </p:sp>
      </p:grpSp>
    </p:spTree>
    <p:extLst>
      <p:ext uri="{BB962C8B-B14F-4D97-AF65-F5344CB8AC3E}">
        <p14:creationId xmlns:p14="http://schemas.microsoft.com/office/powerpoint/2010/main" val="148039875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p</a:t>
            </a:r>
            <a:r>
              <a:rPr lang="en-US" dirty="0" err="1" smtClean="0">
                <a:latin typeface="+mn-lt"/>
              </a:rPr>
              <a:t>open</a:t>
            </a:r>
            <a:r>
              <a:rPr lang="en-US" dirty="0" smtClean="0">
                <a:latin typeface="+mn-lt"/>
              </a:rPr>
              <a:t> ( ) Library Function</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83</a:t>
            </a:fld>
            <a:endParaRPr lang="en-IN"/>
          </a:p>
        </p:txBody>
      </p:sp>
      <p:sp>
        <p:nvSpPr>
          <p:cNvPr id="5" name="Rectangle 3"/>
          <p:cNvSpPr txBox="1">
            <a:spLocks noChangeArrowheads="1"/>
          </p:cNvSpPr>
          <p:nvPr/>
        </p:nvSpPr>
        <p:spPr>
          <a:xfrm>
            <a:off x="141403" y="1445289"/>
            <a:ext cx="11783504" cy="4982974"/>
          </a:xfrm>
          <a:prstGeom prst="rect">
            <a:avLst/>
          </a:prstGeom>
          <a:solidFill>
            <a:schemeClr val="accent6">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dirty="0"/>
              <a:t>The </a:t>
            </a:r>
            <a:r>
              <a:rPr lang="en-US" altLang="en-US" dirty="0" err="1"/>
              <a:t>popen</a:t>
            </a:r>
            <a:r>
              <a:rPr lang="en-US" altLang="en-US" dirty="0"/>
              <a:t> library function opens a process by creating a pipe, execute fork and invoke a shell. </a:t>
            </a:r>
          </a:p>
          <a:p>
            <a:pPr algn="just"/>
            <a:r>
              <a:rPr lang="en-US" altLang="en-US" dirty="0"/>
              <a:t>FILE *</a:t>
            </a:r>
            <a:r>
              <a:rPr lang="en-US" altLang="en-US" dirty="0" err="1"/>
              <a:t>popen</a:t>
            </a:r>
            <a:r>
              <a:rPr lang="en-US" altLang="en-US" dirty="0"/>
              <a:t> (</a:t>
            </a:r>
            <a:r>
              <a:rPr lang="en-US" altLang="en-US" dirty="0" err="1"/>
              <a:t>const</a:t>
            </a:r>
            <a:r>
              <a:rPr lang="en-US" altLang="en-US" dirty="0"/>
              <a:t> char *executable, </a:t>
            </a:r>
            <a:r>
              <a:rPr lang="en-US" altLang="en-US" dirty="0" err="1"/>
              <a:t>const</a:t>
            </a:r>
            <a:r>
              <a:rPr lang="en-US" altLang="en-US" dirty="0"/>
              <a:t> char *mode);</a:t>
            </a:r>
          </a:p>
          <a:p>
            <a:pPr algn="just"/>
            <a:r>
              <a:rPr lang="en-US" altLang="en-US" dirty="0"/>
              <a:t>On success returns file pointer else NULL (if fork or pipe system calls failed).</a:t>
            </a:r>
          </a:p>
          <a:p>
            <a:pPr algn="just"/>
            <a:r>
              <a:rPr lang="en-US" altLang="en-US" dirty="0" err="1"/>
              <a:t>int</a:t>
            </a:r>
            <a:r>
              <a:rPr lang="en-US" altLang="en-US" dirty="0"/>
              <a:t> </a:t>
            </a:r>
            <a:r>
              <a:rPr lang="en-US" altLang="en-US" dirty="0" err="1"/>
              <a:t>pclose</a:t>
            </a:r>
            <a:r>
              <a:rPr lang="en-US" altLang="en-US" dirty="0"/>
              <a:t> (FILE *STREAM</a:t>
            </a:r>
            <a:r>
              <a:rPr lang="en-US" altLang="en-US" dirty="0" smtClean="0"/>
              <a:t>);</a:t>
            </a:r>
          </a:p>
          <a:p>
            <a:pPr algn="just">
              <a:spcBef>
                <a:spcPts val="0"/>
              </a:spcBef>
            </a:pPr>
            <a:r>
              <a:rPr lang="en-US" altLang="en-US" sz="2400" dirty="0"/>
              <a:t>Used to read or write to a file at a specified offset value. </a:t>
            </a:r>
          </a:p>
          <a:p>
            <a:pPr algn="just">
              <a:spcBef>
                <a:spcPts val="0"/>
              </a:spcBef>
            </a:pPr>
            <a:r>
              <a:rPr lang="en-US" altLang="en-US" sz="2400" dirty="0"/>
              <a:t>Same as read/write except the starting position is from the given offset.</a:t>
            </a:r>
          </a:p>
          <a:p>
            <a:pPr algn="just">
              <a:spcBef>
                <a:spcPts val="0"/>
              </a:spcBef>
            </a:pPr>
            <a:r>
              <a:rPr lang="en-US" altLang="en-US" sz="2400" dirty="0"/>
              <a:t>On success the system calls return number of bytes read or written. </a:t>
            </a:r>
          </a:p>
          <a:p>
            <a:pPr algn="just"/>
            <a:r>
              <a:rPr lang="en-US" altLang="en-US" sz="2400" dirty="0"/>
              <a:t>If 0 returns </a:t>
            </a:r>
          </a:p>
          <a:p>
            <a:pPr lvl="1" algn="just"/>
            <a:r>
              <a:rPr lang="en-US" altLang="en-US" dirty="0" err="1"/>
              <a:t>pwrite</a:t>
            </a:r>
            <a:r>
              <a:rPr lang="en-US" altLang="en-US" dirty="0"/>
              <a:t>: nothing has been written</a:t>
            </a:r>
          </a:p>
          <a:p>
            <a:pPr lvl="1" algn="just"/>
            <a:r>
              <a:rPr lang="en-US" altLang="en-US" dirty="0" err="1"/>
              <a:t>pread</a:t>
            </a:r>
            <a:r>
              <a:rPr lang="en-US" altLang="en-US" dirty="0"/>
              <a:t>: end of file</a:t>
            </a:r>
          </a:p>
          <a:p>
            <a:pPr algn="just"/>
            <a:endParaRPr lang="en-US" altLang="en-US" dirty="0"/>
          </a:p>
        </p:txBody>
      </p:sp>
    </p:spTree>
    <p:extLst>
      <p:ext uri="{BB962C8B-B14F-4D97-AF65-F5344CB8AC3E}">
        <p14:creationId xmlns:p14="http://schemas.microsoft.com/office/powerpoint/2010/main" val="12061970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FIFO -Introduction</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84</a:t>
            </a:fld>
            <a:endParaRPr lang="en-IN"/>
          </a:p>
        </p:txBody>
      </p:sp>
      <p:pic>
        <p:nvPicPr>
          <p:cNvPr id="5" name="Picture 4"/>
          <p:cNvPicPr>
            <a:picLocks noChangeAspect="1"/>
          </p:cNvPicPr>
          <p:nvPr/>
        </p:nvPicPr>
        <p:blipFill>
          <a:blip r:embed="rId2"/>
          <a:stretch>
            <a:fillRect/>
          </a:stretch>
        </p:blipFill>
        <p:spPr>
          <a:xfrm>
            <a:off x="2431666" y="1032807"/>
            <a:ext cx="7896225" cy="1933575"/>
          </a:xfrm>
          <a:prstGeom prst="rect">
            <a:avLst/>
          </a:prstGeom>
        </p:spPr>
      </p:pic>
      <p:sp>
        <p:nvSpPr>
          <p:cNvPr id="6" name="Rectangle 3"/>
          <p:cNvSpPr txBox="1">
            <a:spLocks noChangeArrowheads="1"/>
          </p:cNvSpPr>
          <p:nvPr/>
        </p:nvSpPr>
        <p:spPr>
          <a:xfrm>
            <a:off x="249621" y="3289556"/>
            <a:ext cx="5047593" cy="3321269"/>
          </a:xfrm>
          <a:prstGeom prst="rect">
            <a:avLst/>
          </a:prstGeom>
          <a:solidFill>
            <a:schemeClr val="accent6">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000" b="1" dirty="0"/>
              <a:t>FIFO works much like a pipe</a:t>
            </a:r>
          </a:p>
          <a:p>
            <a:pPr lvl="1" algn="just"/>
            <a:r>
              <a:rPr lang="en-US" altLang="en-US" sz="1800" b="1" dirty="0"/>
              <a:t>Half duplex, data passed in FIFO order, circular buffer and zero buffering capacity.</a:t>
            </a:r>
          </a:p>
          <a:p>
            <a:pPr algn="just"/>
            <a:r>
              <a:rPr lang="en-US" altLang="en-US" sz="2000" b="1" dirty="0"/>
              <a:t>FIFO is created on a file system as a device special file</a:t>
            </a:r>
          </a:p>
          <a:p>
            <a:pPr algn="just"/>
            <a:r>
              <a:rPr lang="en-US" altLang="en-US" sz="2000" b="1" dirty="0"/>
              <a:t>It can be used to communicate between unrelated processes</a:t>
            </a:r>
          </a:p>
          <a:p>
            <a:pPr algn="just"/>
            <a:r>
              <a:rPr lang="en-US" altLang="en-US" sz="2000" b="1" dirty="0"/>
              <a:t>It can be reused. </a:t>
            </a:r>
          </a:p>
          <a:p>
            <a:pPr algn="just"/>
            <a:r>
              <a:rPr lang="en-US" altLang="en-US" sz="2000" b="1" dirty="0"/>
              <a:t>Persist till the file is deleted.</a:t>
            </a:r>
          </a:p>
        </p:txBody>
      </p:sp>
      <p:sp>
        <p:nvSpPr>
          <p:cNvPr id="7" name="Rectangle 3"/>
          <p:cNvSpPr txBox="1">
            <a:spLocks noChangeArrowheads="1"/>
          </p:cNvSpPr>
          <p:nvPr/>
        </p:nvSpPr>
        <p:spPr>
          <a:xfrm>
            <a:off x="6295696" y="3079056"/>
            <a:ext cx="5787569" cy="3454308"/>
          </a:xfrm>
          <a:prstGeom prst="rect">
            <a:avLst/>
          </a:prstGeom>
          <a:solidFill>
            <a:schemeClr val="accent1">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000" b="1" dirty="0"/>
              <a:t>FIFO can be created in a shell by using </a:t>
            </a:r>
            <a:r>
              <a:rPr lang="en-US" altLang="en-US" sz="2000" b="1" dirty="0" err="1"/>
              <a:t>mknod</a:t>
            </a:r>
            <a:r>
              <a:rPr lang="en-US" altLang="en-US" sz="2000" b="1" dirty="0"/>
              <a:t> or </a:t>
            </a:r>
            <a:r>
              <a:rPr lang="en-US" altLang="en-US" sz="2000" b="1" dirty="0" err="1"/>
              <a:t>mkfifo</a:t>
            </a:r>
            <a:r>
              <a:rPr lang="en-US" altLang="en-US" sz="2000" b="1" dirty="0"/>
              <a:t> command. </a:t>
            </a:r>
          </a:p>
          <a:p>
            <a:pPr lvl="1" algn="just"/>
            <a:r>
              <a:rPr lang="en-US" altLang="en-US" sz="2000" b="1" dirty="0" err="1"/>
              <a:t>mknod</a:t>
            </a:r>
            <a:r>
              <a:rPr lang="en-US" altLang="en-US" sz="2000" b="1" dirty="0"/>
              <a:t> </a:t>
            </a:r>
            <a:r>
              <a:rPr lang="en-US" altLang="en-US" sz="2000" b="1" dirty="0" err="1"/>
              <a:t>myfifo</a:t>
            </a:r>
            <a:r>
              <a:rPr lang="en-US" altLang="en-US" sz="2000" b="1" dirty="0"/>
              <a:t> p</a:t>
            </a:r>
          </a:p>
          <a:p>
            <a:pPr lvl="1" algn="just"/>
            <a:r>
              <a:rPr lang="en-US" altLang="en-US" sz="2000" b="1" dirty="0" err="1"/>
              <a:t>mkfifo</a:t>
            </a:r>
            <a:r>
              <a:rPr lang="en-US" altLang="en-US" sz="2000" b="1" dirty="0"/>
              <a:t> a=</a:t>
            </a:r>
            <a:r>
              <a:rPr lang="en-US" altLang="en-US" sz="2000" b="1" dirty="0" err="1"/>
              <a:t>rw</a:t>
            </a:r>
            <a:r>
              <a:rPr lang="en-US" altLang="en-US" sz="2000" b="1" dirty="0"/>
              <a:t> </a:t>
            </a:r>
            <a:r>
              <a:rPr lang="en-US" altLang="en-US" sz="2000" b="1" dirty="0" err="1"/>
              <a:t>myfifo</a:t>
            </a:r>
            <a:endParaRPr lang="en-US" altLang="en-US" sz="2000" b="1" dirty="0"/>
          </a:p>
          <a:p>
            <a:pPr algn="just"/>
            <a:r>
              <a:rPr lang="en-US" altLang="en-US" sz="2000" b="1" dirty="0"/>
              <a:t>In a C program </a:t>
            </a:r>
            <a:r>
              <a:rPr lang="en-US" altLang="en-US" sz="2000" b="1" dirty="0" err="1"/>
              <a:t>mknod</a:t>
            </a:r>
            <a:r>
              <a:rPr lang="en-US" altLang="en-US" sz="2000" b="1" dirty="0"/>
              <a:t> system call or </a:t>
            </a:r>
            <a:r>
              <a:rPr lang="en-US" altLang="en-US" sz="2000" b="1" dirty="0" err="1"/>
              <a:t>mkfifo</a:t>
            </a:r>
            <a:r>
              <a:rPr lang="en-US" altLang="en-US" sz="2000" b="1" dirty="0"/>
              <a:t> library function can be used. </a:t>
            </a:r>
          </a:p>
          <a:p>
            <a:pPr algn="just"/>
            <a:endParaRPr lang="en-US" altLang="en-US" sz="400" b="1" dirty="0"/>
          </a:p>
          <a:p>
            <a:pPr lvl="1" algn="just"/>
            <a:r>
              <a:rPr lang="en-US" altLang="en-US" sz="2000" b="1" dirty="0" err="1"/>
              <a:t>int</a:t>
            </a:r>
            <a:r>
              <a:rPr lang="en-US" altLang="en-US" sz="2000" b="1" dirty="0"/>
              <a:t> </a:t>
            </a:r>
            <a:r>
              <a:rPr lang="en-US" altLang="en-US" sz="2000" b="1" dirty="0" err="1"/>
              <a:t>mkfifo</a:t>
            </a:r>
            <a:r>
              <a:rPr lang="en-US" altLang="en-US" sz="2000" b="1" dirty="0"/>
              <a:t> ( char *</a:t>
            </a:r>
            <a:r>
              <a:rPr lang="en-US" altLang="en-US" sz="2000" b="1" dirty="0" err="1"/>
              <a:t>file_name</a:t>
            </a:r>
            <a:r>
              <a:rPr lang="en-US" altLang="en-US" sz="2000" b="1" dirty="0"/>
              <a:t>, </a:t>
            </a:r>
            <a:r>
              <a:rPr lang="en-US" altLang="en-US" sz="2000" b="1" dirty="0" err="1"/>
              <a:t>mode_t</a:t>
            </a:r>
            <a:r>
              <a:rPr lang="en-US" altLang="en-US" sz="2000" b="1" dirty="0"/>
              <a:t> mode);</a:t>
            </a:r>
          </a:p>
          <a:p>
            <a:pPr lvl="1" algn="just"/>
            <a:r>
              <a:rPr lang="en-US" altLang="en-US" sz="2000" b="1" dirty="0" err="1"/>
              <a:t>int</a:t>
            </a:r>
            <a:r>
              <a:rPr lang="en-US" altLang="en-US" sz="2000" b="1" dirty="0"/>
              <a:t> </a:t>
            </a:r>
            <a:r>
              <a:rPr lang="en-US" altLang="en-US" sz="2000" b="1" dirty="0" err="1"/>
              <a:t>mknod</a:t>
            </a:r>
            <a:r>
              <a:rPr lang="en-US" altLang="en-US" sz="2000" b="1" dirty="0"/>
              <a:t> (char *</a:t>
            </a:r>
            <a:r>
              <a:rPr lang="en-US" altLang="en-US" sz="2000" b="1" dirty="0" err="1"/>
              <a:t>file_name</a:t>
            </a:r>
            <a:r>
              <a:rPr lang="en-US" altLang="en-US" sz="2000" b="1" dirty="0"/>
              <a:t>, </a:t>
            </a:r>
            <a:r>
              <a:rPr lang="en-US" altLang="en-US" sz="2000" b="1" dirty="0" err="1"/>
              <a:t>mode_t</a:t>
            </a:r>
            <a:r>
              <a:rPr lang="en-US" altLang="en-US" sz="2000" b="1" dirty="0"/>
              <a:t> mode, </a:t>
            </a:r>
            <a:r>
              <a:rPr lang="en-US" altLang="en-US" sz="2000" b="1" dirty="0" err="1"/>
              <a:t>dev_t</a:t>
            </a:r>
            <a:r>
              <a:rPr lang="en-US" altLang="en-US" sz="2000" b="1" dirty="0"/>
              <a:t> dev);</a:t>
            </a:r>
            <a:endParaRPr lang="en-US" altLang="en-US" b="1" dirty="0"/>
          </a:p>
          <a:p>
            <a:pPr lvl="2" algn="just"/>
            <a:r>
              <a:rPr lang="en-US" altLang="en-US" sz="1800" b="1" dirty="0" err="1"/>
              <a:t>mknod</a:t>
            </a:r>
            <a:r>
              <a:rPr lang="en-US" altLang="en-US" sz="1800" b="1" dirty="0"/>
              <a:t>(“./MYFIFO", S_IFIFO|0666, 0);                            </a:t>
            </a:r>
          </a:p>
        </p:txBody>
      </p:sp>
    </p:spTree>
    <p:extLst>
      <p:ext uri="{BB962C8B-B14F-4D97-AF65-F5344CB8AC3E}">
        <p14:creationId xmlns:p14="http://schemas.microsoft.com/office/powerpoint/2010/main" val="203629155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FIFO</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85</a:t>
            </a:fld>
            <a:endParaRPr lang="en-IN"/>
          </a:p>
        </p:txBody>
      </p:sp>
      <p:sp>
        <p:nvSpPr>
          <p:cNvPr id="5" name="Rectangle 3"/>
          <p:cNvSpPr txBox="1">
            <a:spLocks noChangeArrowheads="1"/>
          </p:cNvSpPr>
          <p:nvPr/>
        </p:nvSpPr>
        <p:spPr>
          <a:xfrm>
            <a:off x="407272" y="1142999"/>
            <a:ext cx="11292359" cy="2327031"/>
          </a:xfrm>
          <a:prstGeom prst="rect">
            <a:avLst/>
          </a:prstGeom>
          <a:solidFill>
            <a:schemeClr val="tx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b="1" dirty="0"/>
              <a:t>Once a FIFO is created, you can use  file’s related system calls (open, read, write, select, close etc., ) to access the FIFO. </a:t>
            </a:r>
          </a:p>
          <a:p>
            <a:r>
              <a:rPr lang="en-US" altLang="en-US" sz="2400" b="1" dirty="0"/>
              <a:t>For example: Process 1 may open a FIFO in write only mode and write some data. </a:t>
            </a:r>
          </a:p>
          <a:p>
            <a:r>
              <a:rPr lang="en-US" altLang="en-US" sz="2400" b="1" dirty="0"/>
              <a:t>Process 2 may open the FIFO in read only mode, read the data and display on the monitor.</a:t>
            </a:r>
          </a:p>
        </p:txBody>
      </p:sp>
      <p:sp>
        <p:nvSpPr>
          <p:cNvPr id="6" name="Rectangle 3"/>
          <p:cNvSpPr txBox="1">
            <a:spLocks noChangeArrowheads="1"/>
          </p:cNvSpPr>
          <p:nvPr/>
        </p:nvSpPr>
        <p:spPr>
          <a:xfrm>
            <a:off x="504497" y="3862685"/>
            <a:ext cx="11267791" cy="2719155"/>
          </a:xfrm>
          <a:prstGeom prst="rect">
            <a:avLst/>
          </a:prstGeom>
          <a:solidFill>
            <a:schemeClr val="accent1">
              <a:lumMod val="20000"/>
              <a:lumOff val="80000"/>
            </a:schemeClr>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altLang="en-US" sz="2600" b="1" dirty="0"/>
              <a:t>FIFO - Disadvantages</a:t>
            </a:r>
          </a:p>
          <a:p>
            <a:pPr algn="just"/>
            <a:r>
              <a:rPr lang="en-US" altLang="en-US" sz="2400" b="1" dirty="0"/>
              <a:t>Data cannot be broadcast to multiple receivers. </a:t>
            </a:r>
          </a:p>
          <a:p>
            <a:pPr algn="just"/>
            <a:r>
              <a:rPr lang="en-US" altLang="en-US" sz="2400" b="1" dirty="0"/>
              <a:t>If there are multiple receivers, there is no way to direct to a specific reader or vice versa. </a:t>
            </a:r>
          </a:p>
          <a:p>
            <a:pPr algn="just"/>
            <a:r>
              <a:rPr lang="en-US" altLang="en-US" sz="2400" b="1" dirty="0"/>
              <a:t>Cannot store data and you cannot use FIFO across network.</a:t>
            </a:r>
          </a:p>
          <a:p>
            <a:pPr algn="just"/>
            <a:r>
              <a:rPr lang="en-US" altLang="en-US" sz="2400" b="1" dirty="0"/>
              <a:t>Less secure than a pipe, since any process  with valid access permission can access data. </a:t>
            </a:r>
          </a:p>
          <a:p>
            <a:pPr algn="just"/>
            <a:r>
              <a:rPr lang="en-US" altLang="en-US" sz="2400" b="1" dirty="0"/>
              <a:t>No message boundaries. Data is treated as a stream of bytes.</a:t>
            </a:r>
          </a:p>
          <a:p>
            <a:pPr algn="just"/>
            <a:endParaRPr lang="en-US" altLang="en-US" sz="2400" b="1" dirty="0"/>
          </a:p>
          <a:p>
            <a:pPr algn="just"/>
            <a:endParaRPr lang="en-US" altLang="en-US" sz="2400" b="1" dirty="0"/>
          </a:p>
        </p:txBody>
      </p:sp>
    </p:spTree>
    <p:extLst>
      <p:ext uri="{BB962C8B-B14F-4D97-AF65-F5344CB8AC3E}">
        <p14:creationId xmlns:p14="http://schemas.microsoft.com/office/powerpoint/2010/main" val="196004643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FIFO Limitation</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86</a:t>
            </a:fld>
            <a:endParaRPr lang="en-IN"/>
          </a:p>
        </p:txBody>
      </p:sp>
      <p:pic>
        <p:nvPicPr>
          <p:cNvPr id="5" name="Picture 4"/>
          <p:cNvPicPr>
            <a:picLocks noChangeAspect="1"/>
          </p:cNvPicPr>
          <p:nvPr/>
        </p:nvPicPr>
        <p:blipFill>
          <a:blip r:embed="rId2"/>
          <a:stretch>
            <a:fillRect/>
          </a:stretch>
        </p:blipFill>
        <p:spPr>
          <a:xfrm>
            <a:off x="2220639" y="3923188"/>
            <a:ext cx="7981950" cy="2505075"/>
          </a:xfrm>
          <a:prstGeom prst="rect">
            <a:avLst/>
          </a:prstGeom>
        </p:spPr>
      </p:pic>
      <p:sp>
        <p:nvSpPr>
          <p:cNvPr id="6" name="Text Box 3"/>
          <p:cNvSpPr txBox="1">
            <a:spLocks noChangeArrowheads="1"/>
          </p:cNvSpPr>
          <p:nvPr/>
        </p:nvSpPr>
        <p:spPr bwMode="auto">
          <a:xfrm>
            <a:off x="345689" y="1208071"/>
            <a:ext cx="11374931" cy="2308324"/>
          </a:xfrm>
          <a:prstGeom prst="rect">
            <a:avLst/>
          </a:prstGeom>
          <a:solidFill>
            <a:schemeClr val="accent1">
              <a:lumMod val="20000"/>
              <a:lumOff val="80000"/>
            </a:schemeClr>
          </a:solidFill>
          <a:ln>
            <a:noFill/>
          </a:ln>
          <a:effectLst/>
        </p:spPr>
        <p:txBody>
          <a:bodyPr wrap="square">
            <a:spAutoFit/>
          </a:bodyPr>
          <a:lstStyle>
            <a:lvl1pPr marL="457200" indent="-457200">
              <a:defRPr>
                <a:solidFill>
                  <a:schemeClr val="tx1"/>
                </a:solidFill>
                <a:latin typeface="Arial" panose="020B0604020202020204" pitchFamily="34" charset="0"/>
                <a:cs typeface="Arial" panose="020B0604020202020204" pitchFamily="34" charset="0"/>
              </a:defRPr>
            </a:lvl1pPr>
            <a:lvl2pPr marL="914400" indent="-457200">
              <a:defRPr>
                <a:solidFill>
                  <a:schemeClr val="tx1"/>
                </a:solidFill>
                <a:latin typeface="Arial" panose="020B0604020202020204" pitchFamily="34" charset="0"/>
                <a:cs typeface="Arial" panose="020B0604020202020204" pitchFamily="34" charset="0"/>
              </a:defRPr>
            </a:lvl2pPr>
            <a:lvl3pPr marL="1371600" indent="-457200">
              <a:defRPr>
                <a:solidFill>
                  <a:schemeClr val="tx1"/>
                </a:solidFill>
                <a:latin typeface="Arial" panose="020B0604020202020204" pitchFamily="34" charset="0"/>
                <a:cs typeface="Arial" panose="020B0604020202020204" pitchFamily="34" charset="0"/>
              </a:defRPr>
            </a:lvl3pPr>
            <a:lvl4pPr marL="1828800" indent="-457200">
              <a:defRPr>
                <a:solidFill>
                  <a:schemeClr val="tx1"/>
                </a:solidFill>
                <a:latin typeface="Arial" panose="020B0604020202020204" pitchFamily="34" charset="0"/>
                <a:cs typeface="Arial" panose="020B0604020202020204" pitchFamily="34" charset="0"/>
              </a:defRPr>
            </a:lvl4pPr>
            <a:lvl5pPr marL="2286000" indent="-457200">
              <a:defRPr>
                <a:solidFill>
                  <a:schemeClr val="tx1"/>
                </a:solidFill>
                <a:latin typeface="Arial" panose="020B0604020202020204" pitchFamily="34" charset="0"/>
                <a:cs typeface="Arial" panose="020B0604020202020204" pitchFamily="34" charset="0"/>
              </a:defRPr>
            </a:lvl5pPr>
            <a:lvl6pPr marL="2743200" indent="-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200400" indent="-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657600" indent="-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114800" indent="-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Tx/>
              <a:buChar char="•"/>
            </a:pPr>
            <a:r>
              <a:rPr lang="en-US" altLang="en-US" sz="2400" b="1" dirty="0">
                <a:latin typeface="+mn-lt"/>
              </a:rPr>
              <a:t>System imposed limits on pipes</a:t>
            </a:r>
          </a:p>
          <a:p>
            <a:pPr lvl="1" algn="just" eaLnBrk="1" hangingPunct="1">
              <a:spcBef>
                <a:spcPct val="50000"/>
              </a:spcBef>
              <a:buFontTx/>
              <a:buAutoNum type="arabicPeriod"/>
            </a:pPr>
            <a:r>
              <a:rPr lang="en-US" altLang="en-US" sz="2400" b="1" dirty="0">
                <a:latin typeface="+mn-lt"/>
              </a:rPr>
              <a:t>Maximum number of files can be open within a process is determined by OPEN_MAX macro. </a:t>
            </a:r>
          </a:p>
          <a:p>
            <a:pPr lvl="1" algn="just" eaLnBrk="1" hangingPunct="1">
              <a:spcBef>
                <a:spcPct val="50000"/>
              </a:spcBef>
              <a:buFontTx/>
              <a:buAutoNum type="arabicPeriod"/>
            </a:pPr>
            <a:r>
              <a:rPr lang="en-US" altLang="en-US" sz="2400" b="1" dirty="0">
                <a:latin typeface="+mn-lt"/>
              </a:rPr>
              <a:t>Maximum amount of data that can be written to a pipe of FIFO atomically is determined by PIPE_BUF macro (size of a circular buffer ).</a:t>
            </a:r>
          </a:p>
        </p:txBody>
      </p:sp>
    </p:spTree>
    <p:extLst>
      <p:ext uri="{BB962C8B-B14F-4D97-AF65-F5344CB8AC3E}">
        <p14:creationId xmlns:p14="http://schemas.microsoft.com/office/powerpoint/2010/main" val="286470712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System V IPC</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87</a:t>
            </a:fld>
            <a:endParaRPr lang="en-IN"/>
          </a:p>
        </p:txBody>
      </p:sp>
      <p:pic>
        <p:nvPicPr>
          <p:cNvPr id="5" name="Picture 4"/>
          <p:cNvPicPr>
            <a:picLocks noChangeAspect="1"/>
          </p:cNvPicPr>
          <p:nvPr/>
        </p:nvPicPr>
        <p:blipFill>
          <a:blip r:embed="rId2"/>
          <a:stretch>
            <a:fillRect/>
          </a:stretch>
        </p:blipFill>
        <p:spPr>
          <a:xfrm>
            <a:off x="662152" y="1028189"/>
            <a:ext cx="10983310" cy="3776433"/>
          </a:xfrm>
          <a:prstGeom prst="rect">
            <a:avLst/>
          </a:prstGeom>
        </p:spPr>
      </p:pic>
      <p:sp>
        <p:nvSpPr>
          <p:cNvPr id="6" name="Rectangle 3"/>
          <p:cNvSpPr txBox="1">
            <a:spLocks noChangeArrowheads="1"/>
          </p:cNvSpPr>
          <p:nvPr/>
        </p:nvSpPr>
        <p:spPr>
          <a:xfrm>
            <a:off x="491359" y="4950190"/>
            <a:ext cx="10891345" cy="1660635"/>
          </a:xfrm>
          <a:prstGeom prst="rect">
            <a:avLst/>
          </a:prstGeom>
          <a:solidFill>
            <a:srgbClr val="CCFFFF"/>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b="1" dirty="0"/>
              <a:t>Pipe and FIFO do not satisfy many requirements of many applications.</a:t>
            </a:r>
          </a:p>
          <a:p>
            <a:pPr algn="just"/>
            <a:r>
              <a:rPr lang="en-US" altLang="en-US" sz="2400" b="1" dirty="0"/>
              <a:t>Sys V IPC is implemented as a single unit </a:t>
            </a:r>
          </a:p>
          <a:p>
            <a:pPr algn="just"/>
            <a:r>
              <a:rPr lang="en-US" altLang="en-US" sz="2400" b="1" dirty="0"/>
              <a:t>System V IPC Provides three mechanisms namely : MQ, SHM and SEM</a:t>
            </a:r>
          </a:p>
          <a:p>
            <a:pPr algn="just"/>
            <a:r>
              <a:rPr lang="en-US" altLang="en-US" sz="2400" b="1" dirty="0"/>
              <a:t>Persist till explicitly delete or reboot the system</a:t>
            </a:r>
          </a:p>
        </p:txBody>
      </p:sp>
    </p:spTree>
    <p:extLst>
      <p:ext uri="{BB962C8B-B14F-4D97-AF65-F5344CB8AC3E}">
        <p14:creationId xmlns:p14="http://schemas.microsoft.com/office/powerpoint/2010/main" val="277239300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Attributes</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88</a:t>
            </a:fld>
            <a:endParaRPr lang="en-IN"/>
          </a:p>
        </p:txBody>
      </p:sp>
      <p:sp>
        <p:nvSpPr>
          <p:cNvPr id="5" name="Rectangle 3"/>
          <p:cNvSpPr txBox="1">
            <a:spLocks noChangeArrowheads="1"/>
          </p:cNvSpPr>
          <p:nvPr/>
        </p:nvSpPr>
        <p:spPr>
          <a:xfrm>
            <a:off x="94590" y="1219200"/>
            <a:ext cx="6716112" cy="5257800"/>
          </a:xfrm>
          <a:prstGeom prst="rect">
            <a:avLst/>
          </a:prstGeom>
          <a:solidFill>
            <a:schemeClr val="tx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b="1" dirty="0"/>
              <a:t>Each IPC objects has the following attributes.</a:t>
            </a:r>
          </a:p>
          <a:p>
            <a:pPr lvl="1"/>
            <a:r>
              <a:rPr lang="en-US" altLang="en-US" b="1" dirty="0"/>
              <a:t>key</a:t>
            </a:r>
          </a:p>
          <a:p>
            <a:pPr lvl="1"/>
            <a:r>
              <a:rPr lang="en-US" altLang="en-US" b="1" dirty="0"/>
              <a:t>id </a:t>
            </a:r>
          </a:p>
          <a:p>
            <a:pPr lvl="1"/>
            <a:r>
              <a:rPr lang="en-US" altLang="en-US" b="1" dirty="0"/>
              <a:t>Owner</a:t>
            </a:r>
          </a:p>
          <a:p>
            <a:pPr lvl="1"/>
            <a:r>
              <a:rPr lang="en-US" altLang="en-US" b="1" dirty="0"/>
              <a:t>Permission</a:t>
            </a:r>
          </a:p>
          <a:p>
            <a:pPr lvl="1"/>
            <a:r>
              <a:rPr lang="en-US" altLang="en-US" b="1" dirty="0"/>
              <a:t>Size </a:t>
            </a:r>
          </a:p>
          <a:p>
            <a:pPr lvl="2"/>
            <a:r>
              <a:rPr lang="en-US" altLang="en-US" b="1" dirty="0"/>
              <a:t>Message queue – used-bytes, number of messages</a:t>
            </a:r>
          </a:p>
          <a:p>
            <a:pPr lvl="2"/>
            <a:r>
              <a:rPr lang="en-US" altLang="en-US" b="1" dirty="0"/>
              <a:t>Shared memory – size, number of attach, status</a:t>
            </a:r>
          </a:p>
          <a:p>
            <a:pPr lvl="2"/>
            <a:r>
              <a:rPr lang="en-US" altLang="en-US" b="1" dirty="0"/>
              <a:t>Semaphore – number of semaphores in a set</a:t>
            </a:r>
          </a:p>
          <a:p>
            <a:r>
              <a:rPr lang="en-US" altLang="en-US" b="1" dirty="0"/>
              <a:t>The </a:t>
            </a:r>
            <a:r>
              <a:rPr lang="en-US" altLang="en-US" b="1" dirty="0" err="1"/>
              <a:t>ipc_perm</a:t>
            </a:r>
            <a:r>
              <a:rPr lang="en-US" altLang="en-US" b="1" dirty="0"/>
              <a:t> structure holds the common attributes of the resources.</a:t>
            </a:r>
          </a:p>
          <a:p>
            <a:pPr lvl="1"/>
            <a:endParaRPr lang="en-US" altLang="en-US" b="1" dirty="0"/>
          </a:p>
        </p:txBody>
      </p:sp>
      <p:sp>
        <p:nvSpPr>
          <p:cNvPr id="6" name="Rectangle 3"/>
          <p:cNvSpPr txBox="1">
            <a:spLocks noChangeArrowheads="1"/>
          </p:cNvSpPr>
          <p:nvPr/>
        </p:nvSpPr>
        <p:spPr>
          <a:xfrm>
            <a:off x="6810703" y="1219200"/>
            <a:ext cx="5272561" cy="5257800"/>
          </a:xfrm>
          <a:prstGeom prst="rect">
            <a:avLst/>
          </a:prstGeom>
          <a:solidFill>
            <a:srgbClr val="CCFFFF"/>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altLang="en-US" b="1" dirty="0" smtClean="0"/>
              <a:t>Key: </a:t>
            </a:r>
          </a:p>
          <a:p>
            <a:pPr algn="just"/>
            <a:r>
              <a:rPr lang="en-US" altLang="en-US" b="1" dirty="0" smtClean="0"/>
              <a:t>the </a:t>
            </a:r>
            <a:r>
              <a:rPr lang="en-US" altLang="en-US" b="1" dirty="0"/>
              <a:t>first step is to create a shared unique identifier. </a:t>
            </a:r>
          </a:p>
          <a:p>
            <a:pPr algn="just"/>
            <a:r>
              <a:rPr lang="en-US" altLang="en-US" b="1" dirty="0"/>
              <a:t>The simplest form of the identifier is a </a:t>
            </a:r>
            <a:r>
              <a:rPr lang="en-US" altLang="en-US" b="1" dirty="0" smtClean="0"/>
              <a:t>number</a:t>
            </a:r>
          </a:p>
          <a:p>
            <a:pPr algn="just"/>
            <a:r>
              <a:rPr lang="en-US" altLang="en-US" b="1" dirty="0" smtClean="0"/>
              <a:t>the </a:t>
            </a:r>
            <a:r>
              <a:rPr lang="en-US" altLang="en-US" b="1" dirty="0"/>
              <a:t>system generates this number dynamically </a:t>
            </a:r>
            <a:r>
              <a:rPr lang="en-US" altLang="en-US" b="1" dirty="0" smtClean="0"/>
              <a:t>by </a:t>
            </a:r>
            <a:r>
              <a:rPr lang="en-US" altLang="en-US" b="1" dirty="0"/>
              <a:t>using the </a:t>
            </a:r>
            <a:r>
              <a:rPr lang="en-US" altLang="en-US" b="1" i="1" dirty="0" err="1"/>
              <a:t>ftok</a:t>
            </a:r>
            <a:r>
              <a:rPr lang="en-US" altLang="en-US" b="1" i="1" dirty="0"/>
              <a:t> </a:t>
            </a:r>
            <a:r>
              <a:rPr lang="en-US" altLang="en-US" b="1" dirty="0"/>
              <a:t>library function.</a:t>
            </a:r>
          </a:p>
          <a:p>
            <a:pPr algn="just"/>
            <a:r>
              <a:rPr lang="en-US" altLang="en-US" b="1" dirty="0" smtClean="0"/>
              <a:t>Syntax</a:t>
            </a:r>
            <a:r>
              <a:rPr lang="en-US" altLang="en-US" b="1" dirty="0"/>
              <a:t>: </a:t>
            </a:r>
            <a:r>
              <a:rPr lang="en-US" altLang="en-US" b="1" dirty="0" err="1"/>
              <a:t>key_t</a:t>
            </a:r>
            <a:r>
              <a:rPr lang="en-US" altLang="en-US" b="1" dirty="0"/>
              <a:t> </a:t>
            </a:r>
            <a:r>
              <a:rPr lang="en-US" altLang="en-US" b="1" dirty="0" err="1"/>
              <a:t>ftok</a:t>
            </a:r>
            <a:r>
              <a:rPr lang="en-US" altLang="en-US" b="1" dirty="0"/>
              <a:t> (</a:t>
            </a:r>
            <a:r>
              <a:rPr lang="en-US" altLang="en-US" b="1" dirty="0" err="1"/>
              <a:t>const</a:t>
            </a:r>
            <a:r>
              <a:rPr lang="en-US" altLang="en-US" b="1" dirty="0"/>
              <a:t> char *filename, </a:t>
            </a:r>
            <a:r>
              <a:rPr lang="en-US" altLang="en-US" b="1" dirty="0" err="1"/>
              <a:t>int</a:t>
            </a:r>
            <a:r>
              <a:rPr lang="en-US" altLang="en-US" b="1" dirty="0"/>
              <a:t> id);</a:t>
            </a:r>
          </a:p>
        </p:txBody>
      </p:sp>
    </p:spTree>
    <p:extLst>
      <p:ext uri="{BB962C8B-B14F-4D97-AF65-F5344CB8AC3E}">
        <p14:creationId xmlns:p14="http://schemas.microsoft.com/office/powerpoint/2010/main" val="90561037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ID</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89</a:t>
            </a:fld>
            <a:endParaRPr lang="en-IN"/>
          </a:p>
        </p:txBody>
      </p:sp>
      <p:sp>
        <p:nvSpPr>
          <p:cNvPr id="5" name="Rectangle 3"/>
          <p:cNvSpPr txBox="1">
            <a:spLocks noChangeArrowheads="1"/>
          </p:cNvSpPr>
          <p:nvPr/>
        </p:nvSpPr>
        <p:spPr>
          <a:xfrm>
            <a:off x="147362" y="1246663"/>
            <a:ext cx="5885793" cy="5181600"/>
          </a:xfrm>
          <a:prstGeom prst="rect">
            <a:avLst/>
          </a:prstGeom>
          <a:solidFill>
            <a:schemeClr val="accent1">
              <a:lumMod val="20000"/>
              <a:lumOff val="80000"/>
            </a:schemeClr>
          </a:solidFill>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b="1" dirty="0"/>
              <a:t>The syntax for a </a:t>
            </a:r>
            <a:r>
              <a:rPr lang="en-US" altLang="en-US" b="1" i="1" dirty="0"/>
              <a:t>get </a:t>
            </a:r>
            <a:r>
              <a:rPr lang="en-US" altLang="en-US" b="1" dirty="0"/>
              <a:t>function is: </a:t>
            </a:r>
          </a:p>
          <a:p>
            <a:pPr algn="just">
              <a:buFont typeface="Wingdings" panose="05000000000000000000" pitchFamily="2" charset="2"/>
              <a:buNone/>
            </a:pPr>
            <a:r>
              <a:rPr lang="en-US" altLang="en-US" b="1" dirty="0" err="1"/>
              <a:t>int</a:t>
            </a:r>
            <a:r>
              <a:rPr lang="en-US" altLang="en-US" b="1" dirty="0"/>
              <a:t> </a:t>
            </a:r>
            <a:r>
              <a:rPr lang="en-US" altLang="en-US" b="1" dirty="0" err="1"/>
              <a:t>xxxget</a:t>
            </a:r>
            <a:r>
              <a:rPr lang="en-US" altLang="en-US" b="1" dirty="0"/>
              <a:t> (</a:t>
            </a:r>
            <a:r>
              <a:rPr lang="en-US" altLang="en-US" b="1" dirty="0" err="1"/>
              <a:t>key_t</a:t>
            </a:r>
            <a:r>
              <a:rPr lang="en-US" altLang="en-US" b="1" dirty="0"/>
              <a:t> key, </a:t>
            </a:r>
            <a:r>
              <a:rPr lang="en-US" altLang="en-US" b="1" dirty="0" err="1"/>
              <a:t>int</a:t>
            </a:r>
            <a:r>
              <a:rPr lang="en-US" altLang="en-US" b="1" dirty="0"/>
              <a:t> </a:t>
            </a:r>
            <a:r>
              <a:rPr lang="en-US" altLang="en-US" b="1" dirty="0" err="1"/>
              <a:t>xxxflg</a:t>
            </a:r>
            <a:r>
              <a:rPr lang="en-US" altLang="en-US" b="1" dirty="0"/>
              <a:t>); </a:t>
            </a:r>
          </a:p>
          <a:p>
            <a:pPr algn="just">
              <a:buFont typeface="Wingdings" panose="05000000000000000000" pitchFamily="2" charset="2"/>
              <a:buNone/>
            </a:pPr>
            <a:r>
              <a:rPr lang="en-US" altLang="en-US" b="1" dirty="0"/>
              <a:t>(xxx may be </a:t>
            </a:r>
            <a:r>
              <a:rPr lang="en-US" altLang="en-US" b="1" dirty="0" err="1"/>
              <a:t>msg</a:t>
            </a:r>
            <a:r>
              <a:rPr lang="en-US" altLang="en-US" b="1" dirty="0"/>
              <a:t> or </a:t>
            </a:r>
            <a:r>
              <a:rPr lang="en-US" altLang="en-US" b="1" dirty="0" err="1"/>
              <a:t>shm</a:t>
            </a:r>
            <a:r>
              <a:rPr lang="en-US" altLang="en-US" b="1" dirty="0"/>
              <a:t> or </a:t>
            </a:r>
            <a:r>
              <a:rPr lang="en-US" altLang="en-US" b="1" dirty="0" err="1"/>
              <a:t>sem</a:t>
            </a:r>
            <a:r>
              <a:rPr lang="en-US" altLang="en-US" b="1" dirty="0"/>
              <a:t>)</a:t>
            </a:r>
          </a:p>
          <a:p>
            <a:pPr algn="just"/>
            <a:r>
              <a:rPr lang="en-US" altLang="ja-JP" b="1" dirty="0">
                <a:ea typeface="ＭＳ Ｐゴシック" panose="020B0600070205080204" pitchFamily="34" charset="-128"/>
              </a:rPr>
              <a:t>If successful, returns to an identifier; otherwise -1 for error.</a:t>
            </a:r>
          </a:p>
          <a:p>
            <a:pPr algn="just"/>
            <a:endParaRPr lang="en-US" altLang="en-US" b="1" dirty="0"/>
          </a:p>
          <a:p>
            <a:pPr algn="just"/>
            <a:r>
              <a:rPr lang="en-US" altLang="en-US" b="1" dirty="0"/>
              <a:t>The key can be generated in three different ways</a:t>
            </a:r>
          </a:p>
          <a:p>
            <a:pPr lvl="1" algn="just"/>
            <a:r>
              <a:rPr lang="en-US" altLang="en-US" b="1" dirty="0"/>
              <a:t>from the </a:t>
            </a:r>
            <a:r>
              <a:rPr lang="en-US" altLang="en-US" b="1" i="1" dirty="0" err="1"/>
              <a:t>ftok</a:t>
            </a:r>
            <a:r>
              <a:rPr lang="en-US" altLang="en-US" b="1" i="1" dirty="0"/>
              <a:t> </a:t>
            </a:r>
            <a:r>
              <a:rPr lang="en-US" altLang="en-US" b="1" dirty="0"/>
              <a:t>library function</a:t>
            </a:r>
          </a:p>
          <a:p>
            <a:pPr lvl="1" algn="just"/>
            <a:r>
              <a:rPr lang="en-US" altLang="en-US" b="1" dirty="0"/>
              <a:t>by choosing some static positive integer value </a:t>
            </a:r>
          </a:p>
          <a:p>
            <a:pPr lvl="1" algn="just"/>
            <a:r>
              <a:rPr lang="en-US" altLang="en-US" b="1" dirty="0"/>
              <a:t>by using the IPC_PRIVATE macro</a:t>
            </a:r>
          </a:p>
          <a:p>
            <a:pPr algn="just"/>
            <a:r>
              <a:rPr lang="en-US" altLang="ja-JP" b="1" dirty="0">
                <a:ea typeface="ＭＳ Ｐゴシック" panose="020B0600070205080204" pitchFamily="34" charset="-128"/>
              </a:rPr>
              <a:t>flags commonly used with this function are IPC_CREAT and IPC_EXCL. </a:t>
            </a:r>
            <a:r>
              <a:rPr lang="en-US" altLang="en-US" b="1" dirty="0"/>
              <a:t> </a:t>
            </a:r>
          </a:p>
        </p:txBody>
      </p:sp>
      <p:sp>
        <p:nvSpPr>
          <p:cNvPr id="6" name="Rectangle 3"/>
          <p:cNvSpPr txBox="1">
            <a:spLocks noChangeArrowheads="1"/>
          </p:cNvSpPr>
          <p:nvPr/>
        </p:nvSpPr>
        <p:spPr>
          <a:xfrm>
            <a:off x="6460174" y="1495106"/>
            <a:ext cx="5464733" cy="4684713"/>
          </a:xfrm>
          <a:prstGeom prst="rect">
            <a:avLst/>
          </a:prstGeom>
          <a:solidFill>
            <a:schemeClr val="tx2">
              <a:lumMod val="10000"/>
              <a:lumOff val="90000"/>
            </a:schemeClr>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b="1"/>
              <a:t>The syntax for the </a:t>
            </a:r>
            <a:r>
              <a:rPr lang="en-US" altLang="en-US" b="1" i="1"/>
              <a:t>control </a:t>
            </a:r>
            <a:r>
              <a:rPr lang="en-US" altLang="en-US" b="1"/>
              <a:t>function is:</a:t>
            </a:r>
          </a:p>
          <a:p>
            <a:pPr>
              <a:buFont typeface="Wingdings" panose="05000000000000000000" pitchFamily="2" charset="2"/>
              <a:buNone/>
            </a:pPr>
            <a:r>
              <a:rPr lang="en-US" altLang="en-US" b="1"/>
              <a:t>int xxxctl (int xxxid, int cmd, struct xxxid_ds *buffer); (xxx may be msg or shm or sem);</a:t>
            </a:r>
          </a:p>
          <a:p>
            <a:pPr>
              <a:buFont typeface="Wingdings" panose="05000000000000000000" pitchFamily="2" charset="2"/>
              <a:buNone/>
            </a:pPr>
            <a:endParaRPr lang="en-US" altLang="en-US" b="1"/>
          </a:p>
          <a:p>
            <a:r>
              <a:rPr lang="en-US" altLang="en-US" b="1"/>
              <a:t>If successful, the </a:t>
            </a:r>
            <a:r>
              <a:rPr lang="en-US" altLang="en-US" b="1" i="1"/>
              <a:t>xxxctl </a:t>
            </a:r>
            <a:r>
              <a:rPr lang="en-US" altLang="en-US" b="1"/>
              <a:t>function returns zero, otherwise it returns -1.</a:t>
            </a:r>
          </a:p>
          <a:p>
            <a:r>
              <a:rPr lang="en-US" altLang="ja-JP" b="1">
                <a:ea typeface="ＭＳ Ｐゴシック" panose="020B0600070205080204" pitchFamily="34" charset="-128"/>
              </a:rPr>
              <a:t>The command argument may be </a:t>
            </a:r>
          </a:p>
          <a:p>
            <a:pPr lvl="1"/>
            <a:r>
              <a:rPr lang="en-US" altLang="ja-JP" sz="2800" b="1">
                <a:ea typeface="ＭＳ Ｐゴシック" panose="020B0600070205080204" pitchFamily="34" charset="-128"/>
              </a:rPr>
              <a:t>IPC_STAT </a:t>
            </a:r>
          </a:p>
          <a:p>
            <a:pPr lvl="1"/>
            <a:r>
              <a:rPr lang="en-US" altLang="ja-JP" sz="2800" b="1">
                <a:ea typeface="ＭＳ Ｐゴシック" panose="020B0600070205080204" pitchFamily="34" charset="-128"/>
              </a:rPr>
              <a:t>IPC_SET </a:t>
            </a:r>
          </a:p>
          <a:p>
            <a:pPr lvl="1"/>
            <a:r>
              <a:rPr lang="en-US" altLang="ja-JP" sz="2800" b="1">
                <a:ea typeface="ＭＳ Ｐゴシック" panose="020B0600070205080204" pitchFamily="34" charset="-128"/>
              </a:rPr>
              <a:t>IPC_RMID </a:t>
            </a:r>
            <a:endParaRPr lang="en-US" altLang="en-US" sz="2800" b="1"/>
          </a:p>
          <a:p>
            <a:endParaRPr lang="en-US" altLang="en-US" b="1" dirty="0"/>
          </a:p>
        </p:txBody>
      </p:sp>
    </p:spTree>
    <p:extLst>
      <p:ext uri="{BB962C8B-B14F-4D97-AF65-F5344CB8AC3E}">
        <p14:creationId xmlns:p14="http://schemas.microsoft.com/office/powerpoint/2010/main" val="6335101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Hybrid Kernel Architecture</a:t>
            </a:r>
          </a:p>
        </p:txBody>
      </p:sp>
      <p:sp>
        <p:nvSpPr>
          <p:cNvPr id="4" name="Slide Number Placeholder 3"/>
          <p:cNvSpPr>
            <a:spLocks noGrp="1"/>
          </p:cNvSpPr>
          <p:nvPr>
            <p:ph type="sldNum" sz="quarter" idx="12"/>
          </p:nvPr>
        </p:nvSpPr>
        <p:spPr/>
        <p:txBody>
          <a:bodyPr/>
          <a:lstStyle/>
          <a:p>
            <a:fld id="{1DEFBDA0-AD74-41D1-B067-250B5C005FA0}" type="slidenum">
              <a:rPr lang="en-IN" smtClean="0"/>
              <a:t>9</a:t>
            </a:fld>
            <a:endParaRPr lang="en-IN"/>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6218" y="1073425"/>
            <a:ext cx="7485555" cy="5525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746920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Message Q</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90</a:t>
            </a:fld>
            <a:endParaRPr lang="en-IN"/>
          </a:p>
        </p:txBody>
      </p:sp>
      <p:sp>
        <p:nvSpPr>
          <p:cNvPr id="5" name="Rectangle 3"/>
          <p:cNvSpPr txBox="1">
            <a:spLocks noChangeArrowheads="1"/>
          </p:cNvSpPr>
          <p:nvPr/>
        </p:nvSpPr>
        <p:spPr>
          <a:xfrm>
            <a:off x="0" y="1143000"/>
            <a:ext cx="12002814" cy="2398986"/>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3200" b="1" dirty="0"/>
              <a:t>Message queue overcomes FIFO limitation like storing data and setting message  boundaries. </a:t>
            </a:r>
          </a:p>
          <a:p>
            <a:pPr algn="just"/>
            <a:r>
              <a:rPr lang="en-US" altLang="en-US" sz="3200" b="1" dirty="0"/>
              <a:t>Create a message queue</a:t>
            </a:r>
          </a:p>
          <a:p>
            <a:pPr algn="just"/>
            <a:r>
              <a:rPr lang="en-US" altLang="en-US" sz="3200" b="1" dirty="0"/>
              <a:t>Send message (s) to the queue</a:t>
            </a:r>
          </a:p>
          <a:p>
            <a:pPr algn="just"/>
            <a:r>
              <a:rPr lang="en-US" altLang="en-US" sz="3200" b="1" dirty="0"/>
              <a:t>Any process who has permission to access the queue can retrieve message (s). </a:t>
            </a:r>
          </a:p>
          <a:p>
            <a:pPr algn="just"/>
            <a:r>
              <a:rPr lang="en-US" altLang="en-US" sz="3200" b="1" dirty="0"/>
              <a:t>remove the message queue.</a:t>
            </a:r>
          </a:p>
        </p:txBody>
      </p:sp>
      <p:sp>
        <p:nvSpPr>
          <p:cNvPr id="6" name="Rectangle 3"/>
          <p:cNvSpPr>
            <a:spLocks noChangeArrowheads="1"/>
          </p:cNvSpPr>
          <p:nvPr/>
        </p:nvSpPr>
        <p:spPr bwMode="auto">
          <a:xfrm>
            <a:off x="3765326" y="5696603"/>
            <a:ext cx="1143000" cy="457200"/>
          </a:xfrm>
          <a:prstGeom prst="rect">
            <a:avLst/>
          </a:prstGeom>
          <a:solidFill>
            <a:srgbClr val="FFC000"/>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7" name="Rectangle 4"/>
          <p:cNvSpPr>
            <a:spLocks noChangeArrowheads="1"/>
          </p:cNvSpPr>
          <p:nvPr/>
        </p:nvSpPr>
        <p:spPr bwMode="auto">
          <a:xfrm>
            <a:off x="5746526" y="5696603"/>
            <a:ext cx="1143000" cy="457200"/>
          </a:xfrm>
          <a:prstGeom prst="rect">
            <a:avLst/>
          </a:prstGeom>
          <a:solidFill>
            <a:srgbClr val="FFC000"/>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8" name="Rectangle 5"/>
          <p:cNvSpPr>
            <a:spLocks noChangeArrowheads="1"/>
          </p:cNvSpPr>
          <p:nvPr/>
        </p:nvSpPr>
        <p:spPr bwMode="auto">
          <a:xfrm>
            <a:off x="7727726" y="5696603"/>
            <a:ext cx="1219200" cy="457200"/>
          </a:xfrm>
          <a:prstGeom prst="rect">
            <a:avLst/>
          </a:prstGeom>
          <a:solidFill>
            <a:srgbClr val="FFC000"/>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9" name="Line 6"/>
          <p:cNvSpPr>
            <a:spLocks noChangeShapeType="1"/>
          </p:cNvSpPr>
          <p:nvPr/>
        </p:nvSpPr>
        <p:spPr bwMode="auto">
          <a:xfrm>
            <a:off x="4908326" y="5849003"/>
            <a:ext cx="8382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0" name="Line 7"/>
          <p:cNvSpPr>
            <a:spLocks noChangeShapeType="1"/>
          </p:cNvSpPr>
          <p:nvPr/>
        </p:nvSpPr>
        <p:spPr bwMode="auto">
          <a:xfrm>
            <a:off x="6889526" y="5772803"/>
            <a:ext cx="8382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1" name="Line 8"/>
          <p:cNvSpPr>
            <a:spLocks noChangeShapeType="1"/>
          </p:cNvSpPr>
          <p:nvPr/>
        </p:nvSpPr>
        <p:spPr bwMode="auto">
          <a:xfrm flipH="1">
            <a:off x="6889526" y="6077603"/>
            <a:ext cx="8382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2" name="Line 9"/>
          <p:cNvSpPr>
            <a:spLocks noChangeShapeType="1"/>
          </p:cNvSpPr>
          <p:nvPr/>
        </p:nvSpPr>
        <p:spPr bwMode="auto">
          <a:xfrm flipH="1">
            <a:off x="4908326" y="6077603"/>
            <a:ext cx="8382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3" name="Line 10"/>
          <p:cNvSpPr>
            <a:spLocks noChangeShapeType="1"/>
          </p:cNvSpPr>
          <p:nvPr/>
        </p:nvSpPr>
        <p:spPr bwMode="auto">
          <a:xfrm flipV="1">
            <a:off x="9404126" y="5087003"/>
            <a:ext cx="533400" cy="762000"/>
          </a:xfrm>
          <a:prstGeom prst="line">
            <a:avLst/>
          </a:prstGeom>
          <a:noFill/>
          <a:ln w="28575">
            <a:solidFill>
              <a:schemeClr val="tx1"/>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4" name="Line 11"/>
          <p:cNvSpPr>
            <a:spLocks noChangeShapeType="1"/>
          </p:cNvSpPr>
          <p:nvPr/>
        </p:nvSpPr>
        <p:spPr bwMode="auto">
          <a:xfrm>
            <a:off x="9404126" y="6077603"/>
            <a:ext cx="838200" cy="457200"/>
          </a:xfrm>
          <a:prstGeom prst="line">
            <a:avLst/>
          </a:prstGeom>
          <a:noFill/>
          <a:ln w="28575">
            <a:solidFill>
              <a:schemeClr val="tx1"/>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5" name="Line 12"/>
          <p:cNvSpPr>
            <a:spLocks noChangeShapeType="1"/>
          </p:cNvSpPr>
          <p:nvPr/>
        </p:nvSpPr>
        <p:spPr bwMode="auto">
          <a:xfrm flipH="1">
            <a:off x="9023126" y="5849003"/>
            <a:ext cx="381000" cy="0"/>
          </a:xfrm>
          <a:prstGeom prst="line">
            <a:avLst/>
          </a:prstGeom>
          <a:noFill/>
          <a:ln w="19050">
            <a:solidFill>
              <a:schemeClr val="tx1"/>
            </a:solidFill>
            <a:prstDash val="sysDot"/>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6" name="Line 13"/>
          <p:cNvSpPr>
            <a:spLocks noChangeShapeType="1"/>
          </p:cNvSpPr>
          <p:nvPr/>
        </p:nvSpPr>
        <p:spPr bwMode="auto">
          <a:xfrm flipH="1">
            <a:off x="9023126" y="6077603"/>
            <a:ext cx="381000" cy="0"/>
          </a:xfrm>
          <a:prstGeom prst="line">
            <a:avLst/>
          </a:prstGeom>
          <a:noFill/>
          <a:ln w="28575">
            <a:solidFill>
              <a:schemeClr val="tx1"/>
            </a:solidFill>
            <a:prstDash val="sysDot"/>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 name="AutoShape 14"/>
          <p:cNvSpPr>
            <a:spLocks noChangeArrowheads="1"/>
          </p:cNvSpPr>
          <p:nvPr/>
        </p:nvSpPr>
        <p:spPr bwMode="auto">
          <a:xfrm>
            <a:off x="5670326" y="4248803"/>
            <a:ext cx="1371600" cy="762000"/>
          </a:xfrm>
          <a:prstGeom prst="flowChartAlternateProcess">
            <a:avLst/>
          </a:prstGeom>
          <a:solidFill>
            <a:schemeClr val="accent1">
              <a:lumMod val="20000"/>
              <a:lumOff val="80000"/>
            </a:schemeClr>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18" name="Line 15"/>
          <p:cNvSpPr>
            <a:spLocks noChangeShapeType="1"/>
          </p:cNvSpPr>
          <p:nvPr/>
        </p:nvSpPr>
        <p:spPr bwMode="auto">
          <a:xfrm flipH="1" flipV="1">
            <a:off x="3003326" y="5087003"/>
            <a:ext cx="762000" cy="762000"/>
          </a:xfrm>
          <a:prstGeom prst="line">
            <a:avLst/>
          </a:prstGeom>
          <a:noFill/>
          <a:ln w="28575">
            <a:solidFill>
              <a:schemeClr val="tx1"/>
            </a:solidFill>
            <a:prstDash val="sysDot"/>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9" name="Line 16"/>
          <p:cNvSpPr>
            <a:spLocks noChangeShapeType="1"/>
          </p:cNvSpPr>
          <p:nvPr/>
        </p:nvSpPr>
        <p:spPr bwMode="auto">
          <a:xfrm flipH="1">
            <a:off x="2927126" y="6077603"/>
            <a:ext cx="838200" cy="457200"/>
          </a:xfrm>
          <a:prstGeom prst="line">
            <a:avLst/>
          </a:prstGeom>
          <a:noFill/>
          <a:ln w="28575">
            <a:solidFill>
              <a:schemeClr val="tx1"/>
            </a:solidFill>
            <a:prstDash val="sysDot"/>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0" name="Line 17"/>
          <p:cNvSpPr>
            <a:spLocks noChangeShapeType="1"/>
          </p:cNvSpPr>
          <p:nvPr/>
        </p:nvSpPr>
        <p:spPr bwMode="auto">
          <a:xfrm flipH="1">
            <a:off x="4374926" y="4629803"/>
            <a:ext cx="12954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1" name="Line 18"/>
          <p:cNvSpPr>
            <a:spLocks noChangeShapeType="1"/>
          </p:cNvSpPr>
          <p:nvPr/>
        </p:nvSpPr>
        <p:spPr bwMode="auto">
          <a:xfrm>
            <a:off x="7041926" y="4553603"/>
            <a:ext cx="11430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2" name="AutoShape 19"/>
          <p:cNvSpPr>
            <a:spLocks noChangeArrowheads="1"/>
          </p:cNvSpPr>
          <p:nvPr/>
        </p:nvSpPr>
        <p:spPr bwMode="auto">
          <a:xfrm>
            <a:off x="2622326" y="4629803"/>
            <a:ext cx="457200" cy="457200"/>
          </a:xfrm>
          <a:prstGeom prst="flowChartAlternateProcess">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23" name="AutoShape 20"/>
          <p:cNvSpPr>
            <a:spLocks noChangeArrowheads="1"/>
          </p:cNvSpPr>
          <p:nvPr/>
        </p:nvSpPr>
        <p:spPr bwMode="auto">
          <a:xfrm>
            <a:off x="10318526" y="6306203"/>
            <a:ext cx="457200" cy="457200"/>
          </a:xfrm>
          <a:prstGeom prst="flowChartAlternateProcess">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24" name="AutoShape 21"/>
          <p:cNvSpPr>
            <a:spLocks noChangeArrowheads="1"/>
          </p:cNvSpPr>
          <p:nvPr/>
        </p:nvSpPr>
        <p:spPr bwMode="auto">
          <a:xfrm>
            <a:off x="2469926" y="6306203"/>
            <a:ext cx="457200" cy="457200"/>
          </a:xfrm>
          <a:prstGeom prst="flowChartAlternateProcess">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25" name="AutoShape 22"/>
          <p:cNvSpPr>
            <a:spLocks noChangeArrowheads="1"/>
          </p:cNvSpPr>
          <p:nvPr/>
        </p:nvSpPr>
        <p:spPr bwMode="auto">
          <a:xfrm>
            <a:off x="10013726" y="4706003"/>
            <a:ext cx="457200" cy="457200"/>
          </a:xfrm>
          <a:prstGeom prst="flowChartAlternateProcess">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26" name="Text Box 23"/>
          <p:cNvSpPr txBox="1">
            <a:spLocks noChangeArrowheads="1"/>
          </p:cNvSpPr>
          <p:nvPr/>
        </p:nvSpPr>
        <p:spPr bwMode="auto">
          <a:xfrm>
            <a:off x="2682651" y="4782203"/>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endParaRPr lang="en-US" altLang="en-US" sz="2400">
              <a:latin typeface="Tahoma" panose="020B0604030504040204" pitchFamily="34" charset="0"/>
            </a:endParaRPr>
          </a:p>
        </p:txBody>
      </p:sp>
      <p:sp>
        <p:nvSpPr>
          <p:cNvPr id="27" name="Text Box 24"/>
          <p:cNvSpPr txBox="1">
            <a:spLocks noChangeArrowheads="1"/>
          </p:cNvSpPr>
          <p:nvPr/>
        </p:nvSpPr>
        <p:spPr bwMode="auto">
          <a:xfrm>
            <a:off x="2698526" y="4553603"/>
            <a:ext cx="30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a:latin typeface="Tahoma" panose="020B0604030504040204" pitchFamily="34" charset="0"/>
              </a:rPr>
              <a:t>p</a:t>
            </a:r>
          </a:p>
        </p:txBody>
      </p:sp>
      <p:sp>
        <p:nvSpPr>
          <p:cNvPr id="28" name="Text Box 25"/>
          <p:cNvSpPr txBox="1">
            <a:spLocks noChangeArrowheads="1"/>
          </p:cNvSpPr>
          <p:nvPr/>
        </p:nvSpPr>
        <p:spPr bwMode="auto">
          <a:xfrm>
            <a:off x="2546126" y="6306203"/>
            <a:ext cx="22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a:latin typeface="Tahoma" panose="020B0604030504040204" pitchFamily="34" charset="0"/>
              </a:rPr>
              <a:t>p</a:t>
            </a:r>
          </a:p>
        </p:txBody>
      </p:sp>
      <p:sp>
        <p:nvSpPr>
          <p:cNvPr id="29" name="Text Box 26"/>
          <p:cNvSpPr txBox="1">
            <a:spLocks noChangeArrowheads="1"/>
          </p:cNvSpPr>
          <p:nvPr/>
        </p:nvSpPr>
        <p:spPr bwMode="auto">
          <a:xfrm>
            <a:off x="10013726" y="4629803"/>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a:latin typeface="Tahoma" panose="020B0604030504040204" pitchFamily="34" charset="0"/>
              </a:rPr>
              <a:t>p</a:t>
            </a:r>
          </a:p>
        </p:txBody>
      </p:sp>
      <p:sp>
        <p:nvSpPr>
          <p:cNvPr id="30" name="Text Box 27"/>
          <p:cNvSpPr txBox="1">
            <a:spLocks noChangeArrowheads="1"/>
          </p:cNvSpPr>
          <p:nvPr/>
        </p:nvSpPr>
        <p:spPr bwMode="auto">
          <a:xfrm>
            <a:off x="10394726" y="6230003"/>
            <a:ext cx="22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a:latin typeface="Tahoma" panose="020B0604030504040204" pitchFamily="34" charset="0"/>
              </a:rPr>
              <a:t>p</a:t>
            </a:r>
          </a:p>
        </p:txBody>
      </p:sp>
      <p:sp>
        <p:nvSpPr>
          <p:cNvPr id="31" name="Text Box 28"/>
          <p:cNvSpPr txBox="1">
            <a:spLocks noChangeArrowheads="1"/>
          </p:cNvSpPr>
          <p:nvPr/>
        </p:nvSpPr>
        <p:spPr bwMode="auto">
          <a:xfrm>
            <a:off x="3993926" y="5696603"/>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a:latin typeface="Tahoma" panose="020B0604030504040204" pitchFamily="34" charset="0"/>
              </a:rPr>
              <a:t>msg</a:t>
            </a:r>
          </a:p>
        </p:txBody>
      </p:sp>
      <p:sp>
        <p:nvSpPr>
          <p:cNvPr id="32" name="Text Box 29"/>
          <p:cNvSpPr txBox="1">
            <a:spLocks noChangeArrowheads="1"/>
          </p:cNvSpPr>
          <p:nvPr/>
        </p:nvSpPr>
        <p:spPr bwMode="auto">
          <a:xfrm>
            <a:off x="5822726" y="5696603"/>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a:latin typeface="Tahoma" panose="020B0604030504040204" pitchFamily="34" charset="0"/>
              </a:rPr>
              <a:t>msg</a:t>
            </a:r>
          </a:p>
        </p:txBody>
      </p:sp>
      <p:sp>
        <p:nvSpPr>
          <p:cNvPr id="33" name="Text Box 30"/>
          <p:cNvSpPr txBox="1">
            <a:spLocks noChangeArrowheads="1"/>
          </p:cNvSpPr>
          <p:nvPr/>
        </p:nvSpPr>
        <p:spPr bwMode="auto">
          <a:xfrm>
            <a:off x="7880126" y="5696603"/>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a:latin typeface="Tahoma" panose="020B0604030504040204" pitchFamily="34" charset="0"/>
              </a:rPr>
              <a:t>msg</a:t>
            </a:r>
          </a:p>
        </p:txBody>
      </p:sp>
      <p:sp>
        <p:nvSpPr>
          <p:cNvPr id="34" name="Text Box 31"/>
          <p:cNvSpPr txBox="1">
            <a:spLocks noChangeArrowheads="1"/>
          </p:cNvSpPr>
          <p:nvPr/>
        </p:nvSpPr>
        <p:spPr bwMode="auto">
          <a:xfrm>
            <a:off x="2317526" y="5391803"/>
            <a:ext cx="12192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600">
                <a:latin typeface="Tahoma" panose="020B0604030504040204" pitchFamily="34" charset="0"/>
              </a:rPr>
              <a:t>Message read from head</a:t>
            </a:r>
          </a:p>
        </p:txBody>
      </p:sp>
      <p:sp>
        <p:nvSpPr>
          <p:cNvPr id="35" name="Text Box 32"/>
          <p:cNvSpPr txBox="1">
            <a:spLocks noChangeArrowheads="1"/>
          </p:cNvSpPr>
          <p:nvPr/>
        </p:nvSpPr>
        <p:spPr bwMode="auto">
          <a:xfrm>
            <a:off x="9708926" y="5468003"/>
            <a:ext cx="16002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600">
                <a:latin typeface="Tahoma" panose="020B0604030504040204" pitchFamily="34" charset="0"/>
              </a:rPr>
              <a:t>New Messages added at tail</a:t>
            </a:r>
            <a:r>
              <a:rPr lang="en-US" altLang="en-US" sz="2400">
                <a:latin typeface="Tahoma" panose="020B0604030504040204" pitchFamily="34" charset="0"/>
              </a:rPr>
              <a:t> </a:t>
            </a:r>
          </a:p>
        </p:txBody>
      </p:sp>
      <p:sp>
        <p:nvSpPr>
          <p:cNvPr id="36" name="Text Box 33"/>
          <p:cNvSpPr txBox="1">
            <a:spLocks noChangeArrowheads="1"/>
          </p:cNvSpPr>
          <p:nvPr/>
        </p:nvSpPr>
        <p:spPr bwMode="auto">
          <a:xfrm>
            <a:off x="5746526" y="4325003"/>
            <a:ext cx="1447800" cy="703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600">
                <a:latin typeface="Tahoma" panose="020B0604030504040204" pitchFamily="34" charset="0"/>
              </a:rPr>
              <a:t>Stuct</a:t>
            </a:r>
          </a:p>
          <a:p>
            <a:pPr eaLnBrk="1" hangingPunct="1">
              <a:spcBef>
                <a:spcPct val="50000"/>
              </a:spcBef>
            </a:pPr>
            <a:r>
              <a:rPr lang="en-US" altLang="en-US" sz="1600">
                <a:latin typeface="Tahoma" panose="020B0604030504040204" pitchFamily="34" charset="0"/>
              </a:rPr>
              <a:t>msgqid_ds</a:t>
            </a:r>
          </a:p>
        </p:txBody>
      </p:sp>
    </p:spTree>
    <p:extLst>
      <p:ext uri="{BB962C8B-B14F-4D97-AF65-F5344CB8AC3E}">
        <p14:creationId xmlns:p14="http://schemas.microsoft.com/office/powerpoint/2010/main" val="209007249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Message Q</a:t>
            </a:r>
          </a:p>
        </p:txBody>
      </p:sp>
      <p:sp>
        <p:nvSpPr>
          <p:cNvPr id="4" name="Slide Number Placeholder 3"/>
          <p:cNvSpPr>
            <a:spLocks noGrp="1"/>
          </p:cNvSpPr>
          <p:nvPr>
            <p:ph type="sldNum" sz="quarter" idx="12"/>
          </p:nvPr>
        </p:nvSpPr>
        <p:spPr/>
        <p:txBody>
          <a:bodyPr/>
          <a:lstStyle/>
          <a:p>
            <a:fld id="{1DEFBDA0-AD74-41D1-B067-250B5C005FA0}" type="slidenum">
              <a:rPr lang="en-IN" smtClean="0"/>
              <a:t>91</a:t>
            </a:fld>
            <a:endParaRPr lang="en-IN"/>
          </a:p>
        </p:txBody>
      </p:sp>
      <p:sp>
        <p:nvSpPr>
          <p:cNvPr id="5" name="Rectangle 3"/>
          <p:cNvSpPr>
            <a:spLocks noChangeArrowheads="1"/>
          </p:cNvSpPr>
          <p:nvPr/>
        </p:nvSpPr>
        <p:spPr bwMode="auto">
          <a:xfrm>
            <a:off x="7518780" y="2461419"/>
            <a:ext cx="2971800" cy="3352800"/>
          </a:xfrm>
          <a:prstGeom prst="rect">
            <a:avLst/>
          </a:prstGeom>
          <a:solidFill>
            <a:schemeClr val="accent1">
              <a:lumMod val="20000"/>
              <a:lumOff val="80000"/>
            </a:schemeClr>
          </a:solidFill>
          <a:ln w="9525">
            <a:solidFill>
              <a:schemeClr val="tx1"/>
            </a:solidFill>
            <a:miter lim="800000"/>
            <a:headEnd/>
            <a:tailEnd/>
          </a:ln>
          <a:effec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6" name="Line 4"/>
          <p:cNvSpPr>
            <a:spLocks noChangeShapeType="1"/>
          </p:cNvSpPr>
          <p:nvPr/>
        </p:nvSpPr>
        <p:spPr bwMode="auto">
          <a:xfrm>
            <a:off x="8852280" y="2430463"/>
            <a:ext cx="0" cy="3352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7" name="Line 5"/>
          <p:cNvSpPr>
            <a:spLocks noChangeShapeType="1"/>
          </p:cNvSpPr>
          <p:nvPr/>
        </p:nvSpPr>
        <p:spPr bwMode="auto">
          <a:xfrm>
            <a:off x="7474820" y="3391755"/>
            <a:ext cx="2971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8" name="Line 6"/>
          <p:cNvSpPr>
            <a:spLocks noChangeShapeType="1"/>
          </p:cNvSpPr>
          <p:nvPr/>
        </p:nvSpPr>
        <p:spPr bwMode="auto">
          <a:xfrm>
            <a:off x="7474820" y="3925155"/>
            <a:ext cx="2971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9" name="Line 7"/>
          <p:cNvSpPr>
            <a:spLocks noChangeShapeType="1"/>
          </p:cNvSpPr>
          <p:nvPr/>
        </p:nvSpPr>
        <p:spPr bwMode="auto">
          <a:xfrm>
            <a:off x="7474820" y="4458555"/>
            <a:ext cx="2971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0" name="Line 8"/>
          <p:cNvSpPr>
            <a:spLocks noChangeShapeType="1"/>
          </p:cNvSpPr>
          <p:nvPr/>
        </p:nvSpPr>
        <p:spPr bwMode="auto">
          <a:xfrm>
            <a:off x="7474820" y="4991955"/>
            <a:ext cx="2971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1" name="Line 9"/>
          <p:cNvSpPr>
            <a:spLocks noChangeShapeType="1"/>
          </p:cNvSpPr>
          <p:nvPr/>
        </p:nvSpPr>
        <p:spPr bwMode="auto">
          <a:xfrm>
            <a:off x="7474820" y="5434867"/>
            <a:ext cx="2971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2" name="Line 10"/>
          <p:cNvSpPr>
            <a:spLocks noChangeShapeType="1"/>
          </p:cNvSpPr>
          <p:nvPr/>
        </p:nvSpPr>
        <p:spPr bwMode="auto">
          <a:xfrm>
            <a:off x="7474820" y="2934555"/>
            <a:ext cx="2971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3" name="Rectangle 11"/>
          <p:cNvSpPr>
            <a:spLocks noChangeArrowheads="1"/>
          </p:cNvSpPr>
          <p:nvPr/>
        </p:nvSpPr>
        <p:spPr bwMode="auto">
          <a:xfrm>
            <a:off x="6490080" y="2049463"/>
            <a:ext cx="16764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14" name="Text Box 12"/>
          <p:cNvSpPr txBox="1">
            <a:spLocks noChangeArrowheads="1"/>
          </p:cNvSpPr>
          <p:nvPr/>
        </p:nvSpPr>
        <p:spPr bwMode="auto">
          <a:xfrm>
            <a:off x="6642480" y="2049463"/>
            <a:ext cx="152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a:solidFill>
                  <a:schemeClr val="folHlink"/>
                </a:solidFill>
                <a:latin typeface="Albertus Extra Bold" pitchFamily="34" charset="0"/>
              </a:rPr>
              <a:t>msqid</a:t>
            </a:r>
            <a:r>
              <a:rPr lang="en-US" altLang="en-US" sz="2000" b="1">
                <a:solidFill>
                  <a:srgbClr val="CC3300"/>
                </a:solidFill>
                <a:latin typeface="Albertus Extra Bold" pitchFamily="34" charset="0"/>
              </a:rPr>
              <a:t> xxx</a:t>
            </a:r>
          </a:p>
        </p:txBody>
      </p:sp>
      <p:sp>
        <p:nvSpPr>
          <p:cNvPr id="15" name="Text Box 13"/>
          <p:cNvSpPr txBox="1">
            <a:spLocks noChangeArrowheads="1"/>
          </p:cNvSpPr>
          <p:nvPr/>
        </p:nvSpPr>
        <p:spPr bwMode="auto">
          <a:xfrm>
            <a:off x="7633080" y="2483013"/>
            <a:ext cx="1371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b="1" dirty="0" err="1">
                <a:latin typeface="Albertus Extra Bold" pitchFamily="34" charset="0"/>
              </a:rPr>
              <a:t>mtype</a:t>
            </a:r>
            <a:r>
              <a:rPr lang="en-US" altLang="en-US" b="1" dirty="0">
                <a:latin typeface="Albertus Extra Bold" pitchFamily="34" charset="0"/>
              </a:rPr>
              <a:t>  x</a:t>
            </a:r>
            <a:r>
              <a:rPr lang="en-US" altLang="en-US" b="1" baseline="-25000" dirty="0">
                <a:latin typeface="Albertus Extra Bold" pitchFamily="34" charset="0"/>
              </a:rPr>
              <a:t>1</a:t>
            </a:r>
          </a:p>
        </p:txBody>
      </p:sp>
      <p:sp>
        <p:nvSpPr>
          <p:cNvPr id="16" name="Text Box 14"/>
          <p:cNvSpPr txBox="1">
            <a:spLocks noChangeArrowheads="1"/>
          </p:cNvSpPr>
          <p:nvPr/>
        </p:nvSpPr>
        <p:spPr bwMode="auto">
          <a:xfrm>
            <a:off x="7633080" y="2911313"/>
            <a:ext cx="1371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b="1" dirty="0" err="1">
                <a:latin typeface="Albertus Extra Bold" pitchFamily="34" charset="0"/>
              </a:rPr>
              <a:t>mtype</a:t>
            </a:r>
            <a:r>
              <a:rPr lang="en-US" altLang="en-US" b="1" dirty="0">
                <a:latin typeface="Albertus Extra Bold" pitchFamily="34" charset="0"/>
              </a:rPr>
              <a:t>  x</a:t>
            </a:r>
            <a:r>
              <a:rPr lang="en-US" altLang="en-US" b="1" baseline="-25000" dirty="0">
                <a:latin typeface="Albertus Extra Bold" pitchFamily="34" charset="0"/>
              </a:rPr>
              <a:t>2</a:t>
            </a:r>
          </a:p>
        </p:txBody>
      </p:sp>
      <p:sp>
        <p:nvSpPr>
          <p:cNvPr id="17" name="Text Box 15"/>
          <p:cNvSpPr txBox="1">
            <a:spLocks noChangeArrowheads="1"/>
          </p:cNvSpPr>
          <p:nvPr/>
        </p:nvSpPr>
        <p:spPr bwMode="auto">
          <a:xfrm>
            <a:off x="7633080" y="3423693"/>
            <a:ext cx="1371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b="1">
                <a:latin typeface="Albertus Extra Bold" pitchFamily="34" charset="0"/>
              </a:rPr>
              <a:t>mtype  x</a:t>
            </a:r>
            <a:r>
              <a:rPr lang="en-US" altLang="en-US" b="1" baseline="-25000">
                <a:latin typeface="Albertus Extra Bold" pitchFamily="34" charset="0"/>
              </a:rPr>
              <a:t>3</a:t>
            </a:r>
          </a:p>
        </p:txBody>
      </p:sp>
      <p:sp>
        <p:nvSpPr>
          <p:cNvPr id="18" name="Text Box 16"/>
          <p:cNvSpPr txBox="1">
            <a:spLocks noChangeArrowheads="1"/>
          </p:cNvSpPr>
          <p:nvPr/>
        </p:nvSpPr>
        <p:spPr bwMode="auto">
          <a:xfrm>
            <a:off x="7633080" y="3954463"/>
            <a:ext cx="1371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b="1">
                <a:latin typeface="Albertus Extra Bold" pitchFamily="34" charset="0"/>
              </a:rPr>
              <a:t>mtype  x</a:t>
            </a:r>
            <a:r>
              <a:rPr lang="en-US" altLang="en-US" b="1" baseline="-25000">
                <a:latin typeface="Albertus Extra Bold" pitchFamily="34" charset="0"/>
              </a:rPr>
              <a:t>4</a:t>
            </a:r>
          </a:p>
        </p:txBody>
      </p:sp>
      <p:sp>
        <p:nvSpPr>
          <p:cNvPr id="19" name="Text Box 17"/>
          <p:cNvSpPr txBox="1">
            <a:spLocks noChangeArrowheads="1"/>
          </p:cNvSpPr>
          <p:nvPr/>
        </p:nvSpPr>
        <p:spPr bwMode="auto">
          <a:xfrm>
            <a:off x="7633080" y="4487863"/>
            <a:ext cx="1371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b="1">
                <a:latin typeface="Albertus Extra Bold" pitchFamily="34" charset="0"/>
              </a:rPr>
              <a:t>mtype  x</a:t>
            </a:r>
            <a:r>
              <a:rPr lang="en-US" altLang="en-US" b="1" baseline="-25000">
                <a:latin typeface="Albertus Extra Bold" pitchFamily="34" charset="0"/>
              </a:rPr>
              <a:t>5</a:t>
            </a:r>
          </a:p>
        </p:txBody>
      </p:sp>
      <p:sp>
        <p:nvSpPr>
          <p:cNvPr id="20" name="Text Box 18"/>
          <p:cNvSpPr txBox="1">
            <a:spLocks noChangeArrowheads="1"/>
          </p:cNvSpPr>
          <p:nvPr/>
        </p:nvSpPr>
        <p:spPr bwMode="auto">
          <a:xfrm>
            <a:off x="7633080" y="5389124"/>
            <a:ext cx="1371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b="1" dirty="0" err="1">
                <a:latin typeface="Albertus Extra Bold" pitchFamily="34" charset="0"/>
              </a:rPr>
              <a:t>mtype</a:t>
            </a:r>
            <a:r>
              <a:rPr lang="en-US" altLang="en-US" b="1" dirty="0">
                <a:latin typeface="Albertus Extra Bold" pitchFamily="34" charset="0"/>
              </a:rPr>
              <a:t>  </a:t>
            </a:r>
            <a:r>
              <a:rPr lang="en-US" altLang="en-US" b="1" dirty="0" err="1">
                <a:latin typeface="Albertus Extra Bold" pitchFamily="34" charset="0"/>
              </a:rPr>
              <a:t>x</a:t>
            </a:r>
            <a:r>
              <a:rPr lang="en-US" altLang="en-US" b="1" baseline="-25000" dirty="0" err="1">
                <a:latin typeface="Albertus Extra Bold" pitchFamily="34" charset="0"/>
              </a:rPr>
              <a:t>n</a:t>
            </a:r>
            <a:endParaRPr lang="en-US" altLang="en-US" b="1" baseline="-25000" dirty="0">
              <a:latin typeface="Albertus Extra Bold" pitchFamily="34" charset="0"/>
            </a:endParaRPr>
          </a:p>
        </p:txBody>
      </p:sp>
      <p:sp>
        <p:nvSpPr>
          <p:cNvPr id="21" name="Text Box 19"/>
          <p:cNvSpPr txBox="1">
            <a:spLocks noChangeArrowheads="1"/>
          </p:cNvSpPr>
          <p:nvPr/>
        </p:nvSpPr>
        <p:spPr bwMode="auto">
          <a:xfrm>
            <a:off x="7556880" y="5021263"/>
            <a:ext cx="1371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b="1">
                <a:solidFill>
                  <a:srgbClr val="CC3300"/>
                </a:solidFill>
                <a:latin typeface="Albertus Extra Bold" pitchFamily="34" charset="0"/>
              </a:rPr>
              <a:t>   ---------</a:t>
            </a:r>
          </a:p>
        </p:txBody>
      </p:sp>
      <p:sp>
        <p:nvSpPr>
          <p:cNvPr id="22" name="Text Box 20"/>
          <p:cNvSpPr txBox="1">
            <a:spLocks noChangeArrowheads="1"/>
          </p:cNvSpPr>
          <p:nvPr/>
        </p:nvSpPr>
        <p:spPr bwMode="auto">
          <a:xfrm>
            <a:off x="8928480" y="2506663"/>
            <a:ext cx="1676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dirty="0" err="1">
                <a:solidFill>
                  <a:srgbClr val="006600"/>
                </a:solidFill>
                <a:latin typeface="Albertus Extra Bold" pitchFamily="34" charset="0"/>
              </a:rPr>
              <a:t>msg</a:t>
            </a:r>
            <a:r>
              <a:rPr lang="en-US" altLang="en-US" sz="2000" b="1" dirty="0">
                <a:solidFill>
                  <a:srgbClr val="006600"/>
                </a:solidFill>
                <a:latin typeface="Albertus Extra Bold" pitchFamily="34" charset="0"/>
              </a:rPr>
              <a:t> text</a:t>
            </a:r>
          </a:p>
        </p:txBody>
      </p:sp>
      <p:sp>
        <p:nvSpPr>
          <p:cNvPr id="23" name="Text Box 21"/>
          <p:cNvSpPr txBox="1">
            <a:spLocks noChangeArrowheads="1"/>
          </p:cNvSpPr>
          <p:nvPr/>
        </p:nvSpPr>
        <p:spPr bwMode="auto">
          <a:xfrm>
            <a:off x="8928480" y="2887663"/>
            <a:ext cx="1676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a:solidFill>
                  <a:srgbClr val="006600"/>
                </a:solidFill>
                <a:latin typeface="Albertus Extra Bold" pitchFamily="34" charset="0"/>
              </a:rPr>
              <a:t>msg text</a:t>
            </a:r>
          </a:p>
        </p:txBody>
      </p:sp>
      <p:sp>
        <p:nvSpPr>
          <p:cNvPr id="24" name="Text Box 22"/>
          <p:cNvSpPr txBox="1">
            <a:spLocks noChangeArrowheads="1"/>
          </p:cNvSpPr>
          <p:nvPr/>
        </p:nvSpPr>
        <p:spPr bwMode="auto">
          <a:xfrm>
            <a:off x="8928480" y="3421063"/>
            <a:ext cx="1676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a:solidFill>
                  <a:srgbClr val="006600"/>
                </a:solidFill>
                <a:latin typeface="Albertus Extra Bold" pitchFamily="34" charset="0"/>
              </a:rPr>
              <a:t>msg text</a:t>
            </a:r>
          </a:p>
        </p:txBody>
      </p:sp>
      <p:sp>
        <p:nvSpPr>
          <p:cNvPr id="25" name="Text Box 23"/>
          <p:cNvSpPr txBox="1">
            <a:spLocks noChangeArrowheads="1"/>
          </p:cNvSpPr>
          <p:nvPr/>
        </p:nvSpPr>
        <p:spPr bwMode="auto">
          <a:xfrm>
            <a:off x="8928480" y="3954463"/>
            <a:ext cx="1676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a:solidFill>
                  <a:srgbClr val="006600"/>
                </a:solidFill>
                <a:latin typeface="Albertus Extra Bold" pitchFamily="34" charset="0"/>
              </a:rPr>
              <a:t>msg text</a:t>
            </a:r>
          </a:p>
        </p:txBody>
      </p:sp>
      <p:sp>
        <p:nvSpPr>
          <p:cNvPr id="26" name="Text Box 24"/>
          <p:cNvSpPr txBox="1">
            <a:spLocks noChangeArrowheads="1"/>
          </p:cNvSpPr>
          <p:nvPr/>
        </p:nvSpPr>
        <p:spPr bwMode="auto">
          <a:xfrm>
            <a:off x="8928480" y="4487863"/>
            <a:ext cx="1676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a:solidFill>
                  <a:srgbClr val="006600"/>
                </a:solidFill>
                <a:latin typeface="Albertus Extra Bold" pitchFamily="34" charset="0"/>
              </a:rPr>
              <a:t>msg text</a:t>
            </a:r>
          </a:p>
        </p:txBody>
      </p:sp>
      <p:sp>
        <p:nvSpPr>
          <p:cNvPr id="27" name="Text Box 25"/>
          <p:cNvSpPr txBox="1">
            <a:spLocks noChangeArrowheads="1"/>
          </p:cNvSpPr>
          <p:nvPr/>
        </p:nvSpPr>
        <p:spPr bwMode="auto">
          <a:xfrm>
            <a:off x="8928480" y="5378613"/>
            <a:ext cx="1676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dirty="0" err="1">
                <a:solidFill>
                  <a:srgbClr val="006600"/>
                </a:solidFill>
                <a:latin typeface="Albertus Extra Bold" pitchFamily="34" charset="0"/>
              </a:rPr>
              <a:t>msg</a:t>
            </a:r>
            <a:r>
              <a:rPr lang="en-US" altLang="en-US" sz="2000" b="1" dirty="0">
                <a:solidFill>
                  <a:srgbClr val="006600"/>
                </a:solidFill>
                <a:latin typeface="Albertus Extra Bold" pitchFamily="34" charset="0"/>
              </a:rPr>
              <a:t> text</a:t>
            </a:r>
          </a:p>
        </p:txBody>
      </p:sp>
      <p:sp>
        <p:nvSpPr>
          <p:cNvPr id="28" name="Text Box 26"/>
          <p:cNvSpPr txBox="1">
            <a:spLocks noChangeArrowheads="1"/>
          </p:cNvSpPr>
          <p:nvPr/>
        </p:nvSpPr>
        <p:spPr bwMode="auto">
          <a:xfrm>
            <a:off x="1849817" y="990600"/>
            <a:ext cx="449580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b="1" dirty="0" err="1">
                <a:latin typeface="+mn-lt"/>
              </a:rPr>
              <a:t>struct</a:t>
            </a:r>
            <a:r>
              <a:rPr lang="en-US" altLang="en-US" sz="2400" b="1" dirty="0">
                <a:latin typeface="+mn-lt"/>
              </a:rPr>
              <a:t> </a:t>
            </a:r>
            <a:r>
              <a:rPr lang="en-US" altLang="en-US" sz="2400" b="1" dirty="0" err="1">
                <a:latin typeface="+mn-lt"/>
              </a:rPr>
              <a:t>msgbuf</a:t>
            </a:r>
            <a:r>
              <a:rPr lang="en-US" altLang="en-US" sz="2400" b="1" dirty="0">
                <a:latin typeface="+mn-lt"/>
              </a:rPr>
              <a:t> {</a:t>
            </a:r>
          </a:p>
          <a:p>
            <a:pPr eaLnBrk="1" hangingPunct="1">
              <a:spcBef>
                <a:spcPct val="50000"/>
              </a:spcBef>
            </a:pPr>
            <a:r>
              <a:rPr lang="en-US" altLang="en-US" sz="2400" b="1" dirty="0">
                <a:latin typeface="+mn-lt"/>
              </a:rPr>
              <a:t>                       long </a:t>
            </a:r>
            <a:r>
              <a:rPr lang="en-US" altLang="en-US" sz="2400" b="1" dirty="0" err="1">
                <a:latin typeface="+mn-lt"/>
              </a:rPr>
              <a:t>mtype</a:t>
            </a:r>
            <a:r>
              <a:rPr lang="en-US" altLang="en-US" sz="2400" b="1" dirty="0">
                <a:latin typeface="+mn-lt"/>
              </a:rPr>
              <a:t>;</a:t>
            </a:r>
          </a:p>
          <a:p>
            <a:pPr eaLnBrk="1" hangingPunct="1">
              <a:spcBef>
                <a:spcPct val="50000"/>
              </a:spcBef>
            </a:pPr>
            <a:r>
              <a:rPr lang="en-US" altLang="en-US" sz="2400" b="1" dirty="0">
                <a:latin typeface="+mn-lt"/>
              </a:rPr>
              <a:t>		    char </a:t>
            </a:r>
            <a:r>
              <a:rPr lang="en-US" altLang="en-US" sz="2400" b="1" dirty="0" err="1">
                <a:latin typeface="+mn-lt"/>
              </a:rPr>
              <a:t>mtext</a:t>
            </a:r>
            <a:r>
              <a:rPr lang="en-US" altLang="en-US" sz="2400" b="1" dirty="0">
                <a:latin typeface="+mn-lt"/>
              </a:rPr>
              <a:t> [1];</a:t>
            </a:r>
          </a:p>
          <a:p>
            <a:pPr eaLnBrk="1" hangingPunct="1">
              <a:spcBef>
                <a:spcPct val="50000"/>
              </a:spcBef>
            </a:pPr>
            <a:r>
              <a:rPr lang="en-US" altLang="en-US" sz="2400" b="1" dirty="0">
                <a:latin typeface="+mn-lt"/>
              </a:rPr>
              <a:t>}; Standard structure</a:t>
            </a:r>
          </a:p>
        </p:txBody>
      </p:sp>
      <p:sp>
        <p:nvSpPr>
          <p:cNvPr id="29" name="Text Box 27"/>
          <p:cNvSpPr txBox="1">
            <a:spLocks noChangeArrowheads="1"/>
          </p:cNvSpPr>
          <p:nvPr/>
        </p:nvSpPr>
        <p:spPr bwMode="auto">
          <a:xfrm>
            <a:off x="1849817" y="3886200"/>
            <a:ext cx="57150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b="1" dirty="0" err="1">
                <a:latin typeface="+mn-lt"/>
              </a:rPr>
              <a:t>struct</a:t>
            </a:r>
            <a:r>
              <a:rPr lang="en-US" altLang="en-US" sz="2400" b="1" dirty="0">
                <a:latin typeface="+mn-lt"/>
              </a:rPr>
              <a:t> </a:t>
            </a:r>
            <a:r>
              <a:rPr lang="en-US" altLang="en-US" sz="2400" b="1" dirty="0" err="1">
                <a:latin typeface="+mn-lt"/>
              </a:rPr>
              <a:t>My_msgQ</a:t>
            </a:r>
            <a:r>
              <a:rPr lang="en-US" altLang="en-US" sz="2400" b="1" dirty="0">
                <a:latin typeface="+mn-lt"/>
              </a:rPr>
              <a:t> {</a:t>
            </a:r>
          </a:p>
          <a:p>
            <a:pPr eaLnBrk="1" hangingPunct="1">
              <a:spcBef>
                <a:spcPct val="50000"/>
              </a:spcBef>
            </a:pPr>
            <a:r>
              <a:rPr lang="en-US" altLang="en-US" sz="2400" b="1" dirty="0">
                <a:latin typeface="+mn-lt"/>
              </a:rPr>
              <a:t>                       long </a:t>
            </a:r>
            <a:r>
              <a:rPr lang="en-US" altLang="en-US" sz="2400" b="1" dirty="0" err="1">
                <a:latin typeface="+mn-lt"/>
              </a:rPr>
              <a:t>mtype</a:t>
            </a:r>
            <a:r>
              <a:rPr lang="en-US" altLang="en-US" sz="2400" b="1" dirty="0">
                <a:latin typeface="+mn-lt"/>
              </a:rPr>
              <a:t>;</a:t>
            </a:r>
          </a:p>
          <a:p>
            <a:pPr eaLnBrk="1" hangingPunct="1">
              <a:spcBef>
                <a:spcPct val="50000"/>
              </a:spcBef>
            </a:pPr>
            <a:r>
              <a:rPr lang="en-US" altLang="en-US" sz="2400" b="1" dirty="0">
                <a:latin typeface="+mn-lt"/>
              </a:rPr>
              <a:t>		    char </a:t>
            </a:r>
            <a:r>
              <a:rPr lang="en-US" altLang="en-US" sz="2400" b="1" dirty="0" err="1">
                <a:latin typeface="+mn-lt"/>
              </a:rPr>
              <a:t>mtext</a:t>
            </a:r>
            <a:r>
              <a:rPr lang="en-US" altLang="en-US" sz="2400" b="1" dirty="0">
                <a:latin typeface="+mn-lt"/>
              </a:rPr>
              <a:t> [1024];</a:t>
            </a:r>
          </a:p>
          <a:p>
            <a:pPr eaLnBrk="1" hangingPunct="1">
              <a:spcBef>
                <a:spcPct val="50000"/>
              </a:spcBef>
            </a:pPr>
            <a:r>
              <a:rPr lang="en-US" altLang="en-US" sz="2400" b="1" dirty="0">
                <a:latin typeface="+mn-lt"/>
              </a:rPr>
              <a:t>		    void *   </a:t>
            </a:r>
            <a:r>
              <a:rPr lang="en-US" altLang="en-US" sz="2400" b="1" dirty="0" err="1">
                <a:latin typeface="+mn-lt"/>
              </a:rPr>
              <a:t>xyz</a:t>
            </a:r>
            <a:r>
              <a:rPr lang="en-US" altLang="en-US" sz="2400" b="1" dirty="0">
                <a:latin typeface="+mn-lt"/>
              </a:rPr>
              <a:t>;</a:t>
            </a:r>
          </a:p>
          <a:p>
            <a:pPr eaLnBrk="1" hangingPunct="1">
              <a:spcBef>
                <a:spcPct val="50000"/>
              </a:spcBef>
            </a:pPr>
            <a:r>
              <a:rPr lang="en-US" altLang="en-US" sz="2400" b="1" dirty="0">
                <a:latin typeface="+mn-lt"/>
              </a:rPr>
              <a:t>}; Our own structure </a:t>
            </a:r>
          </a:p>
        </p:txBody>
      </p:sp>
      <p:sp>
        <p:nvSpPr>
          <p:cNvPr id="30" name="Line 28"/>
          <p:cNvSpPr>
            <a:spLocks noChangeShapeType="1"/>
          </p:cNvSpPr>
          <p:nvPr/>
        </p:nvSpPr>
        <p:spPr bwMode="auto">
          <a:xfrm>
            <a:off x="1849817" y="3810000"/>
            <a:ext cx="5562600" cy="0"/>
          </a:xfrm>
          <a:prstGeom prst="line">
            <a:avLst/>
          </a:prstGeom>
          <a:noFill/>
          <a:ln w="9525">
            <a:solidFill>
              <a:schemeClr val="tx1"/>
            </a:solidFill>
            <a:prstDash val="lgDash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Tree>
    <p:extLst>
      <p:ext uri="{BB962C8B-B14F-4D97-AF65-F5344CB8AC3E}">
        <p14:creationId xmlns:p14="http://schemas.microsoft.com/office/powerpoint/2010/main" val="249844771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MQ System Calls</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92</a:t>
            </a:fld>
            <a:endParaRPr lang="en-IN"/>
          </a:p>
        </p:txBody>
      </p:sp>
      <p:sp>
        <p:nvSpPr>
          <p:cNvPr id="5" name="Rectangle 3"/>
          <p:cNvSpPr txBox="1">
            <a:spLocks noChangeArrowheads="1"/>
          </p:cNvSpPr>
          <p:nvPr/>
        </p:nvSpPr>
        <p:spPr>
          <a:xfrm>
            <a:off x="294290" y="1066800"/>
            <a:ext cx="11630616" cy="252773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ja-JP" b="1" dirty="0" err="1">
                <a:ea typeface="ＭＳ Ｐゴシック" panose="020B0600070205080204" pitchFamily="34" charset="-128"/>
              </a:rPr>
              <a:t>int</a:t>
            </a:r>
            <a:r>
              <a:rPr lang="en-US" altLang="ja-JP" b="1" dirty="0">
                <a:ea typeface="ＭＳ Ｐゴシック" panose="020B0600070205080204" pitchFamily="34" charset="-128"/>
              </a:rPr>
              <a:t> </a:t>
            </a:r>
            <a:r>
              <a:rPr lang="en-US" altLang="ja-JP" b="1" dirty="0" err="1">
                <a:ea typeface="ＭＳ Ｐゴシック" panose="020B0600070205080204" pitchFamily="34" charset="-128"/>
              </a:rPr>
              <a:t>msgget</a:t>
            </a:r>
            <a:r>
              <a:rPr lang="en-US" altLang="ja-JP" b="1" dirty="0">
                <a:ea typeface="ＭＳ Ｐゴシック" panose="020B0600070205080204" pitchFamily="34" charset="-128"/>
              </a:rPr>
              <a:t> (</a:t>
            </a:r>
            <a:r>
              <a:rPr lang="en-US" altLang="ja-JP" b="1" dirty="0" err="1">
                <a:ea typeface="ＭＳ Ｐゴシック" panose="020B0600070205080204" pitchFamily="34" charset="-128"/>
              </a:rPr>
              <a:t>key_t</a:t>
            </a:r>
            <a:r>
              <a:rPr lang="en-US" altLang="ja-JP" b="1" dirty="0">
                <a:ea typeface="ＭＳ Ｐゴシック" panose="020B0600070205080204" pitchFamily="34" charset="-128"/>
              </a:rPr>
              <a:t> key, </a:t>
            </a:r>
            <a:r>
              <a:rPr lang="en-US" altLang="ja-JP" b="1" dirty="0" err="1">
                <a:ea typeface="ＭＳ Ｐゴシック" panose="020B0600070205080204" pitchFamily="34" charset="-128"/>
              </a:rPr>
              <a:t>int</a:t>
            </a:r>
            <a:r>
              <a:rPr lang="en-US" altLang="ja-JP" b="1" dirty="0">
                <a:ea typeface="ＭＳ Ｐゴシック" panose="020B0600070205080204" pitchFamily="34" charset="-128"/>
              </a:rPr>
              <a:t> </a:t>
            </a:r>
            <a:r>
              <a:rPr lang="en-US" altLang="ja-JP" b="1" dirty="0" err="1">
                <a:ea typeface="ＭＳ Ｐゴシック" panose="020B0600070205080204" pitchFamily="34" charset="-128"/>
              </a:rPr>
              <a:t>msgflg</a:t>
            </a:r>
            <a:r>
              <a:rPr lang="en-US" altLang="ja-JP" b="1" dirty="0">
                <a:ea typeface="ＭＳ Ｐゴシック" panose="020B0600070205080204" pitchFamily="34" charset="-128"/>
              </a:rPr>
              <a:t>); </a:t>
            </a:r>
          </a:p>
          <a:p>
            <a:pPr algn="just"/>
            <a:r>
              <a:rPr lang="en-US" altLang="en-US" b="1" dirty="0"/>
              <a:t>The first argument key can be passed from the return value of the </a:t>
            </a:r>
            <a:r>
              <a:rPr lang="en-US" altLang="en-US" b="1" dirty="0" err="1"/>
              <a:t>ftok</a:t>
            </a:r>
            <a:r>
              <a:rPr lang="en-US" altLang="en-US" b="1" dirty="0"/>
              <a:t> function or made IPC_PRIVATE.</a:t>
            </a:r>
          </a:p>
          <a:p>
            <a:pPr algn="just"/>
            <a:r>
              <a:rPr lang="en-US" altLang="en-US" b="1" dirty="0"/>
              <a:t>To create a message queue, IPC_CREAT </a:t>
            </a:r>
            <a:r>
              <a:rPr lang="en-US" altLang="en-US" b="1" dirty="0" err="1"/>
              <a:t>ORed</a:t>
            </a:r>
            <a:r>
              <a:rPr lang="en-US" altLang="en-US" b="1" dirty="0"/>
              <a:t> with access p</a:t>
            </a:r>
            <a:r>
              <a:rPr lang="en-US" altLang="ja-JP" b="1" dirty="0">
                <a:ea typeface="ＭＳ Ｐゴシック" panose="020B0600070205080204" pitchFamily="34" charset="-128"/>
              </a:rPr>
              <a:t>ermission is set for the </a:t>
            </a:r>
            <a:r>
              <a:rPr lang="en-US" altLang="ja-JP" b="1" dirty="0" err="1">
                <a:ea typeface="ＭＳ Ｐゴシック" panose="020B0600070205080204" pitchFamily="34" charset="-128"/>
              </a:rPr>
              <a:t>msgflg</a:t>
            </a:r>
            <a:r>
              <a:rPr lang="en-US" altLang="ja-JP" b="1" dirty="0">
                <a:ea typeface="ＭＳ Ｐゴシック" panose="020B0600070205080204" pitchFamily="34" charset="-128"/>
              </a:rPr>
              <a:t> argument. </a:t>
            </a:r>
          </a:p>
          <a:p>
            <a:pPr algn="just"/>
            <a:r>
              <a:rPr lang="en-US" altLang="ja-JP" b="1" dirty="0">
                <a:ea typeface="ＭＳ Ｐゴシック" panose="020B0600070205080204" pitchFamily="34" charset="-128"/>
              </a:rPr>
              <a:t>Ex: </a:t>
            </a:r>
            <a:r>
              <a:rPr lang="en-US" altLang="ja-JP" b="1" dirty="0" err="1">
                <a:ea typeface="ＭＳ Ｐゴシック" panose="020B0600070205080204" pitchFamily="34" charset="-128"/>
              </a:rPr>
              <a:t>msgid</a:t>
            </a:r>
            <a:r>
              <a:rPr lang="en-US" altLang="ja-JP" b="1" dirty="0">
                <a:ea typeface="ＭＳ Ｐゴシック" panose="020B0600070205080204" pitchFamily="34" charset="-128"/>
              </a:rPr>
              <a:t> = </a:t>
            </a:r>
            <a:r>
              <a:rPr lang="en-US" altLang="ja-JP" b="1" dirty="0" err="1">
                <a:ea typeface="ＭＳ Ｐゴシック" panose="020B0600070205080204" pitchFamily="34" charset="-128"/>
              </a:rPr>
              <a:t>msgget</a:t>
            </a:r>
            <a:r>
              <a:rPr lang="en-US" altLang="ja-JP" b="1" dirty="0">
                <a:ea typeface="ＭＳ Ｐゴシック" panose="020B0600070205080204" pitchFamily="34" charset="-128"/>
              </a:rPr>
              <a:t> (key, IPC_CREAT | 0744);</a:t>
            </a:r>
          </a:p>
          <a:p>
            <a:pPr algn="just">
              <a:buFont typeface="Wingdings" panose="05000000000000000000" pitchFamily="2" charset="2"/>
              <a:buNone/>
            </a:pPr>
            <a:r>
              <a:rPr lang="en-US" altLang="ja-JP" b="1" dirty="0">
                <a:ea typeface="ＭＳ Ｐゴシック" panose="020B0600070205080204" pitchFamily="34" charset="-128"/>
              </a:rPr>
              <a:t>         </a:t>
            </a:r>
            <a:r>
              <a:rPr lang="en-US" altLang="ja-JP" b="1" dirty="0" err="1">
                <a:ea typeface="ＭＳ Ｐゴシック" panose="020B0600070205080204" pitchFamily="34" charset="-128"/>
              </a:rPr>
              <a:t>msgid</a:t>
            </a:r>
            <a:r>
              <a:rPr lang="en-US" altLang="ja-JP" b="1" dirty="0">
                <a:ea typeface="ＭＳ Ｐゴシック" panose="020B0600070205080204" pitchFamily="34" charset="-128"/>
              </a:rPr>
              <a:t> = </a:t>
            </a:r>
            <a:r>
              <a:rPr lang="en-US" altLang="ja-JP" b="1" dirty="0" err="1">
                <a:ea typeface="ＭＳ Ｐゴシック" panose="020B0600070205080204" pitchFamily="34" charset="-128"/>
              </a:rPr>
              <a:t>msgget</a:t>
            </a:r>
            <a:r>
              <a:rPr lang="en-US" altLang="ja-JP" b="1" dirty="0">
                <a:ea typeface="ＭＳ Ｐゴシック" panose="020B0600070205080204" pitchFamily="34" charset="-128"/>
              </a:rPr>
              <a:t> (key, 0);</a:t>
            </a:r>
            <a:endParaRPr lang="en-US" altLang="en-US" b="1" dirty="0"/>
          </a:p>
        </p:txBody>
      </p:sp>
      <p:sp>
        <p:nvSpPr>
          <p:cNvPr id="6" name="Rectangle 3"/>
          <p:cNvSpPr txBox="1">
            <a:spLocks noChangeArrowheads="1"/>
          </p:cNvSpPr>
          <p:nvPr/>
        </p:nvSpPr>
        <p:spPr>
          <a:xfrm>
            <a:off x="141403" y="3783724"/>
            <a:ext cx="5580993" cy="2644540"/>
          </a:xfrm>
          <a:prstGeom prst="rect">
            <a:avLst/>
          </a:prstGeom>
          <a:solidFill>
            <a:schemeClr val="accent1">
              <a:lumMod val="20000"/>
              <a:lumOff val="80000"/>
            </a:schemeClr>
          </a:solidFill>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b="1" dirty="0"/>
              <a:t>The syntax of the function is:</a:t>
            </a:r>
          </a:p>
          <a:p>
            <a:pPr>
              <a:buFont typeface="Wingdings" panose="05000000000000000000" pitchFamily="2" charset="2"/>
              <a:buNone/>
            </a:pPr>
            <a:r>
              <a:rPr lang="en-US" altLang="en-US" b="1" dirty="0" err="1"/>
              <a:t>int</a:t>
            </a:r>
            <a:r>
              <a:rPr lang="en-US" altLang="en-US" b="1" dirty="0"/>
              <a:t> </a:t>
            </a:r>
            <a:r>
              <a:rPr lang="en-US" altLang="en-US" b="1" dirty="0" err="1"/>
              <a:t>msgsnd</a:t>
            </a:r>
            <a:r>
              <a:rPr lang="en-US" altLang="en-US" b="1" dirty="0"/>
              <a:t> (</a:t>
            </a:r>
            <a:r>
              <a:rPr lang="en-US" altLang="en-US" b="1" dirty="0" err="1"/>
              <a:t>int</a:t>
            </a:r>
            <a:r>
              <a:rPr lang="en-US" altLang="en-US" b="1" dirty="0"/>
              <a:t> </a:t>
            </a:r>
            <a:r>
              <a:rPr lang="en-US" altLang="en-US" b="1" dirty="0" err="1"/>
              <a:t>msqid</a:t>
            </a:r>
            <a:r>
              <a:rPr lang="en-US" altLang="en-US" b="1" dirty="0"/>
              <a:t>, </a:t>
            </a:r>
            <a:r>
              <a:rPr lang="en-US" altLang="en-US" b="1" dirty="0" err="1"/>
              <a:t>structu</a:t>
            </a:r>
            <a:r>
              <a:rPr lang="en-US" altLang="en-US" b="1" dirty="0"/>
              <a:t> </a:t>
            </a:r>
            <a:r>
              <a:rPr lang="en-US" altLang="en-US" b="1" dirty="0" err="1"/>
              <a:t>msgbuf</a:t>
            </a:r>
            <a:r>
              <a:rPr lang="en-US" altLang="en-US" b="1" dirty="0"/>
              <a:t> *</a:t>
            </a:r>
            <a:r>
              <a:rPr lang="en-US" altLang="en-US" b="1" dirty="0" err="1"/>
              <a:t>msgp</a:t>
            </a:r>
            <a:r>
              <a:rPr lang="en-US" altLang="en-US" b="1" dirty="0"/>
              <a:t>, </a:t>
            </a:r>
            <a:r>
              <a:rPr lang="en-US" altLang="en-US" b="1" dirty="0" err="1"/>
              <a:t>size_t</a:t>
            </a:r>
            <a:r>
              <a:rPr lang="en-US" altLang="en-US" b="1" dirty="0"/>
              <a:t> </a:t>
            </a:r>
            <a:r>
              <a:rPr lang="en-US" altLang="en-US" b="1" dirty="0" err="1"/>
              <a:t>msgsz</a:t>
            </a:r>
            <a:r>
              <a:rPr lang="en-US" altLang="en-US" b="1" dirty="0"/>
              <a:t>, </a:t>
            </a:r>
            <a:r>
              <a:rPr lang="en-US" altLang="en-US" b="1" dirty="0" err="1"/>
              <a:t>int</a:t>
            </a:r>
            <a:r>
              <a:rPr lang="en-US" altLang="en-US" b="1" dirty="0"/>
              <a:t> </a:t>
            </a:r>
            <a:r>
              <a:rPr lang="en-US" altLang="en-US" b="1" dirty="0" err="1"/>
              <a:t>msgflg</a:t>
            </a:r>
            <a:r>
              <a:rPr lang="en-US" altLang="en-US" b="1" dirty="0"/>
              <a:t>);</a:t>
            </a:r>
          </a:p>
          <a:p>
            <a:r>
              <a:rPr lang="en-US" altLang="en-US" b="1" dirty="0"/>
              <a:t>Arguments: </a:t>
            </a:r>
          </a:p>
          <a:p>
            <a:pPr lvl="1"/>
            <a:r>
              <a:rPr lang="en-US" altLang="en-US" sz="2800" b="1" dirty="0"/>
              <a:t>message queue ID, address of the structure. </a:t>
            </a:r>
          </a:p>
          <a:p>
            <a:pPr lvl="1"/>
            <a:r>
              <a:rPr lang="en-US" altLang="en-US" sz="2800" b="1" dirty="0"/>
              <a:t>size of the message text </a:t>
            </a:r>
          </a:p>
          <a:p>
            <a:pPr lvl="1"/>
            <a:r>
              <a:rPr lang="en-US" altLang="en-US" sz="2800" b="1" dirty="0"/>
              <a:t>message flag = </a:t>
            </a:r>
            <a:r>
              <a:rPr lang="en-US" altLang="ja-JP" sz="2800" b="1" dirty="0">
                <a:ea typeface="ＭＳ Ｐゴシック" panose="020B0600070205080204" pitchFamily="34" charset="-128"/>
              </a:rPr>
              <a:t>0 or IPC_NOWAIT</a:t>
            </a:r>
            <a:endParaRPr lang="en-US" altLang="en-US" sz="2800" b="1" dirty="0"/>
          </a:p>
          <a:p>
            <a:endParaRPr lang="en-US" altLang="en-US" b="1" dirty="0"/>
          </a:p>
        </p:txBody>
      </p:sp>
      <p:sp>
        <p:nvSpPr>
          <p:cNvPr id="7" name="Rectangle 3"/>
          <p:cNvSpPr txBox="1">
            <a:spLocks noChangeArrowheads="1"/>
          </p:cNvSpPr>
          <p:nvPr/>
        </p:nvSpPr>
        <p:spPr>
          <a:xfrm>
            <a:off x="6360869" y="2942897"/>
            <a:ext cx="5722396" cy="3367016"/>
          </a:xfrm>
          <a:prstGeom prst="rect">
            <a:avLst/>
          </a:prstGeom>
          <a:solidFill>
            <a:srgbClr val="CCFFFF"/>
          </a:solidFill>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b="1" dirty="0"/>
              <a:t>syntax of the function is:</a:t>
            </a:r>
          </a:p>
          <a:p>
            <a:pPr>
              <a:buFont typeface="Wingdings" panose="05000000000000000000" pitchFamily="2" charset="2"/>
              <a:buNone/>
            </a:pPr>
            <a:r>
              <a:rPr lang="en-US" altLang="en-US" b="1" dirty="0" err="1"/>
              <a:t>ssize_t</a:t>
            </a:r>
            <a:r>
              <a:rPr lang="en-US" altLang="en-US" b="1" dirty="0"/>
              <a:t> </a:t>
            </a:r>
            <a:r>
              <a:rPr lang="en-US" altLang="en-US" b="1" dirty="0" err="1"/>
              <a:t>msgrcv</a:t>
            </a:r>
            <a:r>
              <a:rPr lang="en-US" altLang="en-US" b="1" dirty="0"/>
              <a:t> (</a:t>
            </a:r>
            <a:r>
              <a:rPr lang="en-US" altLang="en-US" b="1" dirty="0" err="1"/>
              <a:t>int</a:t>
            </a:r>
            <a:r>
              <a:rPr lang="en-US" altLang="en-US" b="1" dirty="0"/>
              <a:t> </a:t>
            </a:r>
            <a:r>
              <a:rPr lang="en-US" altLang="en-US" b="1" dirty="0" err="1"/>
              <a:t>msqid</a:t>
            </a:r>
            <a:r>
              <a:rPr lang="en-US" altLang="en-US" b="1" dirty="0"/>
              <a:t>, </a:t>
            </a:r>
            <a:r>
              <a:rPr lang="en-US" altLang="en-US" b="1" dirty="0" err="1"/>
              <a:t>struct</a:t>
            </a:r>
            <a:r>
              <a:rPr lang="en-US" altLang="en-US" b="1" dirty="0"/>
              <a:t> </a:t>
            </a:r>
            <a:r>
              <a:rPr lang="en-US" altLang="en-US" b="1" dirty="0" err="1"/>
              <a:t>msgbuf</a:t>
            </a:r>
            <a:r>
              <a:rPr lang="en-US" altLang="en-US" b="1" dirty="0"/>
              <a:t> *</a:t>
            </a:r>
            <a:r>
              <a:rPr lang="en-US" altLang="en-US" b="1" dirty="0" err="1"/>
              <a:t>msgp</a:t>
            </a:r>
            <a:r>
              <a:rPr lang="en-US" altLang="en-US" b="1" dirty="0"/>
              <a:t>, </a:t>
            </a:r>
            <a:r>
              <a:rPr lang="en-US" altLang="en-US" b="1" dirty="0" err="1"/>
              <a:t>size_t</a:t>
            </a:r>
            <a:r>
              <a:rPr lang="en-US" altLang="en-US" b="1" dirty="0"/>
              <a:t> </a:t>
            </a:r>
            <a:r>
              <a:rPr lang="en-US" altLang="en-US" b="1" dirty="0" err="1"/>
              <a:t>msgsz</a:t>
            </a:r>
            <a:r>
              <a:rPr lang="en-US" altLang="en-US" b="1" dirty="0"/>
              <a:t>, long </a:t>
            </a:r>
            <a:r>
              <a:rPr lang="en-US" altLang="en-US" b="1" dirty="0" err="1"/>
              <a:t>msgtype</a:t>
            </a:r>
            <a:r>
              <a:rPr lang="en-US" altLang="en-US" b="1" dirty="0"/>
              <a:t>, </a:t>
            </a:r>
            <a:r>
              <a:rPr lang="en-US" altLang="en-US" b="1" dirty="0" err="1"/>
              <a:t>int</a:t>
            </a:r>
            <a:r>
              <a:rPr lang="en-US" altLang="en-US" b="1" dirty="0"/>
              <a:t> </a:t>
            </a:r>
            <a:r>
              <a:rPr lang="en-US" altLang="en-US" b="1" dirty="0" err="1"/>
              <a:t>msgflg</a:t>
            </a:r>
            <a:r>
              <a:rPr lang="en-US" altLang="en-US" b="1" dirty="0"/>
              <a:t>);</a:t>
            </a:r>
          </a:p>
          <a:p>
            <a:r>
              <a:rPr lang="en-US" altLang="en-US" b="1" dirty="0" err="1"/>
              <a:t>msgtype</a:t>
            </a:r>
            <a:r>
              <a:rPr lang="en-US" altLang="en-US" b="1" dirty="0"/>
              <a:t> argument is used to retrieve a particular message.</a:t>
            </a:r>
          </a:p>
          <a:p>
            <a:pPr lvl="1"/>
            <a:r>
              <a:rPr lang="en-US" altLang="en-US" b="1" dirty="0"/>
              <a:t>0      -retrieve in FIFO order</a:t>
            </a:r>
          </a:p>
          <a:p>
            <a:pPr lvl="1"/>
            <a:r>
              <a:rPr lang="en-US" altLang="en-US" b="1" dirty="0"/>
              <a:t>+</a:t>
            </a:r>
            <a:r>
              <a:rPr lang="en-US" altLang="en-US" b="1" dirty="0" err="1"/>
              <a:t>ve</a:t>
            </a:r>
            <a:r>
              <a:rPr lang="en-US" altLang="en-US" b="1" dirty="0"/>
              <a:t>  - retrieve the </a:t>
            </a:r>
            <a:r>
              <a:rPr lang="en-US" altLang="ja-JP" b="1" dirty="0" err="1">
                <a:ea typeface="ＭＳ Ｐゴシック" panose="020B0600070205080204" pitchFamily="34" charset="-128"/>
              </a:rPr>
              <a:t>the</a:t>
            </a:r>
            <a:r>
              <a:rPr lang="en-US" altLang="ja-JP" b="1" dirty="0">
                <a:ea typeface="ＭＳ Ｐゴシック" panose="020B0600070205080204" pitchFamily="34" charset="-128"/>
              </a:rPr>
              <a:t> exact value of the message type </a:t>
            </a:r>
            <a:endParaRPr lang="en-US" altLang="en-US" b="1" dirty="0"/>
          </a:p>
          <a:p>
            <a:pPr lvl="1"/>
            <a:r>
              <a:rPr lang="en-US" altLang="en-US" b="1" dirty="0"/>
              <a:t>–</a:t>
            </a:r>
            <a:r>
              <a:rPr lang="en-US" altLang="en-US" b="1" dirty="0" err="1"/>
              <a:t>ve</a:t>
            </a:r>
            <a:r>
              <a:rPr lang="en-US" altLang="en-US" b="1" dirty="0"/>
              <a:t>   - first message or &lt;= </a:t>
            </a:r>
            <a:r>
              <a:rPr lang="en-US" altLang="ja-JP" b="1" dirty="0">
                <a:ea typeface="ＭＳ Ｐゴシック" panose="020B0600070205080204" pitchFamily="34" charset="-128"/>
              </a:rPr>
              <a:t>to the absolute value. </a:t>
            </a:r>
            <a:endParaRPr lang="en-US" altLang="en-US" b="1" dirty="0"/>
          </a:p>
          <a:p>
            <a:r>
              <a:rPr lang="en-US" altLang="en-US" b="1" dirty="0"/>
              <a:t>on success, </a:t>
            </a:r>
            <a:r>
              <a:rPr lang="en-US" altLang="en-US" b="1" dirty="0" err="1"/>
              <a:t>msgrcv</a:t>
            </a:r>
            <a:r>
              <a:rPr lang="en-US" altLang="en-US" b="1" dirty="0"/>
              <a:t> returns with the number of bytes actually copied into the message text</a:t>
            </a:r>
          </a:p>
        </p:txBody>
      </p:sp>
    </p:spTree>
    <p:extLst>
      <p:ext uri="{BB962C8B-B14F-4D97-AF65-F5344CB8AC3E}">
        <p14:creationId xmlns:p14="http://schemas.microsoft.com/office/powerpoint/2010/main" val="206411963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MQ System Calls</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93</a:t>
            </a:fld>
            <a:endParaRPr lang="en-IN"/>
          </a:p>
        </p:txBody>
      </p:sp>
      <p:sp>
        <p:nvSpPr>
          <p:cNvPr id="5" name="Rectangle 3"/>
          <p:cNvSpPr txBox="1">
            <a:spLocks noChangeArrowheads="1"/>
          </p:cNvSpPr>
          <p:nvPr/>
        </p:nvSpPr>
        <p:spPr>
          <a:xfrm>
            <a:off x="141403" y="1140191"/>
            <a:ext cx="11941861" cy="2798391"/>
          </a:xfrm>
          <a:prstGeom prst="rect">
            <a:avLst/>
          </a:prstGeom>
          <a:solidFill>
            <a:schemeClr val="tx2">
              <a:lumMod val="10000"/>
              <a:lumOff val="90000"/>
            </a:scheme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b="1" dirty="0"/>
              <a:t>syntax of the function is:</a:t>
            </a:r>
          </a:p>
          <a:p>
            <a:pPr>
              <a:buFont typeface="Wingdings" panose="05000000000000000000" pitchFamily="2" charset="2"/>
              <a:buNone/>
            </a:pPr>
            <a:r>
              <a:rPr lang="en-US" altLang="en-US" sz="2400" b="1" dirty="0" err="1"/>
              <a:t>ssize_t</a:t>
            </a:r>
            <a:r>
              <a:rPr lang="en-US" altLang="en-US" sz="2400" b="1" dirty="0"/>
              <a:t> </a:t>
            </a:r>
            <a:r>
              <a:rPr lang="en-US" altLang="en-US" sz="2400" b="1" dirty="0" err="1"/>
              <a:t>msgrcv</a:t>
            </a:r>
            <a:r>
              <a:rPr lang="en-US" altLang="en-US" sz="2400" b="1" dirty="0"/>
              <a:t> (</a:t>
            </a:r>
            <a:r>
              <a:rPr lang="en-US" altLang="en-US" sz="2400" b="1" dirty="0" err="1"/>
              <a:t>int</a:t>
            </a:r>
            <a:r>
              <a:rPr lang="en-US" altLang="en-US" sz="2400" b="1" dirty="0"/>
              <a:t> </a:t>
            </a:r>
            <a:r>
              <a:rPr lang="en-US" altLang="en-US" sz="2400" b="1" dirty="0" err="1"/>
              <a:t>msqid</a:t>
            </a:r>
            <a:r>
              <a:rPr lang="en-US" altLang="en-US" sz="2400" b="1" dirty="0"/>
              <a:t>, </a:t>
            </a:r>
            <a:r>
              <a:rPr lang="en-US" altLang="en-US" sz="2400" b="1" dirty="0" err="1"/>
              <a:t>struct</a:t>
            </a:r>
            <a:r>
              <a:rPr lang="en-US" altLang="en-US" sz="2400" b="1" dirty="0"/>
              <a:t> </a:t>
            </a:r>
            <a:r>
              <a:rPr lang="en-US" altLang="en-US" sz="2400" b="1" dirty="0" err="1"/>
              <a:t>msgbuf</a:t>
            </a:r>
            <a:r>
              <a:rPr lang="en-US" altLang="en-US" sz="2400" b="1" dirty="0"/>
              <a:t> *</a:t>
            </a:r>
            <a:r>
              <a:rPr lang="en-US" altLang="en-US" sz="2400" b="1" dirty="0" err="1"/>
              <a:t>msgp</a:t>
            </a:r>
            <a:r>
              <a:rPr lang="en-US" altLang="en-US" sz="2400" b="1" dirty="0"/>
              <a:t>, </a:t>
            </a:r>
            <a:r>
              <a:rPr lang="en-US" altLang="en-US" sz="2400" b="1" dirty="0" err="1"/>
              <a:t>size_t</a:t>
            </a:r>
            <a:r>
              <a:rPr lang="en-US" altLang="en-US" sz="2400" b="1" dirty="0"/>
              <a:t> </a:t>
            </a:r>
            <a:r>
              <a:rPr lang="en-US" altLang="en-US" sz="2400" b="1" dirty="0" err="1"/>
              <a:t>msgsz</a:t>
            </a:r>
            <a:r>
              <a:rPr lang="en-US" altLang="en-US" sz="2400" b="1" dirty="0"/>
              <a:t>, long </a:t>
            </a:r>
            <a:r>
              <a:rPr lang="en-US" altLang="en-US" sz="2400" b="1" dirty="0" err="1"/>
              <a:t>msgtype</a:t>
            </a:r>
            <a:r>
              <a:rPr lang="en-US" altLang="en-US" sz="2400" b="1" dirty="0"/>
              <a:t>, </a:t>
            </a:r>
            <a:r>
              <a:rPr lang="en-US" altLang="en-US" sz="2400" b="1" dirty="0" err="1"/>
              <a:t>int</a:t>
            </a:r>
            <a:r>
              <a:rPr lang="en-US" altLang="en-US" sz="2400" b="1" dirty="0"/>
              <a:t> </a:t>
            </a:r>
            <a:r>
              <a:rPr lang="en-US" altLang="en-US" sz="2400" b="1" dirty="0" err="1"/>
              <a:t>msgflg</a:t>
            </a:r>
            <a:r>
              <a:rPr lang="en-US" altLang="en-US" sz="2400" b="1" dirty="0"/>
              <a:t>);</a:t>
            </a:r>
          </a:p>
          <a:p>
            <a:r>
              <a:rPr lang="en-US" altLang="en-US" sz="2400" b="1" dirty="0" err="1"/>
              <a:t>msgtype</a:t>
            </a:r>
            <a:r>
              <a:rPr lang="en-US" altLang="en-US" sz="2400" b="1" dirty="0"/>
              <a:t> argument is used to retrieve a particular message.</a:t>
            </a:r>
          </a:p>
          <a:p>
            <a:pPr lvl="1"/>
            <a:r>
              <a:rPr lang="en-US" altLang="en-US" sz="2000" b="1" dirty="0"/>
              <a:t>0      -retrieve in FIFO order</a:t>
            </a:r>
          </a:p>
          <a:p>
            <a:pPr lvl="1"/>
            <a:r>
              <a:rPr lang="en-US" altLang="en-US" sz="2000" b="1" dirty="0"/>
              <a:t>+</a:t>
            </a:r>
            <a:r>
              <a:rPr lang="en-US" altLang="en-US" sz="2000" b="1" dirty="0" err="1"/>
              <a:t>ve</a:t>
            </a:r>
            <a:r>
              <a:rPr lang="en-US" altLang="en-US" sz="2000" b="1" dirty="0"/>
              <a:t>  - retrieve the </a:t>
            </a:r>
            <a:r>
              <a:rPr lang="en-US" altLang="ja-JP" sz="2000" b="1" dirty="0" err="1">
                <a:ea typeface="ＭＳ Ｐゴシック" panose="020B0600070205080204" pitchFamily="34" charset="-128"/>
              </a:rPr>
              <a:t>the</a:t>
            </a:r>
            <a:r>
              <a:rPr lang="en-US" altLang="ja-JP" sz="2000" b="1" dirty="0">
                <a:ea typeface="ＭＳ Ｐゴシック" panose="020B0600070205080204" pitchFamily="34" charset="-128"/>
              </a:rPr>
              <a:t> exact value of the message type </a:t>
            </a:r>
            <a:endParaRPr lang="en-US" altLang="en-US" sz="2000" b="1" dirty="0"/>
          </a:p>
          <a:p>
            <a:pPr lvl="1"/>
            <a:r>
              <a:rPr lang="en-US" altLang="en-US" sz="2000" b="1" dirty="0"/>
              <a:t>–</a:t>
            </a:r>
            <a:r>
              <a:rPr lang="en-US" altLang="en-US" sz="2000" b="1" dirty="0" err="1"/>
              <a:t>ve</a:t>
            </a:r>
            <a:r>
              <a:rPr lang="en-US" altLang="en-US" sz="2000" b="1" dirty="0"/>
              <a:t>   - first message or &lt;= </a:t>
            </a:r>
            <a:r>
              <a:rPr lang="en-US" altLang="ja-JP" sz="2000" b="1" dirty="0">
                <a:ea typeface="ＭＳ Ｐゴシック" panose="020B0600070205080204" pitchFamily="34" charset="-128"/>
              </a:rPr>
              <a:t>to the absolute value. </a:t>
            </a:r>
            <a:endParaRPr lang="en-US" altLang="en-US" sz="2000" b="1" dirty="0"/>
          </a:p>
          <a:p>
            <a:r>
              <a:rPr lang="en-US" altLang="en-US" sz="2400" b="1" dirty="0"/>
              <a:t>on success, </a:t>
            </a:r>
            <a:r>
              <a:rPr lang="en-US" altLang="en-US" sz="2400" b="1" dirty="0" err="1"/>
              <a:t>msgrcv</a:t>
            </a:r>
            <a:r>
              <a:rPr lang="en-US" altLang="en-US" sz="2400" b="1" dirty="0"/>
              <a:t> returns with the number of bytes actually copied into the message text</a:t>
            </a:r>
          </a:p>
        </p:txBody>
      </p:sp>
      <p:sp>
        <p:nvSpPr>
          <p:cNvPr id="6" name="Rectangle 3"/>
          <p:cNvSpPr txBox="1">
            <a:spLocks noChangeArrowheads="1"/>
          </p:cNvSpPr>
          <p:nvPr/>
        </p:nvSpPr>
        <p:spPr>
          <a:xfrm>
            <a:off x="2576171" y="4146055"/>
            <a:ext cx="7303554" cy="2439860"/>
          </a:xfrm>
          <a:prstGeom prst="rect">
            <a:avLst/>
          </a:prstGeom>
          <a:solidFill>
            <a:srgbClr val="CCFFFF"/>
          </a:solidFill>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b="1" dirty="0"/>
              <a:t>key = </a:t>
            </a:r>
            <a:r>
              <a:rPr lang="en-US" altLang="en-US" b="1" dirty="0" err="1"/>
              <a:t>ftok</a:t>
            </a:r>
            <a:r>
              <a:rPr lang="en-US" altLang="en-US" b="1" dirty="0"/>
              <a:t> (“.“, ‘a‘);</a:t>
            </a:r>
          </a:p>
          <a:p>
            <a:r>
              <a:rPr lang="en-US" altLang="en-US" b="1" dirty="0" err="1"/>
              <a:t>msqid</a:t>
            </a:r>
            <a:r>
              <a:rPr lang="en-US" altLang="en-US" b="1" dirty="0"/>
              <a:t> = </a:t>
            </a:r>
            <a:r>
              <a:rPr lang="en-US" altLang="en-US" b="1" dirty="0" err="1"/>
              <a:t>msgget</a:t>
            </a:r>
            <a:r>
              <a:rPr lang="en-US" altLang="en-US" b="1" dirty="0"/>
              <a:t> (key, IPC_CREAT|0666);</a:t>
            </a:r>
          </a:p>
          <a:p>
            <a:r>
              <a:rPr lang="en-US" altLang="en-US" b="1" dirty="0" err="1"/>
              <a:t>msgsnd</a:t>
            </a:r>
            <a:r>
              <a:rPr lang="en-US" altLang="en-US" b="1" dirty="0"/>
              <a:t> (</a:t>
            </a:r>
            <a:r>
              <a:rPr lang="en-US" altLang="en-US" b="1" dirty="0" err="1"/>
              <a:t>msqid</a:t>
            </a:r>
            <a:r>
              <a:rPr lang="en-US" altLang="en-US" b="1" dirty="0"/>
              <a:t>, &amp;</a:t>
            </a:r>
            <a:r>
              <a:rPr lang="en-US" altLang="en-US" b="1" dirty="0" err="1"/>
              <a:t>struct</a:t>
            </a:r>
            <a:r>
              <a:rPr lang="en-US" altLang="en-US" b="1" dirty="0"/>
              <a:t>, </a:t>
            </a:r>
            <a:r>
              <a:rPr lang="en-US" altLang="en-US" b="1" dirty="0" err="1"/>
              <a:t>sizeof</a:t>
            </a:r>
            <a:r>
              <a:rPr lang="en-US" altLang="en-US" b="1" dirty="0"/>
              <a:t> (</a:t>
            </a:r>
            <a:r>
              <a:rPr lang="en-US" altLang="en-US" b="1" dirty="0" err="1"/>
              <a:t>struct</a:t>
            </a:r>
            <a:r>
              <a:rPr lang="en-US" altLang="en-US" b="1" dirty="0"/>
              <a:t>), 0);</a:t>
            </a:r>
          </a:p>
          <a:p>
            <a:r>
              <a:rPr lang="en-US" altLang="en-US" b="1" dirty="0" err="1"/>
              <a:t>msgrcv</a:t>
            </a:r>
            <a:r>
              <a:rPr lang="en-US" altLang="en-US" b="1" dirty="0"/>
              <a:t> (</a:t>
            </a:r>
            <a:r>
              <a:rPr lang="en-US" altLang="en-US" b="1" dirty="0" err="1"/>
              <a:t>msqid</a:t>
            </a:r>
            <a:r>
              <a:rPr lang="en-US" altLang="en-US" b="1" dirty="0"/>
              <a:t>, &amp;</a:t>
            </a:r>
            <a:r>
              <a:rPr lang="en-US" altLang="en-US" b="1" dirty="0" err="1"/>
              <a:t>struct</a:t>
            </a:r>
            <a:r>
              <a:rPr lang="en-US" altLang="en-US" b="1" dirty="0"/>
              <a:t>, </a:t>
            </a:r>
            <a:r>
              <a:rPr lang="en-US" altLang="en-US" b="1" dirty="0" err="1"/>
              <a:t>sizeof</a:t>
            </a:r>
            <a:r>
              <a:rPr lang="en-US" altLang="en-US" b="1" dirty="0"/>
              <a:t> (</a:t>
            </a:r>
            <a:r>
              <a:rPr lang="en-US" altLang="en-US" b="1" dirty="0" err="1"/>
              <a:t>struct</a:t>
            </a:r>
            <a:r>
              <a:rPr lang="en-US" altLang="en-US" b="1" dirty="0"/>
              <a:t>), </a:t>
            </a:r>
            <a:r>
              <a:rPr lang="en-US" altLang="en-US" b="1" dirty="0" err="1"/>
              <a:t>mtype</a:t>
            </a:r>
            <a:r>
              <a:rPr lang="en-US" altLang="en-US" b="1" dirty="0"/>
              <a:t>, 0);</a:t>
            </a:r>
          </a:p>
          <a:p>
            <a:r>
              <a:rPr lang="en-US" altLang="en-US" b="1" dirty="0" err="1"/>
              <a:t>msgctl</a:t>
            </a:r>
            <a:r>
              <a:rPr lang="en-US" altLang="en-US" b="1" dirty="0"/>
              <a:t> (</a:t>
            </a:r>
            <a:r>
              <a:rPr lang="en-US" altLang="en-US" b="1" dirty="0" err="1"/>
              <a:t>msqid</a:t>
            </a:r>
            <a:r>
              <a:rPr lang="en-US" altLang="en-US" b="1" dirty="0"/>
              <a:t>, IPC_RMID, NULL);</a:t>
            </a:r>
          </a:p>
          <a:p>
            <a:r>
              <a:rPr lang="en-US" altLang="en-US" b="1" dirty="0"/>
              <a:t>$</a:t>
            </a:r>
            <a:r>
              <a:rPr lang="en-US" altLang="en-US" b="1" dirty="0" err="1"/>
              <a:t>ipcrm</a:t>
            </a:r>
            <a:r>
              <a:rPr lang="en-US" altLang="en-US" b="1" dirty="0"/>
              <a:t> </a:t>
            </a:r>
            <a:r>
              <a:rPr lang="en-US" altLang="en-US" b="1" dirty="0" err="1"/>
              <a:t>msg</a:t>
            </a:r>
            <a:r>
              <a:rPr lang="en-US" altLang="en-US" b="1" dirty="0"/>
              <a:t> </a:t>
            </a:r>
            <a:r>
              <a:rPr lang="en-US" altLang="en-US" b="1" dirty="0" err="1"/>
              <a:t>msqid</a:t>
            </a:r>
            <a:endParaRPr lang="en-US" altLang="en-US" b="1" dirty="0"/>
          </a:p>
        </p:txBody>
      </p:sp>
    </p:spTree>
    <p:extLst>
      <p:ext uri="{BB962C8B-B14F-4D97-AF65-F5344CB8AC3E}">
        <p14:creationId xmlns:p14="http://schemas.microsoft.com/office/powerpoint/2010/main" val="3558642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20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20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20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14" dur="20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20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20" dur="20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2000" fill="hold"/>
                                        <p:tgtEl>
                                          <p:spTgt spid="6">
                                            <p:txEl>
                                              <p:pRg st="3" end="3"/>
                                            </p:txEl>
                                          </p:spTgt>
                                        </p:tgtEl>
                                        <p:attrNameLst>
                                          <p:attrName>ppt_x</p:attrName>
                                        </p:attrNameLst>
                                      </p:cBhvr>
                                      <p:tavLst>
                                        <p:tav tm="0">
                                          <p:val>
                                            <p:strVal val="0-#ppt_w/2"/>
                                          </p:val>
                                        </p:tav>
                                        <p:tav tm="100000">
                                          <p:val>
                                            <p:strVal val="#ppt_x"/>
                                          </p:val>
                                        </p:tav>
                                      </p:tavLst>
                                    </p:anim>
                                    <p:anim calcmode="lin" valueType="num">
                                      <p:cBhvr additive="base">
                                        <p:cTn id="26" dur="2000" fill="hold"/>
                                        <p:tgtEl>
                                          <p:spTgt spid="6">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2000" fill="hold"/>
                                        <p:tgtEl>
                                          <p:spTgt spid="6">
                                            <p:txEl>
                                              <p:pRg st="4" end="4"/>
                                            </p:txEl>
                                          </p:spTgt>
                                        </p:tgtEl>
                                        <p:attrNameLst>
                                          <p:attrName>ppt_x</p:attrName>
                                        </p:attrNameLst>
                                      </p:cBhvr>
                                      <p:tavLst>
                                        <p:tav tm="0">
                                          <p:val>
                                            <p:strVal val="0-#ppt_w/2"/>
                                          </p:val>
                                        </p:tav>
                                        <p:tav tm="100000">
                                          <p:val>
                                            <p:strVal val="#ppt_x"/>
                                          </p:val>
                                        </p:tav>
                                      </p:tavLst>
                                    </p:anim>
                                    <p:anim calcmode="lin" valueType="num">
                                      <p:cBhvr additive="base">
                                        <p:cTn id="32" dur="2000" fill="hold"/>
                                        <p:tgtEl>
                                          <p:spTgt spid="6">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 calcmode="lin" valueType="num">
                                      <p:cBhvr additive="base">
                                        <p:cTn id="37" dur="2000" fill="hold"/>
                                        <p:tgtEl>
                                          <p:spTgt spid="6">
                                            <p:txEl>
                                              <p:pRg st="5" end="5"/>
                                            </p:txEl>
                                          </p:spTgt>
                                        </p:tgtEl>
                                        <p:attrNameLst>
                                          <p:attrName>ppt_x</p:attrName>
                                        </p:attrNameLst>
                                      </p:cBhvr>
                                      <p:tavLst>
                                        <p:tav tm="0">
                                          <p:val>
                                            <p:strVal val="0-#ppt_w/2"/>
                                          </p:val>
                                        </p:tav>
                                        <p:tav tm="100000">
                                          <p:val>
                                            <p:strVal val="#ppt_x"/>
                                          </p:val>
                                        </p:tav>
                                      </p:tavLst>
                                    </p:anim>
                                    <p:anim calcmode="lin" valueType="num">
                                      <p:cBhvr additive="base">
                                        <p:cTn id="38" dur="2000" fill="hold"/>
                                        <p:tgtEl>
                                          <p:spTgt spid="6">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MQ Limitations</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94</a:t>
            </a:fld>
            <a:endParaRPr lang="en-IN"/>
          </a:p>
        </p:txBody>
      </p:sp>
      <p:sp>
        <p:nvSpPr>
          <p:cNvPr id="5" name="Rectangle 3"/>
          <p:cNvSpPr txBox="1">
            <a:spLocks noChangeArrowheads="1"/>
          </p:cNvSpPr>
          <p:nvPr/>
        </p:nvSpPr>
        <p:spPr>
          <a:xfrm>
            <a:off x="498321" y="1126915"/>
            <a:ext cx="11273265" cy="2753711"/>
          </a:xfrm>
          <a:prstGeom prst="rect">
            <a:avLst/>
          </a:prstGeom>
          <a:solidFill>
            <a:srgbClr val="CCFFFF"/>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b="1" dirty="0"/>
              <a:t>Message queues are effective if a small amount of data is transferred. </a:t>
            </a:r>
          </a:p>
          <a:p>
            <a:pPr algn="just"/>
            <a:r>
              <a:rPr lang="en-US" altLang="en-US" sz="2400" b="1" dirty="0"/>
              <a:t>Very expensive  for large transfers.  </a:t>
            </a:r>
          </a:p>
          <a:p>
            <a:pPr algn="just"/>
            <a:r>
              <a:rPr lang="en-US" altLang="en-US" sz="2400" b="1" dirty="0"/>
              <a:t>During message sending and receiving, the message is copied from user buffer into kernel buffer and vice versa</a:t>
            </a:r>
          </a:p>
          <a:p>
            <a:pPr algn="just"/>
            <a:r>
              <a:rPr lang="en-US" altLang="en-US" sz="2400" b="1" dirty="0"/>
              <a:t>So each  message transfer involves two data copy operations, which results in poor performance of a system.</a:t>
            </a:r>
          </a:p>
          <a:p>
            <a:pPr algn="just"/>
            <a:r>
              <a:rPr lang="en-US" altLang="en-US" sz="2400" b="1" dirty="0"/>
              <a:t>A message in a queue can not be reused</a:t>
            </a:r>
          </a:p>
          <a:p>
            <a:pPr algn="just"/>
            <a:endParaRPr lang="en-US" altLang="en-US" sz="2400" b="1" dirty="0"/>
          </a:p>
        </p:txBody>
      </p:sp>
      <p:pic>
        <p:nvPicPr>
          <p:cNvPr id="6" name="Picture 5"/>
          <p:cNvPicPr>
            <a:picLocks noChangeAspect="1"/>
          </p:cNvPicPr>
          <p:nvPr/>
        </p:nvPicPr>
        <p:blipFill>
          <a:blip r:embed="rId2"/>
          <a:stretch>
            <a:fillRect/>
          </a:stretch>
        </p:blipFill>
        <p:spPr>
          <a:xfrm>
            <a:off x="546755" y="4086700"/>
            <a:ext cx="10972800" cy="2524125"/>
          </a:xfrm>
          <a:prstGeom prst="rect">
            <a:avLst/>
          </a:prstGeom>
        </p:spPr>
      </p:pic>
    </p:spTree>
    <p:extLst>
      <p:ext uri="{BB962C8B-B14F-4D97-AF65-F5344CB8AC3E}">
        <p14:creationId xmlns:p14="http://schemas.microsoft.com/office/powerpoint/2010/main" val="247530397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Shared Memory - Introduction</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95</a:t>
            </a:fld>
            <a:endParaRPr lang="en-IN"/>
          </a:p>
        </p:txBody>
      </p:sp>
      <p:sp>
        <p:nvSpPr>
          <p:cNvPr id="5" name="Rectangle 4"/>
          <p:cNvSpPr/>
          <p:nvPr/>
        </p:nvSpPr>
        <p:spPr>
          <a:xfrm>
            <a:off x="9611506" y="2362200"/>
            <a:ext cx="1905000" cy="39624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9611506" y="1454227"/>
            <a:ext cx="1905000" cy="907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3"/>
          <p:cNvSpPr txBox="1">
            <a:spLocks noChangeArrowheads="1"/>
          </p:cNvSpPr>
          <p:nvPr/>
        </p:nvSpPr>
        <p:spPr>
          <a:xfrm>
            <a:off x="304800" y="1219200"/>
            <a:ext cx="4603531" cy="4614042"/>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b="1" dirty="0"/>
              <a:t>Very flexible and ease of use.</a:t>
            </a:r>
          </a:p>
          <a:p>
            <a:r>
              <a:rPr lang="en-US" altLang="en-US" sz="2400" b="1" dirty="0"/>
              <a:t>Fastest IPC mechanisms</a:t>
            </a:r>
          </a:p>
          <a:p>
            <a:r>
              <a:rPr lang="en-US" altLang="en-US" sz="2400" b="1" dirty="0"/>
              <a:t> shared memory is used to provide access to </a:t>
            </a:r>
          </a:p>
          <a:p>
            <a:pPr lvl="1"/>
            <a:r>
              <a:rPr lang="en-US" altLang="en-US" sz="2200" b="1" dirty="0"/>
              <a:t>Global variable</a:t>
            </a:r>
          </a:p>
          <a:p>
            <a:pPr lvl="1"/>
            <a:r>
              <a:rPr lang="en-US" altLang="en-US" sz="2200" b="1" dirty="0"/>
              <a:t>Shared libraries</a:t>
            </a:r>
          </a:p>
          <a:p>
            <a:pPr lvl="1"/>
            <a:r>
              <a:rPr lang="en-US" altLang="en-US" sz="2200" b="1" dirty="0"/>
              <a:t>Word processors</a:t>
            </a:r>
          </a:p>
          <a:p>
            <a:pPr lvl="1"/>
            <a:r>
              <a:rPr lang="en-US" altLang="en-US" sz="2200" b="1" dirty="0"/>
              <a:t>Multi-player gaming environment</a:t>
            </a:r>
          </a:p>
          <a:p>
            <a:pPr lvl="1"/>
            <a:r>
              <a:rPr lang="en-US" altLang="en-US" sz="2200" b="1" dirty="0"/>
              <a:t>Http daemons</a:t>
            </a:r>
          </a:p>
          <a:p>
            <a:pPr lvl="1"/>
            <a:r>
              <a:rPr lang="en-US" altLang="en-US" sz="2200" b="1" dirty="0"/>
              <a:t>Other programs written in languages like Perl, C etc.,</a:t>
            </a:r>
          </a:p>
          <a:p>
            <a:endParaRPr lang="en-US" altLang="en-US" b="1" dirty="0"/>
          </a:p>
          <a:p>
            <a:pPr>
              <a:buFont typeface="Wingdings" panose="05000000000000000000" pitchFamily="2" charset="2"/>
              <a:buNone/>
            </a:pPr>
            <a:endParaRPr lang="en-US" altLang="en-US" b="1" dirty="0"/>
          </a:p>
        </p:txBody>
      </p:sp>
      <p:sp>
        <p:nvSpPr>
          <p:cNvPr id="8" name="Rectangle 7"/>
          <p:cNvSpPr>
            <a:spLocks noChangeArrowheads="1"/>
          </p:cNvSpPr>
          <p:nvPr/>
        </p:nvSpPr>
        <p:spPr bwMode="auto">
          <a:xfrm>
            <a:off x="9611506" y="1447800"/>
            <a:ext cx="1905000" cy="4876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9" name="Line 6"/>
          <p:cNvSpPr>
            <a:spLocks noChangeShapeType="1"/>
          </p:cNvSpPr>
          <p:nvPr/>
        </p:nvSpPr>
        <p:spPr bwMode="auto">
          <a:xfrm>
            <a:off x="9611506" y="2362200"/>
            <a:ext cx="1905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0" name="Text Box 7"/>
          <p:cNvSpPr txBox="1">
            <a:spLocks noChangeArrowheads="1"/>
          </p:cNvSpPr>
          <p:nvPr/>
        </p:nvSpPr>
        <p:spPr bwMode="auto">
          <a:xfrm>
            <a:off x="9687706" y="1678238"/>
            <a:ext cx="1752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b="1" dirty="0" smtClean="0">
                <a:latin typeface="Albertus Extra Bold" pitchFamily="34" charset="0"/>
              </a:rPr>
              <a:t>Kernel</a:t>
            </a:r>
            <a:endParaRPr lang="en-US" altLang="en-US" sz="2000" b="1" dirty="0">
              <a:latin typeface="Albertus Extra Bold" pitchFamily="34" charset="0"/>
            </a:endParaRPr>
          </a:p>
        </p:txBody>
      </p:sp>
      <p:sp>
        <p:nvSpPr>
          <p:cNvPr id="11" name="Rectangle 10"/>
          <p:cNvSpPr>
            <a:spLocks noChangeArrowheads="1"/>
          </p:cNvSpPr>
          <p:nvPr/>
        </p:nvSpPr>
        <p:spPr bwMode="auto">
          <a:xfrm>
            <a:off x="9611506" y="3886200"/>
            <a:ext cx="1905000" cy="1066800"/>
          </a:xfrm>
          <a:prstGeom prst="rect">
            <a:avLst/>
          </a:prstGeom>
          <a:solidFill>
            <a:srgbClr val="CCFFFF"/>
          </a:solidFill>
          <a:ln w="9525">
            <a:solidFill>
              <a:schemeClr val="tx1"/>
            </a:solidFill>
            <a:miter lim="800000"/>
            <a:headEnd/>
            <a:tailEnd/>
          </a:ln>
          <a:effectLst/>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12" name="Text Box 9"/>
          <p:cNvSpPr txBox="1">
            <a:spLocks noChangeArrowheads="1"/>
          </p:cNvSpPr>
          <p:nvPr/>
        </p:nvSpPr>
        <p:spPr bwMode="auto">
          <a:xfrm>
            <a:off x="9897029" y="4200227"/>
            <a:ext cx="126305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b="1" dirty="0" err="1">
                <a:solidFill>
                  <a:srgbClr val="080808"/>
                </a:solidFill>
                <a:latin typeface="Albertus Extra Bold" pitchFamily="34" charset="0"/>
              </a:rPr>
              <a:t>Shm</a:t>
            </a:r>
            <a:r>
              <a:rPr lang="en-US" altLang="en-US" b="1" dirty="0">
                <a:solidFill>
                  <a:srgbClr val="080808"/>
                </a:solidFill>
                <a:latin typeface="Albertus Extra Bold" pitchFamily="34" charset="0"/>
              </a:rPr>
              <a:t> size</a:t>
            </a:r>
          </a:p>
        </p:txBody>
      </p:sp>
      <p:sp>
        <p:nvSpPr>
          <p:cNvPr id="13" name="Text Box 10"/>
          <p:cNvSpPr txBox="1">
            <a:spLocks noChangeArrowheads="1"/>
          </p:cNvSpPr>
          <p:nvPr/>
        </p:nvSpPr>
        <p:spPr bwMode="auto">
          <a:xfrm>
            <a:off x="9611506" y="3493264"/>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dirty="0" err="1">
                <a:solidFill>
                  <a:srgbClr val="CC3300"/>
                </a:solidFill>
                <a:latin typeface="Albertus Extra Bold" pitchFamily="34" charset="0"/>
              </a:rPr>
              <a:t>shmid</a:t>
            </a:r>
            <a:endParaRPr lang="en-US" altLang="en-US" sz="2000" b="1" dirty="0">
              <a:solidFill>
                <a:srgbClr val="CC3300"/>
              </a:solidFill>
              <a:latin typeface="Albertus Extra Bold" pitchFamily="34" charset="0"/>
            </a:endParaRPr>
          </a:p>
        </p:txBody>
      </p:sp>
      <p:sp>
        <p:nvSpPr>
          <p:cNvPr id="14" name="Text Box 11"/>
          <p:cNvSpPr txBox="1">
            <a:spLocks noChangeArrowheads="1"/>
          </p:cNvSpPr>
          <p:nvPr/>
        </p:nvSpPr>
        <p:spPr bwMode="auto">
          <a:xfrm>
            <a:off x="8316106" y="3657600"/>
            <a:ext cx="1143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dirty="0">
                <a:solidFill>
                  <a:srgbClr val="080808"/>
                </a:solidFill>
                <a:latin typeface="Albertus Extra Bold" pitchFamily="34" charset="0"/>
              </a:rPr>
              <a:t>pointer</a:t>
            </a:r>
          </a:p>
        </p:txBody>
      </p:sp>
      <p:sp>
        <p:nvSpPr>
          <p:cNvPr id="15" name="Line 12"/>
          <p:cNvSpPr>
            <a:spLocks noChangeShapeType="1"/>
          </p:cNvSpPr>
          <p:nvPr/>
        </p:nvSpPr>
        <p:spPr bwMode="auto">
          <a:xfrm flipH="1">
            <a:off x="9306706" y="3886200"/>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6" name="Text Box 13"/>
          <p:cNvSpPr txBox="1">
            <a:spLocks noChangeArrowheads="1"/>
          </p:cNvSpPr>
          <p:nvPr/>
        </p:nvSpPr>
        <p:spPr bwMode="auto">
          <a:xfrm rot="5400000">
            <a:off x="10080778" y="4378418"/>
            <a:ext cx="33736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b="1" dirty="0">
                <a:solidFill>
                  <a:srgbClr val="080808"/>
                </a:solidFill>
                <a:latin typeface="Albertus Extra Bold" pitchFamily="34" charset="0"/>
              </a:rPr>
              <a:t>Physical Memory</a:t>
            </a:r>
          </a:p>
        </p:txBody>
      </p:sp>
      <p:sp>
        <p:nvSpPr>
          <p:cNvPr id="17" name="Rectangle 6"/>
          <p:cNvSpPr>
            <a:spLocks noChangeArrowheads="1"/>
          </p:cNvSpPr>
          <p:nvPr/>
        </p:nvSpPr>
        <p:spPr bwMode="auto">
          <a:xfrm>
            <a:off x="5993165" y="4018984"/>
            <a:ext cx="1966522" cy="1200329"/>
          </a:xfrm>
          <a:prstGeom prst="rect">
            <a:avLst/>
          </a:prstGeom>
          <a:solidFill>
            <a:srgbClr val="CCFFFF"/>
          </a:solidFill>
          <a:ln w="9525">
            <a:solidFill>
              <a:schemeClr val="tx1"/>
            </a:solidFill>
            <a:miter lim="800000"/>
            <a:headEnd/>
            <a:tailEnd/>
          </a:ln>
          <a:effectLst/>
        </p:spPr>
        <p:txBody>
          <a:bodyPr wrap="squar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IN" altLang="en-US" b="1" dirty="0">
              <a:latin typeface="+mn-lt"/>
            </a:endParaRPr>
          </a:p>
          <a:p>
            <a:pPr algn="ctr" eaLnBrk="1" hangingPunct="1"/>
            <a:r>
              <a:rPr lang="en-IN" altLang="en-US" b="1" dirty="0">
                <a:latin typeface="+mn-lt"/>
              </a:rPr>
              <a:t>Shared Memory Size</a:t>
            </a:r>
          </a:p>
          <a:p>
            <a:pPr algn="ctr" eaLnBrk="1" hangingPunct="1"/>
            <a:endParaRPr lang="en-IN" altLang="en-US" b="1" dirty="0">
              <a:latin typeface="+mn-lt"/>
            </a:endParaRPr>
          </a:p>
        </p:txBody>
      </p:sp>
      <p:sp>
        <p:nvSpPr>
          <p:cNvPr id="18" name="Text Box 8"/>
          <p:cNvSpPr txBox="1">
            <a:spLocks noChangeArrowheads="1"/>
          </p:cNvSpPr>
          <p:nvPr/>
        </p:nvSpPr>
        <p:spPr bwMode="auto">
          <a:xfrm>
            <a:off x="5184365" y="3673208"/>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dirty="0" err="1">
                <a:solidFill>
                  <a:srgbClr val="CC3300"/>
                </a:solidFill>
                <a:latin typeface="Albertus Extra Bold" pitchFamily="34" charset="0"/>
              </a:rPr>
              <a:t>shmid</a:t>
            </a:r>
            <a:endParaRPr lang="en-US" altLang="en-US" sz="2000" b="1" dirty="0">
              <a:solidFill>
                <a:srgbClr val="CC3300"/>
              </a:solidFill>
              <a:latin typeface="Albertus Extra Bold" pitchFamily="34" charset="0"/>
            </a:endParaRPr>
          </a:p>
        </p:txBody>
      </p:sp>
      <p:sp>
        <p:nvSpPr>
          <p:cNvPr id="19" name="Text Box 11"/>
          <p:cNvSpPr txBox="1">
            <a:spLocks noChangeArrowheads="1"/>
          </p:cNvSpPr>
          <p:nvPr/>
        </p:nvSpPr>
        <p:spPr bwMode="auto">
          <a:xfrm>
            <a:off x="6265132" y="5213541"/>
            <a:ext cx="178819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dirty="0" err="1">
                <a:solidFill>
                  <a:srgbClr val="080808"/>
                </a:solidFill>
                <a:latin typeface="Albertus Extra Bold" pitchFamily="34" charset="0"/>
              </a:rPr>
              <a:t>shmget</a:t>
            </a:r>
            <a:r>
              <a:rPr lang="en-US" altLang="en-US" sz="2000" b="1" dirty="0">
                <a:solidFill>
                  <a:srgbClr val="080808"/>
                </a:solidFill>
                <a:latin typeface="Albertus Extra Bold" pitchFamily="34" charset="0"/>
              </a:rPr>
              <a:t>( )</a:t>
            </a:r>
          </a:p>
        </p:txBody>
      </p:sp>
      <p:sp>
        <p:nvSpPr>
          <p:cNvPr id="20" name="Text Box 11"/>
          <p:cNvSpPr txBox="1">
            <a:spLocks noChangeArrowheads="1"/>
          </p:cNvSpPr>
          <p:nvPr/>
        </p:nvSpPr>
        <p:spPr bwMode="auto">
          <a:xfrm>
            <a:off x="10057900" y="6296057"/>
            <a:ext cx="135557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dirty="0" err="1">
                <a:solidFill>
                  <a:srgbClr val="080808"/>
                </a:solidFill>
                <a:latin typeface="Albertus Extra Bold" pitchFamily="34" charset="0"/>
              </a:rPr>
              <a:t>shmat</a:t>
            </a:r>
            <a:r>
              <a:rPr lang="en-US" altLang="en-US" sz="2000" b="1" dirty="0">
                <a:solidFill>
                  <a:srgbClr val="080808"/>
                </a:solidFill>
                <a:latin typeface="Albertus Extra Bold" pitchFamily="34" charset="0"/>
              </a:rPr>
              <a:t>( )</a:t>
            </a:r>
          </a:p>
        </p:txBody>
      </p:sp>
    </p:spTree>
    <p:extLst>
      <p:ext uri="{BB962C8B-B14F-4D97-AF65-F5344CB8AC3E}">
        <p14:creationId xmlns:p14="http://schemas.microsoft.com/office/powerpoint/2010/main" val="105794086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Shared Memory</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96</a:t>
            </a:fld>
            <a:endParaRPr lang="en-IN"/>
          </a:p>
        </p:txBody>
      </p:sp>
      <p:sp>
        <p:nvSpPr>
          <p:cNvPr id="5" name="Rectangle 3"/>
          <p:cNvSpPr txBox="1">
            <a:spLocks noChangeArrowheads="1"/>
          </p:cNvSpPr>
          <p:nvPr/>
        </p:nvSpPr>
        <p:spPr>
          <a:xfrm>
            <a:off x="457200" y="1143000"/>
            <a:ext cx="5469875" cy="5257800"/>
          </a:xfrm>
          <a:prstGeom prst="rect">
            <a:avLst/>
          </a:prstGeom>
          <a:solidFill>
            <a:schemeClr val="tx2">
              <a:lumMod val="10000"/>
              <a:lumOff val="90000"/>
            </a:scheme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3200" b="1" dirty="0"/>
              <a:t>Shared memory is a much faster method of communication than either semaphores or message queues.</a:t>
            </a:r>
          </a:p>
          <a:p>
            <a:pPr algn="just"/>
            <a:r>
              <a:rPr lang="en-US" altLang="en-US" sz="3200" b="1" dirty="0"/>
              <a:t> Does not require an intermediate kernel buffer</a:t>
            </a:r>
          </a:p>
          <a:p>
            <a:pPr algn="just"/>
            <a:r>
              <a:rPr lang="en-US" altLang="en-US" sz="3200" b="1" dirty="0"/>
              <a:t>Using shared memory is quite easy. After a shared memory segment is set up, it is manipulated exactly like any other memory area.</a:t>
            </a:r>
          </a:p>
        </p:txBody>
      </p:sp>
      <p:sp>
        <p:nvSpPr>
          <p:cNvPr id="6" name="Rectangle 3"/>
          <p:cNvSpPr txBox="1">
            <a:spLocks noChangeArrowheads="1"/>
          </p:cNvSpPr>
          <p:nvPr/>
        </p:nvSpPr>
        <p:spPr>
          <a:xfrm>
            <a:off x="6455884" y="1214471"/>
            <a:ext cx="5300949" cy="4073625"/>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3200" b="1"/>
              <a:t>The steps involved are</a:t>
            </a:r>
          </a:p>
          <a:p>
            <a:pPr lvl="1"/>
            <a:r>
              <a:rPr lang="en-US" altLang="en-US" sz="2800" b="1"/>
              <a:t>Creating shared memory</a:t>
            </a:r>
          </a:p>
          <a:p>
            <a:pPr lvl="1"/>
            <a:r>
              <a:rPr lang="en-US" altLang="en-US" sz="2800" b="1"/>
              <a:t>Connecting to the memory &amp; obtaining a pointer to the memory</a:t>
            </a:r>
          </a:p>
          <a:p>
            <a:pPr lvl="1"/>
            <a:r>
              <a:rPr lang="en-US" altLang="en-US" sz="2800" b="1"/>
              <a:t>Reading/Writing &amp; changing access mode to the memory</a:t>
            </a:r>
          </a:p>
          <a:p>
            <a:pPr lvl="1"/>
            <a:r>
              <a:rPr lang="en-US" altLang="en-US" sz="2800" b="1"/>
              <a:t>Detaching from memory</a:t>
            </a:r>
          </a:p>
          <a:p>
            <a:pPr lvl="1"/>
            <a:r>
              <a:rPr lang="en-US" altLang="en-US" sz="2800" b="1"/>
              <a:t>Deleting the shared segment</a:t>
            </a:r>
          </a:p>
          <a:p>
            <a:pPr lvl="1">
              <a:buFont typeface="Arial" panose="020B0604020202020204" pitchFamily="34" charset="0"/>
              <a:buNone/>
            </a:pPr>
            <a:endParaRPr lang="en-US" altLang="en-US" sz="2800" b="1" dirty="0"/>
          </a:p>
        </p:txBody>
      </p:sp>
    </p:spTree>
    <p:extLst>
      <p:ext uri="{BB962C8B-B14F-4D97-AF65-F5344CB8AC3E}">
        <p14:creationId xmlns:p14="http://schemas.microsoft.com/office/powerpoint/2010/main" val="73441631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s</a:t>
            </a:r>
            <a:r>
              <a:rPr lang="en-US" dirty="0" err="1" smtClean="0">
                <a:latin typeface="+mn-lt"/>
              </a:rPr>
              <a:t>hm</a:t>
            </a:r>
            <a:r>
              <a:rPr lang="en-US" dirty="0" smtClean="0">
                <a:latin typeface="+mn-lt"/>
              </a:rPr>
              <a:t> – system calls</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97</a:t>
            </a:fld>
            <a:endParaRPr lang="en-IN"/>
          </a:p>
        </p:txBody>
      </p:sp>
      <p:sp>
        <p:nvSpPr>
          <p:cNvPr id="5" name="Rectangle 3"/>
          <p:cNvSpPr txBox="1">
            <a:spLocks noChangeArrowheads="1"/>
          </p:cNvSpPr>
          <p:nvPr/>
        </p:nvSpPr>
        <p:spPr>
          <a:xfrm>
            <a:off x="304801" y="1098331"/>
            <a:ext cx="11330152" cy="2695903"/>
          </a:xfrm>
          <a:prstGeom prst="rect">
            <a:avLst/>
          </a:prstGeom>
          <a:solidFill>
            <a:schemeClr val="accent3">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80000"/>
              </a:lnSpc>
            </a:pPr>
            <a:r>
              <a:rPr lang="en-US" altLang="en-US" sz="2400" b="1" dirty="0" err="1"/>
              <a:t>shmget</a:t>
            </a:r>
            <a:r>
              <a:rPr lang="en-US" altLang="en-US" sz="2400" b="1" dirty="0"/>
              <a:t> system call is used to create a shared memory segment.</a:t>
            </a:r>
          </a:p>
          <a:p>
            <a:pPr algn="just">
              <a:lnSpc>
                <a:spcPct val="80000"/>
              </a:lnSpc>
            </a:pPr>
            <a:r>
              <a:rPr lang="en-US" altLang="en-US" sz="2400" b="1" dirty="0"/>
              <a:t>The syntax: </a:t>
            </a:r>
          </a:p>
          <a:p>
            <a:pPr algn="just">
              <a:lnSpc>
                <a:spcPct val="80000"/>
              </a:lnSpc>
              <a:buFont typeface="Wingdings" panose="05000000000000000000" pitchFamily="2" charset="2"/>
              <a:buNone/>
            </a:pPr>
            <a:r>
              <a:rPr lang="en-US" altLang="en-US" sz="2400" b="1" dirty="0"/>
              <a:t>   </a:t>
            </a:r>
            <a:r>
              <a:rPr lang="en-US" altLang="en-US" sz="2400" b="1" dirty="0" err="1"/>
              <a:t>int</a:t>
            </a:r>
            <a:r>
              <a:rPr lang="en-US" altLang="en-US" sz="2400" b="1" dirty="0"/>
              <a:t> </a:t>
            </a:r>
            <a:r>
              <a:rPr lang="en-US" altLang="en-US" sz="2400" b="1" dirty="0" err="1"/>
              <a:t>shmget</a:t>
            </a:r>
            <a:r>
              <a:rPr lang="en-US" altLang="en-US" sz="2400" b="1" dirty="0"/>
              <a:t> (</a:t>
            </a:r>
            <a:r>
              <a:rPr lang="en-US" altLang="en-US" sz="2400" b="1" dirty="0" err="1"/>
              <a:t>key_t</a:t>
            </a:r>
            <a:r>
              <a:rPr lang="en-US" altLang="en-US" sz="2400" b="1" dirty="0"/>
              <a:t> key, </a:t>
            </a:r>
            <a:r>
              <a:rPr lang="en-US" altLang="en-US" sz="2400" b="1" dirty="0" err="1"/>
              <a:t>int</a:t>
            </a:r>
            <a:r>
              <a:rPr lang="en-US" altLang="en-US" sz="2400" b="1" dirty="0"/>
              <a:t> size, </a:t>
            </a:r>
            <a:r>
              <a:rPr lang="en-US" altLang="en-US" sz="2400" b="1" dirty="0" err="1"/>
              <a:t>int</a:t>
            </a:r>
            <a:r>
              <a:rPr lang="en-US" altLang="en-US" sz="2400" b="1" dirty="0"/>
              <a:t> </a:t>
            </a:r>
            <a:r>
              <a:rPr lang="en-US" altLang="en-US" sz="2400" b="1" dirty="0" err="1"/>
              <a:t>shmflg</a:t>
            </a:r>
            <a:r>
              <a:rPr lang="en-US" altLang="en-US" sz="2400" b="1" dirty="0"/>
              <a:t>);</a:t>
            </a:r>
          </a:p>
          <a:p>
            <a:pPr lvl="2" algn="just">
              <a:lnSpc>
                <a:spcPct val="80000"/>
              </a:lnSpc>
              <a:buFontTx/>
              <a:buNone/>
            </a:pPr>
            <a:r>
              <a:rPr lang="en-US" altLang="en-US" b="1" dirty="0">
                <a:solidFill>
                  <a:schemeClr val="folHlink"/>
                </a:solidFill>
              </a:rPr>
              <a:t>key</a:t>
            </a:r>
            <a:r>
              <a:rPr lang="en-US" altLang="en-US" b="1" dirty="0"/>
              <a:t>: the return value of </a:t>
            </a:r>
            <a:r>
              <a:rPr lang="en-US" altLang="en-US" b="1" dirty="0" err="1"/>
              <a:t>ftok</a:t>
            </a:r>
            <a:r>
              <a:rPr lang="en-US" altLang="en-US" b="1" dirty="0"/>
              <a:t> function.</a:t>
            </a:r>
          </a:p>
          <a:p>
            <a:pPr lvl="2" algn="just">
              <a:lnSpc>
                <a:spcPct val="80000"/>
              </a:lnSpc>
              <a:buFontTx/>
              <a:buNone/>
            </a:pPr>
            <a:r>
              <a:rPr lang="en-US" altLang="en-US" b="1" dirty="0">
                <a:solidFill>
                  <a:schemeClr val="folHlink"/>
                </a:solidFill>
              </a:rPr>
              <a:t>size</a:t>
            </a:r>
            <a:r>
              <a:rPr lang="en-US" altLang="en-US" b="1" dirty="0"/>
              <a:t>: size of the shared memory.</a:t>
            </a:r>
          </a:p>
          <a:p>
            <a:pPr lvl="2" algn="just">
              <a:lnSpc>
                <a:spcPct val="80000"/>
              </a:lnSpc>
              <a:buFontTx/>
              <a:buNone/>
            </a:pPr>
            <a:r>
              <a:rPr lang="en-US" altLang="en-US" b="1" dirty="0" err="1">
                <a:solidFill>
                  <a:schemeClr val="folHlink"/>
                </a:solidFill>
              </a:rPr>
              <a:t>shmflg</a:t>
            </a:r>
            <a:r>
              <a:rPr lang="en-US" altLang="en-US" b="1" dirty="0"/>
              <a:t>: IPC_CREAT|0744</a:t>
            </a:r>
          </a:p>
          <a:p>
            <a:pPr algn="just">
              <a:lnSpc>
                <a:spcPct val="80000"/>
              </a:lnSpc>
            </a:pPr>
            <a:r>
              <a:rPr lang="en-US" altLang="en-US" sz="2400" b="1" dirty="0"/>
              <a:t>On success the </a:t>
            </a:r>
            <a:r>
              <a:rPr lang="en-US" altLang="en-US" sz="2400" b="1" dirty="0" err="1"/>
              <a:t>shmget</a:t>
            </a:r>
            <a:r>
              <a:rPr lang="en-US" altLang="en-US" sz="2400" b="1" dirty="0"/>
              <a:t> returns the shared memory ID or else it returns -1. </a:t>
            </a:r>
          </a:p>
        </p:txBody>
      </p:sp>
      <p:sp>
        <p:nvSpPr>
          <p:cNvPr id="6" name="Rectangle 3"/>
          <p:cNvSpPr txBox="1">
            <a:spLocks noChangeArrowheads="1"/>
          </p:cNvSpPr>
          <p:nvPr/>
        </p:nvSpPr>
        <p:spPr>
          <a:xfrm>
            <a:off x="304801" y="4091286"/>
            <a:ext cx="11330152" cy="2174521"/>
          </a:xfrm>
          <a:prstGeom prst="rect">
            <a:avLst/>
          </a:prstGeom>
          <a:solidFill>
            <a:schemeClr val="tx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b="1" dirty="0"/>
              <a:t>used to attach the created shared memory segment onto a process address space.  </a:t>
            </a:r>
          </a:p>
          <a:p>
            <a:pPr algn="just"/>
            <a:r>
              <a:rPr lang="en-US" altLang="en-US" sz="2400" b="1" dirty="0"/>
              <a:t>void *</a:t>
            </a:r>
            <a:r>
              <a:rPr lang="en-US" altLang="en-US" sz="2400" b="1" dirty="0" err="1"/>
              <a:t>shmat</a:t>
            </a:r>
            <a:r>
              <a:rPr lang="en-US" altLang="en-US" sz="2400" b="1" dirty="0"/>
              <a:t>(</a:t>
            </a:r>
            <a:r>
              <a:rPr lang="en-US" altLang="en-US" sz="2400" b="1" dirty="0" err="1"/>
              <a:t>int</a:t>
            </a:r>
            <a:r>
              <a:rPr lang="en-US" altLang="en-US" sz="2400" b="1" dirty="0"/>
              <a:t> </a:t>
            </a:r>
            <a:r>
              <a:rPr lang="en-US" altLang="en-US" sz="2400" b="1" dirty="0" err="1"/>
              <a:t>shmid,void</a:t>
            </a:r>
            <a:r>
              <a:rPr lang="en-US" altLang="en-US" sz="2400" b="1" dirty="0"/>
              <a:t> *</a:t>
            </a:r>
            <a:r>
              <a:rPr lang="en-US" altLang="en-US" sz="2400" b="1" dirty="0" err="1"/>
              <a:t>shmaddr,int</a:t>
            </a:r>
            <a:r>
              <a:rPr lang="en-US" altLang="en-US" sz="2400" b="1" dirty="0"/>
              <a:t> </a:t>
            </a:r>
            <a:r>
              <a:rPr lang="en-US" altLang="en-US" sz="2400" b="1" dirty="0" err="1"/>
              <a:t>shmflg</a:t>
            </a:r>
            <a:r>
              <a:rPr lang="en-US" altLang="en-US" sz="2400" b="1" dirty="0"/>
              <a:t>)</a:t>
            </a:r>
          </a:p>
          <a:p>
            <a:r>
              <a:rPr lang="en-US" altLang="en-US" sz="2400" b="1" dirty="0"/>
              <a:t>Example: data=</a:t>
            </a:r>
            <a:r>
              <a:rPr lang="en-US" altLang="en-US" sz="2400" b="1" dirty="0" err="1"/>
              <a:t>shmat</a:t>
            </a:r>
            <a:r>
              <a:rPr lang="en-US" altLang="en-US" sz="2400" b="1" dirty="0"/>
              <a:t>(</a:t>
            </a:r>
            <a:r>
              <a:rPr lang="en-US" altLang="en-US" sz="2400" b="1" dirty="0" err="1"/>
              <a:t>shmid</a:t>
            </a:r>
            <a:r>
              <a:rPr lang="en-US" altLang="en-US" sz="2400" b="1" dirty="0"/>
              <a:t>,(void *)0,0);</a:t>
            </a:r>
          </a:p>
          <a:p>
            <a:pPr algn="just"/>
            <a:r>
              <a:rPr lang="en-US" altLang="en-US" sz="2400" b="1" dirty="0"/>
              <a:t>A pointer is returned on the successful execution of the system call and the process can read or write to the segment using the pointer. </a:t>
            </a:r>
          </a:p>
          <a:p>
            <a:endParaRPr lang="en-US" altLang="en-US" sz="2400" b="1" dirty="0"/>
          </a:p>
          <a:p>
            <a:endParaRPr lang="en-US" altLang="en-US" sz="2400" b="1" dirty="0"/>
          </a:p>
          <a:p>
            <a:pPr>
              <a:buFont typeface="Wingdings" panose="05000000000000000000" pitchFamily="2" charset="2"/>
              <a:buNone/>
            </a:pPr>
            <a:endParaRPr lang="en-US" altLang="en-US" sz="2400" b="1" dirty="0"/>
          </a:p>
        </p:txBody>
      </p:sp>
    </p:spTree>
    <p:extLst>
      <p:ext uri="{BB962C8B-B14F-4D97-AF65-F5344CB8AC3E}">
        <p14:creationId xmlns:p14="http://schemas.microsoft.com/office/powerpoint/2010/main" val="3886079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mn-lt"/>
              </a:rPr>
              <a:t>shm</a:t>
            </a:r>
            <a:r>
              <a:rPr lang="en-US" dirty="0" smtClean="0">
                <a:latin typeface="+mn-lt"/>
              </a:rPr>
              <a:t> – system calls</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98</a:t>
            </a:fld>
            <a:endParaRPr lang="en-IN"/>
          </a:p>
        </p:txBody>
      </p:sp>
      <p:sp>
        <p:nvSpPr>
          <p:cNvPr id="5" name="Rectangle 3"/>
          <p:cNvSpPr txBox="1">
            <a:spLocks noChangeArrowheads="1"/>
          </p:cNvSpPr>
          <p:nvPr/>
        </p:nvSpPr>
        <p:spPr>
          <a:xfrm>
            <a:off x="346842" y="1605456"/>
            <a:ext cx="5402318" cy="4311869"/>
          </a:xfrm>
          <a:prstGeom prst="rect">
            <a:avLst/>
          </a:prstGeom>
          <a:solidFill>
            <a:schemeClr val="bg1">
              <a:lumMod val="9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b="1" dirty="0"/>
              <a:t>Reading or writing to a shared memory is the easiest part.</a:t>
            </a:r>
          </a:p>
          <a:p>
            <a:r>
              <a:rPr lang="en-US" altLang="en-US" sz="2400" b="1" dirty="0"/>
              <a:t>The data is written on to the shared memory as we do it with normal memory using the pointers </a:t>
            </a:r>
          </a:p>
          <a:p>
            <a:pPr marL="0" indent="0">
              <a:buNone/>
            </a:pPr>
            <a:r>
              <a:rPr lang="en-US" altLang="en-US" sz="2400" b="1" dirty="0"/>
              <a:t>Example - </a:t>
            </a:r>
          </a:p>
          <a:p>
            <a:r>
              <a:rPr lang="en-US" altLang="en-US" sz="2400" b="1" dirty="0"/>
              <a:t>Read:</a:t>
            </a:r>
          </a:p>
          <a:p>
            <a:pPr lvl="1"/>
            <a:r>
              <a:rPr lang="en-US" altLang="en-US" sz="2000" b="1" dirty="0" err="1"/>
              <a:t>p</a:t>
            </a:r>
            <a:r>
              <a:rPr lang="en-US" altLang="en-US" sz="2000" b="1" dirty="0" err="1" smtClean="0"/>
              <a:t>rintf</a:t>
            </a:r>
            <a:r>
              <a:rPr lang="en-US" altLang="en-US" sz="2000" b="1" dirty="0" smtClean="0"/>
              <a:t> (“</a:t>
            </a:r>
            <a:r>
              <a:rPr lang="en-US" altLang="en-US" sz="2000" b="1" dirty="0"/>
              <a:t>SHM contents : %s \n”, data);</a:t>
            </a:r>
          </a:p>
          <a:p>
            <a:r>
              <a:rPr lang="en-US" altLang="en-US" sz="2400" b="1" dirty="0"/>
              <a:t>Write:</a:t>
            </a:r>
          </a:p>
          <a:p>
            <a:pPr lvl="1"/>
            <a:r>
              <a:rPr lang="en-US" altLang="en-US" sz="2000" b="1" dirty="0" err="1" smtClean="0"/>
              <a:t>printf</a:t>
            </a:r>
            <a:r>
              <a:rPr lang="en-US" altLang="en-US" sz="2000" b="1" dirty="0" smtClean="0"/>
              <a:t> (“”</a:t>
            </a:r>
            <a:r>
              <a:rPr lang="en-US" altLang="en-US" sz="2000" b="1" dirty="0"/>
              <a:t>Enter a String : ”);</a:t>
            </a:r>
          </a:p>
          <a:p>
            <a:pPr lvl="1"/>
            <a:r>
              <a:rPr lang="en-US" altLang="en-US" sz="2000" b="1" dirty="0" err="1"/>
              <a:t>s</a:t>
            </a:r>
            <a:r>
              <a:rPr lang="en-US" altLang="en-US" sz="2000" b="1" dirty="0" err="1" smtClean="0"/>
              <a:t>canf</a:t>
            </a:r>
            <a:r>
              <a:rPr lang="en-US" altLang="en-US" sz="2000" b="1" dirty="0" smtClean="0"/>
              <a:t> (“ </a:t>
            </a:r>
            <a:r>
              <a:rPr lang="en-US" altLang="en-US" sz="2000" b="1" dirty="0"/>
              <a:t>%[^\n]”,data);</a:t>
            </a:r>
          </a:p>
        </p:txBody>
      </p:sp>
      <p:sp>
        <p:nvSpPr>
          <p:cNvPr id="6" name="Rectangle 3"/>
          <p:cNvSpPr txBox="1">
            <a:spLocks noChangeArrowheads="1"/>
          </p:cNvSpPr>
          <p:nvPr/>
        </p:nvSpPr>
        <p:spPr>
          <a:xfrm>
            <a:off x="6400797" y="1605456"/>
            <a:ext cx="5255447" cy="4311869"/>
          </a:xfrm>
          <a:prstGeom prst="rect">
            <a:avLst/>
          </a:prstGeom>
          <a:solidFill>
            <a:schemeClr val="accent1">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b="1" dirty="0"/>
              <a:t>The detachment of an attached shared memory segment is done by </a:t>
            </a:r>
            <a:r>
              <a:rPr lang="en-US" altLang="en-US" sz="2400" b="1" dirty="0" err="1"/>
              <a:t>shmdt</a:t>
            </a:r>
            <a:r>
              <a:rPr lang="en-US" altLang="en-US" sz="2400" b="1" dirty="0"/>
              <a:t> to pass the address of the pointer as an argument.  </a:t>
            </a:r>
          </a:p>
          <a:p>
            <a:pPr algn="just"/>
            <a:endParaRPr lang="en-US" altLang="en-US" sz="1000" b="1" dirty="0"/>
          </a:p>
          <a:p>
            <a:pPr algn="just"/>
            <a:r>
              <a:rPr lang="en-US" altLang="en-US" sz="2400" b="1" dirty="0"/>
              <a:t>Syntax: </a:t>
            </a:r>
            <a:r>
              <a:rPr lang="en-US" altLang="en-US" sz="2400" b="1" dirty="0" err="1"/>
              <a:t>int</a:t>
            </a:r>
            <a:r>
              <a:rPr lang="en-US" altLang="en-US" sz="2400" b="1" dirty="0"/>
              <a:t> </a:t>
            </a:r>
            <a:r>
              <a:rPr lang="en-US" altLang="en-US" sz="2400" b="1" dirty="0" err="1" smtClean="0"/>
              <a:t>shmdt</a:t>
            </a:r>
            <a:r>
              <a:rPr lang="en-US" altLang="en-US" sz="2400" b="1" dirty="0" smtClean="0"/>
              <a:t> (</a:t>
            </a:r>
            <a:r>
              <a:rPr lang="en-US" altLang="en-US" sz="2400" b="1" dirty="0"/>
              <a:t>void *</a:t>
            </a:r>
            <a:r>
              <a:rPr lang="en-US" altLang="en-US" sz="2400" b="1" dirty="0" err="1"/>
              <a:t>shmaddr</a:t>
            </a:r>
            <a:r>
              <a:rPr lang="en-US" altLang="en-US" sz="2400" b="1" dirty="0"/>
              <a:t>);</a:t>
            </a:r>
          </a:p>
          <a:p>
            <a:pPr algn="just"/>
            <a:endParaRPr lang="en-US" altLang="en-US" sz="300" b="1" dirty="0"/>
          </a:p>
          <a:p>
            <a:pPr algn="just"/>
            <a:r>
              <a:rPr lang="en-US" altLang="en-US" sz="2400" b="1" dirty="0"/>
              <a:t>To remove shared memory call: </a:t>
            </a:r>
          </a:p>
          <a:p>
            <a:pPr algn="just">
              <a:buFont typeface="Wingdings" panose="05000000000000000000" pitchFamily="2" charset="2"/>
              <a:buNone/>
            </a:pPr>
            <a:r>
              <a:rPr lang="en-US" altLang="en-US" sz="2400" b="1" dirty="0"/>
              <a:t>  </a:t>
            </a:r>
            <a:r>
              <a:rPr lang="en-US" altLang="en-US" sz="2400" b="1" dirty="0" err="1"/>
              <a:t>int</a:t>
            </a:r>
            <a:r>
              <a:rPr lang="en-US" altLang="en-US" sz="2400" b="1" dirty="0"/>
              <a:t> </a:t>
            </a:r>
            <a:r>
              <a:rPr lang="en-US" altLang="en-US" sz="2400" b="1" dirty="0" err="1" smtClean="0"/>
              <a:t>shmctl</a:t>
            </a:r>
            <a:r>
              <a:rPr lang="en-US" altLang="en-US" sz="2400" b="1" dirty="0" smtClean="0"/>
              <a:t> (</a:t>
            </a:r>
            <a:r>
              <a:rPr lang="en-US" altLang="en-US" sz="2400" b="1" dirty="0" err="1"/>
              <a:t>shmid,IPC_RMID,NULL</a:t>
            </a:r>
            <a:r>
              <a:rPr lang="en-US" altLang="en-US" sz="2400" b="1" dirty="0"/>
              <a:t>);</a:t>
            </a:r>
          </a:p>
          <a:p>
            <a:pPr algn="just">
              <a:buFont typeface="Wingdings" panose="05000000000000000000" pitchFamily="2" charset="2"/>
              <a:buNone/>
            </a:pPr>
            <a:endParaRPr lang="en-US" altLang="en-US" sz="600" b="1" dirty="0"/>
          </a:p>
          <a:p>
            <a:pPr algn="just"/>
            <a:r>
              <a:rPr lang="en-US" altLang="en-US" sz="2400" b="1" dirty="0"/>
              <a:t>These functions return –1 on error and 0 on successful  execution.</a:t>
            </a:r>
          </a:p>
        </p:txBody>
      </p:sp>
    </p:spTree>
    <p:extLst>
      <p:ext uri="{BB962C8B-B14F-4D97-AF65-F5344CB8AC3E}">
        <p14:creationId xmlns:p14="http://schemas.microsoft.com/office/powerpoint/2010/main" val="331209602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s</a:t>
            </a:r>
            <a:r>
              <a:rPr lang="en-US" dirty="0" err="1" smtClean="0">
                <a:latin typeface="+mn-lt"/>
              </a:rPr>
              <a:t>hm</a:t>
            </a:r>
            <a:r>
              <a:rPr lang="en-US" dirty="0" smtClean="0">
                <a:latin typeface="+mn-lt"/>
              </a:rPr>
              <a:t> –system calls</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99</a:t>
            </a:fld>
            <a:endParaRPr lang="en-IN"/>
          </a:p>
        </p:txBody>
      </p:sp>
      <p:sp>
        <p:nvSpPr>
          <p:cNvPr id="5" name="Rectangle 3"/>
          <p:cNvSpPr txBox="1">
            <a:spLocks noChangeArrowheads="1"/>
          </p:cNvSpPr>
          <p:nvPr/>
        </p:nvSpPr>
        <p:spPr>
          <a:xfrm>
            <a:off x="380999" y="1371600"/>
            <a:ext cx="11543908" cy="2403231"/>
          </a:xfrm>
          <a:prstGeom prst="rect">
            <a:avLst/>
          </a:prstGeom>
          <a:solidFill>
            <a:schemeClr val="accent1">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b="1" dirty="0" err="1"/>
              <a:t>shmid</a:t>
            </a:r>
            <a:r>
              <a:rPr lang="en-US" altLang="en-US" sz="2400" b="1" dirty="0"/>
              <a:t> = </a:t>
            </a:r>
            <a:r>
              <a:rPr lang="en-US" altLang="en-US" sz="2400" b="1" dirty="0" err="1"/>
              <a:t>shmget</a:t>
            </a:r>
            <a:r>
              <a:rPr lang="en-US" altLang="en-US" sz="2400" b="1" dirty="0"/>
              <a:t> (key, 1024, IPC_CREAT|0744);</a:t>
            </a:r>
          </a:p>
          <a:p>
            <a:r>
              <a:rPr lang="en-US" altLang="en-US" sz="2400" b="1" dirty="0" smtClean="0"/>
              <a:t>void </a:t>
            </a:r>
            <a:r>
              <a:rPr lang="en-US" altLang="en-US" sz="2400" b="1" dirty="0"/>
              <a:t>*</a:t>
            </a:r>
            <a:r>
              <a:rPr lang="en-US" altLang="en-US" sz="2400" b="1" dirty="0" err="1"/>
              <a:t>shmat</a:t>
            </a:r>
            <a:r>
              <a:rPr lang="en-US" altLang="en-US" sz="2400" b="1" dirty="0"/>
              <a:t> (</a:t>
            </a:r>
            <a:r>
              <a:rPr lang="en-US" altLang="en-US" sz="2400" b="1" dirty="0" err="1"/>
              <a:t>int</a:t>
            </a:r>
            <a:r>
              <a:rPr lang="en-US" altLang="en-US" sz="2400" b="1" dirty="0"/>
              <a:t> </a:t>
            </a:r>
            <a:r>
              <a:rPr lang="en-US" altLang="en-US" sz="2400" b="1" dirty="0" err="1"/>
              <a:t>shmid</a:t>
            </a:r>
            <a:r>
              <a:rPr lang="en-US" altLang="en-US" sz="2400" b="1" dirty="0"/>
              <a:t>, void *</a:t>
            </a:r>
            <a:r>
              <a:rPr lang="en-US" altLang="en-US" sz="2400" b="1" dirty="0" err="1"/>
              <a:t>shmaddr</a:t>
            </a:r>
            <a:r>
              <a:rPr lang="en-US" altLang="en-US" sz="2400" b="1" dirty="0"/>
              <a:t>, </a:t>
            </a:r>
            <a:r>
              <a:rPr lang="en-US" altLang="en-US" sz="2400" b="1" dirty="0" err="1"/>
              <a:t>int</a:t>
            </a:r>
            <a:r>
              <a:rPr lang="en-US" altLang="en-US" sz="2400" b="1" dirty="0"/>
              <a:t> </a:t>
            </a:r>
            <a:r>
              <a:rPr lang="en-US" altLang="en-US" sz="2400" b="1" dirty="0" err="1"/>
              <a:t>shmflg</a:t>
            </a:r>
            <a:r>
              <a:rPr lang="en-US" altLang="en-US" sz="2400" b="1" dirty="0" smtClean="0"/>
              <a:t>);  </a:t>
            </a:r>
            <a:r>
              <a:rPr lang="en-US" altLang="en-US" sz="1600" b="1" dirty="0" smtClean="0"/>
              <a:t>if </a:t>
            </a:r>
            <a:r>
              <a:rPr lang="en-US" altLang="en-US" sz="1600" b="1" dirty="0"/>
              <a:t>the </a:t>
            </a:r>
            <a:r>
              <a:rPr lang="en-US" altLang="en-US" sz="1600" b="1" dirty="0" err="1"/>
              <a:t>shm</a:t>
            </a:r>
            <a:r>
              <a:rPr lang="en-US" altLang="en-US" sz="1600" b="1" dirty="0"/>
              <a:t> is read only pass SHM_RDONLY else 0</a:t>
            </a:r>
            <a:endParaRPr lang="en-US" altLang="en-US" sz="2400" b="1" dirty="0"/>
          </a:p>
          <a:p>
            <a:r>
              <a:rPr lang="en-US" altLang="en-US" sz="2400" b="1" dirty="0" smtClean="0"/>
              <a:t>(</a:t>
            </a:r>
            <a:r>
              <a:rPr lang="en-US" altLang="en-US" sz="2400" b="1" dirty="0"/>
              <a:t>void *)data = </a:t>
            </a:r>
            <a:r>
              <a:rPr lang="en-US" altLang="en-US" sz="2400" b="1" dirty="0" err="1"/>
              <a:t>shmat</a:t>
            </a:r>
            <a:r>
              <a:rPr lang="en-US" altLang="en-US" sz="2400" b="1" dirty="0"/>
              <a:t> (</a:t>
            </a:r>
            <a:r>
              <a:rPr lang="en-US" altLang="en-US" sz="2400" b="1" dirty="0" err="1"/>
              <a:t>shmid</a:t>
            </a:r>
            <a:r>
              <a:rPr lang="en-US" altLang="en-US" sz="2400" b="1" dirty="0"/>
              <a:t>, (void *)0, 0);</a:t>
            </a:r>
          </a:p>
          <a:p>
            <a:r>
              <a:rPr lang="en-US" altLang="en-US" sz="2400" b="1" dirty="0" err="1" smtClean="0"/>
              <a:t>int</a:t>
            </a:r>
            <a:r>
              <a:rPr lang="en-US" altLang="en-US" sz="2400" b="1" dirty="0" smtClean="0"/>
              <a:t> </a:t>
            </a:r>
            <a:r>
              <a:rPr lang="en-US" altLang="en-US" sz="2400" b="1" dirty="0" err="1"/>
              <a:t>shmdt</a:t>
            </a:r>
            <a:r>
              <a:rPr lang="en-US" altLang="en-US" sz="2400" b="1" dirty="0"/>
              <a:t> (void *</a:t>
            </a:r>
            <a:r>
              <a:rPr lang="en-US" altLang="en-US" sz="2400" b="1" dirty="0" err="1"/>
              <a:t>shmaddr</a:t>
            </a:r>
            <a:r>
              <a:rPr lang="en-US" altLang="en-US" sz="2400" b="1" dirty="0"/>
              <a:t>);</a:t>
            </a:r>
          </a:p>
          <a:p>
            <a:r>
              <a:rPr lang="en-US" altLang="en-US" sz="2400" b="1" dirty="0" err="1" smtClean="0"/>
              <a:t>int</a:t>
            </a:r>
            <a:r>
              <a:rPr lang="en-US" altLang="en-US" sz="2400" b="1" dirty="0" smtClean="0"/>
              <a:t> </a:t>
            </a:r>
            <a:r>
              <a:rPr lang="en-US" altLang="en-US" sz="2400" b="1" dirty="0" err="1"/>
              <a:t>shmctl</a:t>
            </a:r>
            <a:r>
              <a:rPr lang="en-US" altLang="en-US" sz="2400" b="1" dirty="0"/>
              <a:t> (</a:t>
            </a:r>
            <a:r>
              <a:rPr lang="en-US" altLang="en-US" sz="2400" b="1" dirty="0" err="1"/>
              <a:t>shmid</a:t>
            </a:r>
            <a:r>
              <a:rPr lang="en-US" altLang="en-US" sz="2400" b="1" dirty="0"/>
              <a:t>, IPC_RMID, NULL);</a:t>
            </a:r>
          </a:p>
          <a:p>
            <a:endParaRPr lang="en-US" altLang="en-US" sz="2400" b="1" dirty="0"/>
          </a:p>
        </p:txBody>
      </p:sp>
      <p:sp>
        <p:nvSpPr>
          <p:cNvPr id="6" name="Rectangle 3"/>
          <p:cNvSpPr txBox="1">
            <a:spLocks noChangeArrowheads="1"/>
          </p:cNvSpPr>
          <p:nvPr/>
        </p:nvSpPr>
        <p:spPr>
          <a:xfrm>
            <a:off x="158358" y="4137514"/>
            <a:ext cx="11924907" cy="2290749"/>
          </a:xfrm>
          <a:prstGeom prst="rect">
            <a:avLst/>
          </a:prstGeom>
          <a:solidFill>
            <a:schemeClr val="tx2">
              <a:lumMod val="10000"/>
              <a:lumOff val="90000"/>
            </a:scheme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buFontTx/>
              <a:buChar char="•"/>
            </a:pPr>
            <a:r>
              <a:rPr lang="en-US" altLang="en-US" sz="2400" b="1" dirty="0"/>
              <a:t>Data can either be read or written only. Append </a:t>
            </a:r>
            <a:r>
              <a:rPr lang="en-US" altLang="en-US" sz="2400" b="1" dirty="0" smtClean="0"/>
              <a:t>?</a:t>
            </a:r>
            <a:endParaRPr lang="en-US" altLang="en-US" sz="2400" b="1" dirty="0"/>
          </a:p>
          <a:p>
            <a:pPr>
              <a:spcBef>
                <a:spcPct val="0"/>
              </a:spcBef>
              <a:buFontTx/>
              <a:buChar char="•"/>
            </a:pPr>
            <a:endParaRPr lang="en-US" altLang="en-US" sz="2400" b="1" dirty="0"/>
          </a:p>
          <a:p>
            <a:pPr>
              <a:spcBef>
                <a:spcPct val="0"/>
              </a:spcBef>
              <a:buFontTx/>
              <a:buChar char="•"/>
            </a:pPr>
            <a:r>
              <a:rPr lang="en-US" altLang="en-US" sz="2400" b="1" dirty="0"/>
              <a:t>Race condition</a:t>
            </a:r>
          </a:p>
          <a:p>
            <a:pPr lvl="1" algn="just"/>
            <a:r>
              <a:rPr lang="en-US" altLang="en-US" sz="2000" b="1" dirty="0"/>
              <a:t>Since many processes can access the shared memory, any modification done by one process in the address space is visible to all other processes. </a:t>
            </a:r>
          </a:p>
          <a:p>
            <a:pPr lvl="1" algn="just"/>
            <a:r>
              <a:rPr lang="en-US" altLang="en-US" sz="2000" b="1" dirty="0"/>
              <a:t>Since the address space is a shared resource, the developer should implement a proper locking mechanism to prevent the race condition in the shared memory</a:t>
            </a:r>
            <a:r>
              <a:rPr lang="en-US" altLang="en-US" sz="2000" b="1" dirty="0" smtClean="0"/>
              <a:t>.</a:t>
            </a:r>
            <a:endParaRPr lang="en-US" altLang="en-US" sz="2400" b="1" dirty="0"/>
          </a:p>
        </p:txBody>
      </p:sp>
    </p:spTree>
    <p:extLst>
      <p:ext uri="{BB962C8B-B14F-4D97-AF65-F5344CB8AC3E}">
        <p14:creationId xmlns:p14="http://schemas.microsoft.com/office/powerpoint/2010/main" val="343397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TERNAL">
  <a:themeElements>
    <a:clrScheme name="Wipro PPT Colors">
      <a:dk1>
        <a:sysClr val="windowText" lastClr="000000"/>
      </a:dk1>
      <a:lt1>
        <a:sysClr val="window" lastClr="FFFFFF"/>
      </a:lt1>
      <a:dk2>
        <a:srgbClr val="37302A"/>
      </a:dk2>
      <a:lt2>
        <a:srgbClr val="A7E8FF"/>
      </a:lt2>
      <a:accent1>
        <a:srgbClr val="00B0F0"/>
      </a:accent1>
      <a:accent2>
        <a:srgbClr val="39B3E9"/>
      </a:accent2>
      <a:accent3>
        <a:srgbClr val="0287CA"/>
      </a:accent3>
      <a:accent4>
        <a:srgbClr val="595959"/>
      </a:accent4>
      <a:accent5>
        <a:srgbClr val="A6A1A4"/>
      </a:accent5>
      <a:accent6>
        <a:srgbClr val="0070C0"/>
      </a:accent6>
      <a:hlink>
        <a:srgbClr val="6A6468"/>
      </a:hlink>
      <a:folHlink>
        <a:srgbClr val="00B0F0"/>
      </a:folHlink>
    </a:clrScheme>
    <a:fontScheme name="Wipro PPT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smtClean="0">
            <a:solidFill>
              <a:schemeClr val="tx1">
                <a:lumMod val="50000"/>
                <a:lumOff val="50000"/>
              </a:schemeClr>
            </a:soli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7856</TotalTime>
  <Words>12889</Words>
  <Application>Microsoft Office PowerPoint</Application>
  <PresentationFormat>Widescreen</PresentationFormat>
  <Paragraphs>2557</Paragraphs>
  <Slides>177</Slides>
  <Notes>6</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177</vt:i4>
      </vt:variant>
    </vt:vector>
  </HeadingPairs>
  <TitlesOfParts>
    <vt:vector size="192" baseType="lpstr">
      <vt:lpstr>Arial Unicode MS</vt:lpstr>
      <vt:lpstr>ＭＳ Ｐゴシック</vt:lpstr>
      <vt:lpstr>Albertus Extra Bold</vt:lpstr>
      <vt:lpstr>Arial</vt:lpstr>
      <vt:lpstr>Calibri</vt:lpstr>
      <vt:lpstr>Calibri Light</vt:lpstr>
      <vt:lpstr>Courier New</vt:lpstr>
      <vt:lpstr>Gill Sans MT</vt:lpstr>
      <vt:lpstr>Helvetica</vt:lpstr>
      <vt:lpstr>Letter Gothic</vt:lpstr>
      <vt:lpstr>Tahoma</vt:lpstr>
      <vt:lpstr>Times New Roman</vt:lpstr>
      <vt:lpstr>Wingdings</vt:lpstr>
      <vt:lpstr>Office Theme</vt:lpstr>
      <vt:lpstr>INTERNAL</vt:lpstr>
      <vt:lpstr>PowerPoint Presentation</vt:lpstr>
      <vt:lpstr>Agenda</vt:lpstr>
      <vt:lpstr>Computer Architecture</vt:lpstr>
      <vt:lpstr>Types of System</vt:lpstr>
      <vt:lpstr>GPOS</vt:lpstr>
      <vt:lpstr>Micro Kernel Architecture</vt:lpstr>
      <vt:lpstr>Few Popular RTOS </vt:lpstr>
      <vt:lpstr>Monolithic Vs Micro Kernel</vt:lpstr>
      <vt:lpstr>Hybrid Kernel Architecture</vt:lpstr>
      <vt:lpstr>Introduction – Linux OS</vt:lpstr>
      <vt:lpstr>List of Linux Distributions …not completely</vt:lpstr>
      <vt:lpstr>Kernel Source Code</vt:lpstr>
      <vt:lpstr>Booting Procedure</vt:lpstr>
      <vt:lpstr>Linux Kernel Architecture</vt:lpstr>
      <vt:lpstr>Inverted Tree Structure</vt:lpstr>
      <vt:lpstr>File Types</vt:lpstr>
      <vt:lpstr>$ ls -l</vt:lpstr>
      <vt:lpstr>File System</vt:lpstr>
      <vt:lpstr>File System Architecture</vt:lpstr>
      <vt:lpstr>ext File System</vt:lpstr>
      <vt:lpstr>Kilo Vs Kibi</vt:lpstr>
      <vt:lpstr>FS Comparison</vt:lpstr>
      <vt:lpstr>Linux supported File systems ($ man fs )</vt:lpstr>
      <vt:lpstr>XFS File System</vt:lpstr>
      <vt:lpstr>XFS File System</vt:lpstr>
      <vt:lpstr>XFS File System</vt:lpstr>
      <vt:lpstr>Device Special File</vt:lpstr>
      <vt:lpstr>$mount Command</vt:lpstr>
      <vt:lpstr>$mount Command</vt:lpstr>
      <vt:lpstr>procfs</vt:lpstr>
      <vt:lpstr>Buffer Cache</vt:lpstr>
      <vt:lpstr>PowerPoint Presentation</vt:lpstr>
      <vt:lpstr>Overview –I/O</vt:lpstr>
      <vt:lpstr>fd Table</vt:lpstr>
      <vt:lpstr>Interaction between fd and Data Block</vt:lpstr>
      <vt:lpstr>User Process Accessing Device Special File</vt:lpstr>
      <vt:lpstr>System Calls</vt:lpstr>
      <vt:lpstr>read(fd, &amp;buff, sizeof(buf))</vt:lpstr>
      <vt:lpstr>System Calls</vt:lpstr>
      <vt:lpstr>System Calls</vt:lpstr>
      <vt:lpstr>System Calls</vt:lpstr>
      <vt:lpstr>I/O subroutine</vt:lpstr>
      <vt:lpstr>PowerPoint Presentation</vt:lpstr>
      <vt:lpstr>Types of Locking</vt:lpstr>
      <vt:lpstr>Mandatory Vs Record Locking</vt:lpstr>
      <vt:lpstr>flock Structure</vt:lpstr>
      <vt:lpstr>Non-Shared Lock –Mandatory File Locking</vt:lpstr>
      <vt:lpstr>Shared Lock – Mandatory File Locking</vt:lpstr>
      <vt:lpstr>Shared Lock – Advisory or Record Locking</vt:lpstr>
      <vt:lpstr>Sketch of File Locking Implementation</vt:lpstr>
      <vt:lpstr>PowerPoint Presentation</vt:lpstr>
      <vt:lpstr>Introduction</vt:lpstr>
      <vt:lpstr>Context Switch</vt:lpstr>
      <vt:lpstr>Execution Context</vt:lpstr>
      <vt:lpstr>Task_struct Structure - /usr/src/linux-4.12/include/linux/sched.h</vt:lpstr>
      <vt:lpstr>Process States</vt:lpstr>
      <vt:lpstr>Scheduling</vt:lpstr>
      <vt:lpstr>Process Scheduling</vt:lpstr>
      <vt:lpstr>Process Scheduling</vt:lpstr>
      <vt:lpstr>Process Scheduling</vt:lpstr>
      <vt:lpstr>Linux Scheduling Priority</vt:lpstr>
      <vt:lpstr>Linux Scheduling Priority</vt:lpstr>
      <vt:lpstr>O(1) Scheduler</vt:lpstr>
      <vt:lpstr>nice and chrt –Manipulate Scheduling Priorities</vt:lpstr>
      <vt:lpstr>Process Scheduling Commands</vt:lpstr>
      <vt:lpstr>System Calls for Scheduling</vt:lpstr>
      <vt:lpstr>Process Creation</vt:lpstr>
      <vt:lpstr>Process Tree Structure</vt:lpstr>
      <vt:lpstr>Parent and Child </vt:lpstr>
      <vt:lpstr>COW, Zombie and Orphan Process</vt:lpstr>
      <vt:lpstr>exec Family of Functions</vt:lpstr>
      <vt:lpstr>An Executable Image</vt:lpstr>
      <vt:lpstr>Stack Portion</vt:lpstr>
      <vt:lpstr>Daemon Process</vt:lpstr>
      <vt:lpstr>Daemon Process Creation</vt:lpstr>
      <vt:lpstr>Inter Process Communications (IPC) Mechanisms</vt:lpstr>
      <vt:lpstr>Pipe Example</vt:lpstr>
      <vt:lpstr>pipe (or unnamed pipe “|”)</vt:lpstr>
      <vt:lpstr>Pipe – half duplex</vt:lpstr>
      <vt:lpstr>One way data transfer from related process</vt:lpstr>
      <vt:lpstr>Two Way Communication</vt:lpstr>
      <vt:lpstr>Execution of command:  $ ls –Rl | grep ^d | wc -l</vt:lpstr>
      <vt:lpstr>popen ( ) Library Function</vt:lpstr>
      <vt:lpstr>FIFO -Introduction</vt:lpstr>
      <vt:lpstr>FIFO</vt:lpstr>
      <vt:lpstr>FIFO Limitation</vt:lpstr>
      <vt:lpstr>System V IPC</vt:lpstr>
      <vt:lpstr>Attributes</vt:lpstr>
      <vt:lpstr>ID</vt:lpstr>
      <vt:lpstr>Message Q</vt:lpstr>
      <vt:lpstr>Message Q</vt:lpstr>
      <vt:lpstr>MQ System Calls</vt:lpstr>
      <vt:lpstr>MQ System Calls</vt:lpstr>
      <vt:lpstr>MQ Limitations</vt:lpstr>
      <vt:lpstr>Shared Memory - Introduction</vt:lpstr>
      <vt:lpstr>Shared Memory</vt:lpstr>
      <vt:lpstr>shm – system calls</vt:lpstr>
      <vt:lpstr>shm – system calls</vt:lpstr>
      <vt:lpstr>shm –system calls</vt:lpstr>
      <vt:lpstr>Semaphore</vt:lpstr>
      <vt:lpstr>p and v operations</vt:lpstr>
      <vt:lpstr>Semaphore Implementation</vt:lpstr>
      <vt:lpstr>Socket Programming - TCP/IP Protocol Stack</vt:lpstr>
      <vt:lpstr>Socket Programming – Client Server Model</vt:lpstr>
      <vt:lpstr>socket ( ) system call</vt:lpstr>
      <vt:lpstr>PowerPoint Presentation</vt:lpstr>
      <vt:lpstr>sock structure</vt:lpstr>
      <vt:lpstr>Socket system calls</vt:lpstr>
      <vt:lpstr>Socket system calls</vt:lpstr>
      <vt:lpstr>Socket system calls</vt:lpstr>
      <vt:lpstr>Socket system calls</vt:lpstr>
      <vt:lpstr>Socket Programming</vt:lpstr>
      <vt:lpstr>Iterative Vs Concurrent Server</vt:lpstr>
      <vt:lpstr>Alarm and Timers</vt:lpstr>
      <vt:lpstr>get and set timer</vt:lpstr>
      <vt:lpstr>Time Stamp Counter </vt:lpstr>
      <vt:lpstr>Resource Limits</vt:lpstr>
      <vt:lpstr>Hard and Soft Limits</vt:lpstr>
      <vt:lpstr>Resource Limitation</vt:lpstr>
      <vt:lpstr>Resource Usage</vt:lpstr>
      <vt:lpstr>Multi Threading</vt:lpstr>
      <vt:lpstr>Advantages</vt:lpstr>
      <vt:lpstr>Thread Creation</vt:lpstr>
      <vt:lpstr>PowerPoint Presentation</vt:lpstr>
      <vt:lpstr>Introduction</vt:lpstr>
      <vt:lpstr>Signal Vs Interrupt</vt:lpstr>
      <vt:lpstr>signal System Call</vt:lpstr>
      <vt:lpstr>signal System Call</vt:lpstr>
      <vt:lpstr>PowerPoint Presentation</vt:lpstr>
      <vt:lpstr>Virtual Memory</vt:lpstr>
      <vt:lpstr>Page Table</vt:lpstr>
      <vt:lpstr>Memory Mapping</vt:lpstr>
      <vt:lpstr>Kernel Data Structure</vt:lpstr>
      <vt:lpstr>Virtual to Physical Memory Translation</vt:lpstr>
      <vt:lpstr>x86-64 Virtual Memory Layout </vt:lpstr>
      <vt:lpstr>Virtual to Physical Transition</vt:lpstr>
      <vt:lpstr>PowerPoint Presentation</vt:lpstr>
      <vt:lpstr>Page Table Hierarchy on x86-64</vt:lpstr>
      <vt:lpstr>Memory Architecture</vt:lpstr>
      <vt:lpstr>$ free -m</vt:lpstr>
      <vt:lpstr>Walk Through Program Execution</vt:lpstr>
      <vt:lpstr>PowerPoint Presentation</vt:lpstr>
      <vt:lpstr>Agenda</vt:lpstr>
      <vt:lpstr>Linux Kernel Architecture</vt:lpstr>
      <vt:lpstr>Device Driver Introduction </vt:lpstr>
      <vt:lpstr>Device Driver Introduction </vt:lpstr>
      <vt:lpstr>Device Driver Classifications</vt:lpstr>
      <vt:lpstr>Fundamental Concept</vt:lpstr>
      <vt:lpstr>Kernel Modules Vs Applications</vt:lpstr>
      <vt:lpstr>Kernel Modules Vs Applications</vt:lpstr>
      <vt:lpstr>Namespace Pollution</vt:lpstr>
      <vt:lpstr>Major and Minor Numbers</vt:lpstr>
      <vt:lpstr>Major and Minor Numbers</vt:lpstr>
      <vt:lpstr>Current Process Information</vt:lpstr>
      <vt:lpstr>Dynamic Memory Allocation</vt:lpstr>
      <vt:lpstr>Driver Entry Points</vt:lpstr>
      <vt:lpstr>Input-Output Interface</vt:lpstr>
      <vt:lpstr>Developing and Compiling a Simple Module</vt:lpstr>
      <vt:lpstr>$lsmod</vt:lpstr>
      <vt:lpstr>Switch Table</vt:lpstr>
      <vt:lpstr>Locating Driver Entry Points</vt:lpstr>
      <vt:lpstr>PowerPoint Presentation</vt:lpstr>
      <vt:lpstr>Device Registration</vt:lpstr>
      <vt:lpstr>cleanup_module ( )</vt:lpstr>
      <vt:lpstr>File Structure</vt:lpstr>
      <vt:lpstr>File Structure</vt:lpstr>
      <vt:lpstr>File Structure</vt:lpstr>
      <vt:lpstr>file_operations Structure</vt:lpstr>
      <vt:lpstr>file_operations Structure</vt:lpstr>
      <vt:lpstr>file_operations Structure</vt:lpstr>
      <vt:lpstr>read for example</vt:lpstr>
      <vt:lpstr>file_operations Structure</vt:lpstr>
      <vt:lpstr>file_operations Structure</vt:lpstr>
      <vt:lpstr>Driver Kernel Communication </vt:lpstr>
      <vt:lpstr>Transfer of Data To/From Drivers</vt:lpstr>
      <vt:lpstr>Device File Creation </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B THANGARAJU</dc:creator>
  <cp:lastModifiedBy>Thangaraj</cp:lastModifiedBy>
  <cp:revision>306</cp:revision>
  <dcterms:created xsi:type="dcterms:W3CDTF">2016-08-24T01:18:13Z</dcterms:created>
  <dcterms:modified xsi:type="dcterms:W3CDTF">2021-08-26T04:08:32Z</dcterms:modified>
</cp:coreProperties>
</file>